
<file path=[Content_Types].xml><?xml version="1.0" encoding="utf-8"?>
<Types xmlns="http://schemas.openxmlformats.org/package/2006/content-types">
  <Default Extension="xml" ContentType="application/xml"/>
  <Default Extension="jpeg" ContentType="image/jpeg"/>
  <Default Extension="m4v" ContentType="video/unknown"/>
  <Default Extension="mp4" ContentType="video/unknown"/>
  <Default Extension="MPG" ContentType="video/unknown"/>
  <Default Extension="rels" ContentType="application/vnd.openxmlformats-package.relationships+xml"/>
  <Default Extension="vml" ContentType="application/vnd.openxmlformats-officedocument.vmlDrawing"/>
  <Default Extension="mov" ContentType="video/unknown"/>
  <Default Extension="avi"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1.bin" ContentType="application/vnd.openxmlformats-officedocument.oleObject"/>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124" strictFirstAndLastChars="0" saveSubsetFonts="1" autoCompressPictures="0">
  <p:sldMasterIdLst>
    <p:sldMasterId id="2147483806" r:id="rId1"/>
  </p:sldMasterIdLst>
  <p:notesMasterIdLst>
    <p:notesMasterId r:id="rId27"/>
  </p:notesMasterIdLst>
  <p:handoutMasterIdLst>
    <p:handoutMasterId r:id="rId28"/>
  </p:handoutMasterIdLst>
  <p:sldIdLst>
    <p:sldId id="376" r:id="rId2"/>
    <p:sldId id="347" r:id="rId3"/>
    <p:sldId id="366" r:id="rId4"/>
    <p:sldId id="329" r:id="rId5"/>
    <p:sldId id="349" r:id="rId6"/>
    <p:sldId id="358" r:id="rId7"/>
    <p:sldId id="362" r:id="rId8"/>
    <p:sldId id="351" r:id="rId9"/>
    <p:sldId id="276" r:id="rId10"/>
    <p:sldId id="296" r:id="rId11"/>
    <p:sldId id="355" r:id="rId12"/>
    <p:sldId id="367" r:id="rId13"/>
    <p:sldId id="290" r:id="rId14"/>
    <p:sldId id="352" r:id="rId15"/>
    <p:sldId id="285" r:id="rId16"/>
    <p:sldId id="369" r:id="rId17"/>
    <p:sldId id="320" r:id="rId18"/>
    <p:sldId id="373" r:id="rId19"/>
    <p:sldId id="279" r:id="rId20"/>
    <p:sldId id="371" r:id="rId21"/>
    <p:sldId id="312" r:id="rId22"/>
    <p:sldId id="316" r:id="rId23"/>
    <p:sldId id="310" r:id="rId24"/>
    <p:sldId id="313" r:id="rId25"/>
    <p:sldId id="377" r:id="rId26"/>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Times New Roman" charset="0"/>
        <a:ea typeface="ＭＳ Ｐゴシック" charset="0"/>
        <a:cs typeface="ＭＳ Ｐゴシック" charset="0"/>
      </a:defRPr>
    </a:lvl1pPr>
    <a:lvl2pPr marL="457200" algn="ctr" rtl="0" eaLnBrk="0" fontAlgn="base" hangingPunct="0">
      <a:spcBef>
        <a:spcPct val="0"/>
      </a:spcBef>
      <a:spcAft>
        <a:spcPct val="0"/>
      </a:spcAft>
      <a:defRPr sz="1400" kern="1200">
        <a:solidFill>
          <a:schemeClr val="tx1"/>
        </a:solidFill>
        <a:latin typeface="Times New Roman" charset="0"/>
        <a:ea typeface="ＭＳ Ｐゴシック" charset="0"/>
        <a:cs typeface="ＭＳ Ｐゴシック" charset="0"/>
      </a:defRPr>
    </a:lvl2pPr>
    <a:lvl3pPr marL="914400" algn="ctr" rtl="0" eaLnBrk="0" fontAlgn="base" hangingPunct="0">
      <a:spcBef>
        <a:spcPct val="0"/>
      </a:spcBef>
      <a:spcAft>
        <a:spcPct val="0"/>
      </a:spcAft>
      <a:defRPr sz="1400" kern="1200">
        <a:solidFill>
          <a:schemeClr val="tx1"/>
        </a:solidFill>
        <a:latin typeface="Times New Roman" charset="0"/>
        <a:ea typeface="ＭＳ Ｐゴシック" charset="0"/>
        <a:cs typeface="ＭＳ Ｐゴシック" charset="0"/>
      </a:defRPr>
    </a:lvl3pPr>
    <a:lvl4pPr marL="1371600" algn="ctr" rtl="0" eaLnBrk="0" fontAlgn="base" hangingPunct="0">
      <a:spcBef>
        <a:spcPct val="0"/>
      </a:spcBef>
      <a:spcAft>
        <a:spcPct val="0"/>
      </a:spcAft>
      <a:defRPr sz="1400" kern="1200">
        <a:solidFill>
          <a:schemeClr val="tx1"/>
        </a:solidFill>
        <a:latin typeface="Times New Roman" charset="0"/>
        <a:ea typeface="ＭＳ Ｐゴシック" charset="0"/>
        <a:cs typeface="ＭＳ Ｐゴシック" charset="0"/>
      </a:defRPr>
    </a:lvl4pPr>
    <a:lvl5pPr marL="1828800" algn="ctr" rtl="0" eaLnBrk="0" fontAlgn="base" hangingPunct="0">
      <a:spcBef>
        <a:spcPct val="0"/>
      </a:spcBef>
      <a:spcAft>
        <a:spcPct val="0"/>
      </a:spcAft>
      <a:defRPr sz="1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1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1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1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1400" kern="1200">
        <a:solidFill>
          <a:schemeClr val="tx1"/>
        </a:solidFill>
        <a:latin typeface="Times New Roman"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400"/>
    <a:srgbClr val="00E900"/>
    <a:srgbClr val="FF0000"/>
    <a:srgbClr val="CC3300"/>
    <a:srgbClr val="FFFFFF"/>
    <a:srgbClr val="FFFF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136" autoAdjust="0"/>
  </p:normalViewPr>
  <p:slideViewPr>
    <p:cSldViewPr>
      <p:cViewPr>
        <p:scale>
          <a:sx n="227" d="100"/>
          <a:sy n="227" d="100"/>
        </p:scale>
        <p:origin x="-256" y="2008"/>
      </p:cViewPr>
      <p:guideLst>
        <p:guide orient="horz" pos="624"/>
        <p:guide pos="2640"/>
      </p:guideLst>
    </p:cSldViewPr>
  </p:slideViewPr>
  <p:notesTextViewPr>
    <p:cViewPr>
      <p:scale>
        <a:sx n="100" d="100"/>
        <a:sy n="100" d="100"/>
      </p:scale>
      <p:origin x="0" y="0"/>
    </p:cViewPr>
  </p:notesTextViewPr>
  <p:sorterViewPr>
    <p:cViewPr>
      <p:scale>
        <a:sx n="50" d="100"/>
        <a:sy n="50" d="100"/>
      </p:scale>
      <p:origin x="0" y="0"/>
    </p:cViewPr>
  </p:sorterViewPr>
  <p:notesViewPr>
    <p:cSldViewPr>
      <p:cViewPr>
        <p:scale>
          <a:sx n="100" d="100"/>
          <a:sy n="100" d="100"/>
        </p:scale>
        <p:origin x="-1290" y="10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1200">
                <a:cs typeface="+mn-cs"/>
              </a:defRPr>
            </a:lvl1pPr>
          </a:lstStyle>
          <a:p>
            <a:pPr>
              <a:defRPr/>
            </a:pPr>
            <a:endParaRPr lang="en-US" dirty="0"/>
          </a:p>
        </p:txBody>
      </p:sp>
      <p:sp>
        <p:nvSpPr>
          <p:cNvPr id="12595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dirty="0"/>
          </a:p>
        </p:txBody>
      </p:sp>
      <p:sp>
        <p:nvSpPr>
          <p:cNvPr id="12595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a:defRPr sz="1200">
                <a:cs typeface="+mn-cs"/>
              </a:defRPr>
            </a:lvl1pPr>
          </a:lstStyle>
          <a:p>
            <a:pPr>
              <a:defRPr/>
            </a:pPr>
            <a:endParaRPr lang="en-US" dirty="0"/>
          </a:p>
        </p:txBody>
      </p:sp>
      <p:sp>
        <p:nvSpPr>
          <p:cNvPr id="12595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A12B2403-A3B2-ED4B-A451-A41C3AA9F733}" type="slidenum">
              <a:rPr lang="en-US"/>
              <a:pPr>
                <a:defRPr/>
              </a:pPr>
              <a:t>‹#›</a:t>
            </a:fld>
            <a:endParaRPr lang="en-US" dirty="0"/>
          </a:p>
        </p:txBody>
      </p:sp>
    </p:spTree>
    <p:extLst>
      <p:ext uri="{BB962C8B-B14F-4D97-AF65-F5344CB8AC3E}">
        <p14:creationId xmlns:p14="http://schemas.microsoft.com/office/powerpoint/2010/main" val="34025137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1200">
                <a:cs typeface="+mn-cs"/>
              </a:defRPr>
            </a:lvl1pPr>
          </a:lstStyle>
          <a:p>
            <a:pPr>
              <a:defRPr/>
            </a:pPr>
            <a:endParaRPr lang="en-US" dirty="0"/>
          </a:p>
        </p:txBody>
      </p:sp>
      <p:sp>
        <p:nvSpPr>
          <p:cNvPr id="839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dirty="0"/>
          </a:p>
        </p:txBody>
      </p:sp>
      <p:sp>
        <p:nvSpPr>
          <p:cNvPr id="839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839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39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a:defRPr sz="1200">
                <a:cs typeface="+mn-cs"/>
              </a:defRPr>
            </a:lvl1pPr>
          </a:lstStyle>
          <a:p>
            <a:pPr>
              <a:defRPr/>
            </a:pPr>
            <a:endParaRPr lang="en-US" dirty="0"/>
          </a:p>
        </p:txBody>
      </p:sp>
      <p:sp>
        <p:nvSpPr>
          <p:cNvPr id="839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6B80C9BF-ECA5-F242-B7C1-6E1D10797EEA}" type="slidenum">
              <a:rPr lang="en-US"/>
              <a:pPr>
                <a:defRPr/>
              </a:pPr>
              <a:t>‹#›</a:t>
            </a:fld>
            <a:endParaRPr lang="en-US" dirty="0"/>
          </a:p>
        </p:txBody>
      </p:sp>
    </p:spTree>
    <p:extLst>
      <p:ext uri="{BB962C8B-B14F-4D97-AF65-F5344CB8AC3E}">
        <p14:creationId xmlns:p14="http://schemas.microsoft.com/office/powerpoint/2010/main" val="146067793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CFD7AAD-A29F-1B49-BF43-4A57D6522239}" type="slidenum">
              <a:rPr lang="en-US"/>
              <a:pPr>
                <a:defRPr/>
              </a:pPr>
              <a:t>125</a:t>
            </a:fld>
            <a:endParaRPr lang="en-US" dirty="0"/>
          </a:p>
        </p:txBody>
      </p:sp>
      <p:sp>
        <p:nvSpPr>
          <p:cNvPr id="1720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2035" name="Rectangle 3"/>
          <p:cNvSpPr>
            <a:spLocks noGrp="1" noChangeArrowheads="1"/>
          </p:cNvSpPr>
          <p:nvPr>
            <p:ph type="body" idx="1"/>
          </p:nvPr>
        </p:nvSpPr>
        <p:spPr/>
        <p:txBody>
          <a:bodyPr/>
          <a:lstStyle/>
          <a:p>
            <a:pPr>
              <a:spcBef>
                <a:spcPts val="425"/>
              </a:spcBef>
              <a:defRPr/>
            </a:pPr>
            <a:endParaRPr lang="en-GB" sz="1000" i="1" dirty="0" smtClean="0">
              <a:latin typeface="Arial"/>
              <a:cs typeface="Arial"/>
            </a:endParaRPr>
          </a:p>
          <a:p>
            <a:pPr>
              <a:spcBef>
                <a:spcPts val="425"/>
              </a:spcBef>
              <a:defRPr/>
            </a:pPr>
            <a:r>
              <a:rPr lang="en-GB" sz="1000" dirty="0" smtClean="0">
                <a:latin typeface="Arial"/>
                <a:cs typeface="Arial"/>
              </a:rPr>
              <a:t>The galaxy in the image is NGC 4414, similar to what we believe the Milky Way to look like.  </a:t>
            </a:r>
          </a:p>
          <a:p>
            <a:pPr>
              <a:spcBef>
                <a:spcPts val="425"/>
              </a:spcBef>
              <a:defRPr/>
            </a:pPr>
            <a:endParaRPr lang="en-GB" sz="1000" dirty="0" smtClean="0">
              <a:latin typeface="Arial"/>
              <a:cs typeface="Arial"/>
            </a:endParaRPr>
          </a:p>
          <a:p>
            <a:pPr>
              <a:spcBef>
                <a:spcPts val="425"/>
              </a:spcBef>
              <a:defRPr/>
            </a:pPr>
            <a:r>
              <a:rPr lang="en-GB" sz="1000" i="1" dirty="0" smtClean="0">
                <a:latin typeface="Arial"/>
                <a:cs typeface="Arial"/>
              </a:rPr>
              <a:t>Image Credits</a:t>
            </a:r>
            <a:r>
              <a:rPr lang="en-GB" sz="1000" dirty="0" smtClean="0">
                <a:latin typeface="Arial"/>
                <a:cs typeface="Arial"/>
              </a:rPr>
              <a:t>: NGC4414, NASA </a:t>
            </a:r>
            <a:r>
              <a:rPr lang="en-US" sz="1000" dirty="0" smtClean="0">
                <a:latin typeface="Arial"/>
                <a:cs typeface="Arial"/>
              </a:rPr>
              <a:t>STScI-PRC99-25</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125306A-C343-B546-8338-A9D962E67A67}" type="slidenum">
              <a:rPr lang="en-US"/>
              <a:pPr>
                <a:defRPr/>
              </a:pPr>
              <a:t>134</a:t>
            </a:fld>
            <a:endParaRPr lang="en-US" dirty="0"/>
          </a:p>
        </p:txBody>
      </p:sp>
      <p:sp>
        <p:nvSpPr>
          <p:cNvPr id="376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76835" name="Rectangle 3"/>
          <p:cNvSpPr>
            <a:spLocks noGrp="1" noChangeArrowheads="1"/>
          </p:cNvSpPr>
          <p:nvPr>
            <p:ph type="body" idx="1"/>
          </p:nvPr>
        </p:nvSpPr>
        <p:spPr/>
        <p:txBody>
          <a:bodyPr/>
          <a:lstStyle/>
          <a:p>
            <a:pPr eaLnBrk="1" hangingPunct="1">
              <a:defRPr/>
            </a:pPr>
            <a:r>
              <a:rPr lang="en-US" sz="1000" dirty="0" smtClean="0">
                <a:latin typeface="Arial"/>
                <a:cs typeface="Arial"/>
              </a:rPr>
              <a:t>The Sun has an overall magnetic field much as Earth does. It is thought that the field on the Sun is generated by currents of electric charges in the convection zone.</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Because the Sun is gaseous it does not rotate like a solid body. It rotates differentially; the equator rotates faster than the poles. In a plasma, charged particles cannot cross from one magnetic field line of force to another neighboring field line. So, in this way the magnetic field becomes </a:t>
            </a:r>
            <a:r>
              <a:rPr lang="ja-JP" altLang="en-US" sz="1000" dirty="0" smtClean="0">
                <a:latin typeface="Arial"/>
                <a:cs typeface="Arial"/>
              </a:rPr>
              <a:t>“</a:t>
            </a:r>
            <a:r>
              <a:rPr lang="en-US" sz="1000" dirty="0" smtClean="0">
                <a:latin typeface="Arial"/>
                <a:cs typeface="Arial"/>
              </a:rPr>
              <a:t>frozen</a:t>
            </a:r>
            <a:r>
              <a:rPr lang="ja-JP" altLang="en-US" sz="1000" dirty="0" smtClean="0">
                <a:latin typeface="Arial"/>
                <a:cs typeface="Arial"/>
              </a:rPr>
              <a:t>”</a:t>
            </a:r>
            <a:r>
              <a:rPr lang="en-US" sz="1000" dirty="0" smtClean="0">
                <a:latin typeface="Arial"/>
                <a:cs typeface="Arial"/>
              </a:rPr>
              <a:t> into the plasma. If the particles move with some bulk motion due to a different force they will drag the magnetic field with them. This can distort the magnetic field if different parts of the gas move at different rates or in different directions. This is what happens to the Sun. The regular dipole magnetic field gets twisted and wrapped up as a result of the differential rotation of the Sun.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As the field becomes more and more twisted, little loops of the magnetic field push up through the surface forming sunspots and coronal loops. Eventually, the field becomes so complex that it essentially breaks and reforms into a simpler shape. This process is what is thought to be behind the observed solar cycle.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Sun goes through a cycle of periods when it has many sunspots and active regions in its corona and then it has periods where it is relatively free of sunspots and is very quiet. The period of the cycle is 11 years and has now been observed for several centuries.</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polarity of the Sun</a:t>
            </a:r>
            <a:r>
              <a:rPr lang="ja-JP" altLang="en-US" sz="1000" dirty="0" smtClean="0">
                <a:latin typeface="Arial"/>
                <a:cs typeface="Arial"/>
              </a:rPr>
              <a:t>’</a:t>
            </a:r>
            <a:r>
              <a:rPr lang="en-US" sz="1000" dirty="0" smtClean="0">
                <a:latin typeface="Arial"/>
                <a:cs typeface="Arial"/>
              </a:rPr>
              <a:t>s magnetic field flips every 11 years, and so the complete solar cycle is actually 22 years for the Sun to return to its original state. </a:t>
            </a:r>
          </a:p>
          <a:p>
            <a:pPr>
              <a:lnSpc>
                <a:spcPct val="93000"/>
              </a:lnSpc>
              <a:spcBef>
                <a:spcPts val="425"/>
              </a:spcBef>
              <a:defRPr/>
            </a:pPr>
            <a:endParaRPr lang="en-US" sz="1000" i="0" kern="1200" dirty="0" smtClean="0">
              <a:solidFill>
                <a:schemeClr val="tx1"/>
              </a:solidFill>
              <a:latin typeface="Arial"/>
              <a:ea typeface="ＭＳ Ｐゴシック" charset="0"/>
              <a:cs typeface="Arial"/>
            </a:endParaRPr>
          </a:p>
          <a:p>
            <a:pPr>
              <a:lnSpc>
                <a:spcPct val="93000"/>
              </a:lnSpc>
              <a:spcBef>
                <a:spcPts val="425"/>
              </a:spcBef>
              <a:defRPr/>
            </a:pPr>
            <a:r>
              <a:rPr lang="en-US" sz="1000" i="1" kern="1200" dirty="0" smtClean="0">
                <a:solidFill>
                  <a:schemeClr val="tx1"/>
                </a:solidFill>
                <a:latin typeface="Arial"/>
                <a:ea typeface="ＭＳ Ｐゴシック" charset="0"/>
                <a:cs typeface="Arial"/>
              </a:rPr>
              <a:t>Image Credits NASA SDO (http://sdo.gsfc.nasa.gov)</a:t>
            </a:r>
            <a:endParaRPr lang="en-US" sz="1000" dirty="0" smtClean="0">
              <a:latin typeface="Arial"/>
              <a:cs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B2F5591-3717-B84A-862A-DF6A6788FFED}" type="slidenum">
              <a:rPr lang="en-US"/>
              <a:pPr>
                <a:defRPr/>
              </a:pPr>
              <a:t>135</a:t>
            </a:fld>
            <a:endParaRPr lang="en-US" dirty="0"/>
          </a:p>
        </p:txBody>
      </p:sp>
      <p:sp>
        <p:nvSpPr>
          <p:cNvPr id="376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76835" name="Rectangle 3"/>
          <p:cNvSpPr>
            <a:spLocks noGrp="1" noChangeArrowheads="1"/>
          </p:cNvSpPr>
          <p:nvPr>
            <p:ph type="body" idx="1"/>
          </p:nvPr>
        </p:nvSpPr>
        <p:spPr/>
        <p:txBody>
          <a:bodyPr/>
          <a:lstStyle/>
          <a:p>
            <a:pPr>
              <a:defRPr/>
            </a:pPr>
            <a:r>
              <a:rPr lang="en-US" sz="1000" dirty="0" smtClean="0">
                <a:latin typeface="Arial"/>
                <a:cs typeface="Arial"/>
              </a:rPr>
              <a:t>Plasma is ionized gas</a:t>
            </a:r>
            <a:r>
              <a:rPr lang="en-US" sz="1000" baseline="0" dirty="0" smtClean="0">
                <a:latin typeface="Arial"/>
                <a:cs typeface="Arial"/>
              </a:rPr>
              <a:t> and can carry</a:t>
            </a:r>
            <a:r>
              <a:rPr lang="en-US" sz="1000" dirty="0" smtClean="0">
                <a:latin typeface="Arial"/>
                <a:cs typeface="Arial"/>
              </a:rPr>
              <a:t> an electrical current.  Electrical currents, in turn, generate magnetic fields.  Magnetic fields change with and can generate electric fields which push charges around,</a:t>
            </a:r>
            <a:r>
              <a:rPr lang="en-US" sz="1000" baseline="0" dirty="0" smtClean="0">
                <a:latin typeface="Arial"/>
                <a:cs typeface="Arial"/>
              </a:rPr>
              <a:t> making more magnetic fields.</a:t>
            </a:r>
            <a:endParaRPr lang="en-US" sz="1000" dirty="0" smtClean="0">
              <a:latin typeface="Arial"/>
              <a:cs typeface="Arial"/>
            </a:endParaRPr>
          </a:p>
          <a:p>
            <a:pPr>
              <a:defRPr/>
            </a:pPr>
            <a:endParaRPr lang="en-US" sz="1000" dirty="0" smtClean="0">
              <a:latin typeface="Arial"/>
              <a:cs typeface="Arial"/>
            </a:endParaRPr>
          </a:p>
          <a:p>
            <a:pPr>
              <a:defRPr/>
            </a:pPr>
            <a:r>
              <a:rPr lang="en-US" sz="1000" dirty="0" smtClean="0">
                <a:latin typeface="Arial"/>
                <a:cs typeface="Arial"/>
              </a:rPr>
              <a:t>The complex interaction of these effects creates the tangled mess of coronal loops seen in these and the previous images.</a:t>
            </a:r>
          </a:p>
          <a:p>
            <a:pPr>
              <a:defRPr/>
            </a:pPr>
            <a:endParaRPr lang="en-US" sz="1000" dirty="0" smtClean="0">
              <a:latin typeface="Arial"/>
              <a:cs typeface="Arial"/>
            </a:endParaRPr>
          </a:p>
          <a:p>
            <a:pPr>
              <a:defRPr/>
            </a:pPr>
            <a:r>
              <a:rPr lang="en-US" sz="1000" dirty="0" smtClean="0">
                <a:latin typeface="Arial"/>
                <a:cs typeface="Arial"/>
              </a:rPr>
              <a:t>SOHO animation of how the Sun's magnetic field winds up and loops out. Areas where the magnetic loops puncture the surface of the Sun appear to us as sunspots.  When the loops become disturbed, broken, or snap and reconnect, we see activity such as flares, prominences, and ejections of mass.</a:t>
            </a:r>
          </a:p>
          <a:p>
            <a:pPr>
              <a:defRPr/>
            </a:pPr>
            <a:endParaRPr lang="en-US" sz="1000" dirty="0" smtClean="0">
              <a:latin typeface="Arial"/>
              <a:cs typeface="Arial"/>
            </a:endParaRPr>
          </a:p>
          <a:p>
            <a:pPr>
              <a:defRPr/>
            </a:pPr>
            <a:r>
              <a:rPr lang="en-US" sz="1000" i="1" dirty="0" smtClean="0">
                <a:latin typeface="Arial"/>
                <a:cs typeface="Arial"/>
              </a:rPr>
              <a:t>Animation Credit</a:t>
            </a:r>
            <a:r>
              <a:rPr lang="en-US" sz="1000" dirty="0" smtClean="0">
                <a:latin typeface="Arial"/>
                <a:cs typeface="Arial"/>
              </a:rPr>
              <a:t>: SOHO. SOHO is a project of international cooperation between ESA and NASA</a:t>
            </a:r>
          </a:p>
          <a:p>
            <a:pPr>
              <a:defRPr/>
            </a:pPr>
            <a:r>
              <a:rPr lang="en-US" sz="1000" i="1" dirty="0" smtClean="0">
                <a:latin typeface="Arial"/>
                <a:cs typeface="Arial"/>
              </a:rPr>
              <a:t>Animation File</a:t>
            </a:r>
            <a:r>
              <a:rPr lang="en-US" sz="1000" dirty="0" smtClean="0">
                <a:latin typeface="Arial"/>
                <a:cs typeface="Arial"/>
              </a:rPr>
              <a:t>:  dynamo.mpg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C7DD804-281C-5544-A010-BE5CDA31ED17}" type="slidenum">
              <a:rPr lang="en-US"/>
              <a:pPr>
                <a:defRPr/>
              </a:pPr>
              <a:t>136</a:t>
            </a:fld>
            <a:endParaRPr lang="en-US" dirty="0"/>
          </a:p>
        </p:txBody>
      </p:sp>
      <p:sp>
        <p:nvSpPr>
          <p:cNvPr id="1167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6739" name="Rectangle 3"/>
          <p:cNvSpPr>
            <a:spLocks noGrp="1" noChangeArrowheads="1"/>
          </p:cNvSpPr>
          <p:nvPr>
            <p:ph type="body" idx="1"/>
          </p:nvPr>
        </p:nvSpPr>
        <p:spPr/>
        <p:txBody>
          <a:bodyPr/>
          <a:lstStyle/>
          <a:p>
            <a:pPr>
              <a:defRPr/>
            </a:pPr>
            <a:r>
              <a:rPr lang="en-US" sz="1000" dirty="0" smtClean="0">
                <a:latin typeface="Arial"/>
                <a:cs typeface="Arial"/>
              </a:rPr>
              <a:t>You can</a:t>
            </a:r>
            <a:r>
              <a:rPr lang="ja-JP" altLang="en-US" sz="1000" dirty="0" smtClean="0">
                <a:latin typeface="Arial"/>
                <a:cs typeface="Arial"/>
              </a:rPr>
              <a:t>’</a:t>
            </a:r>
            <a:r>
              <a:rPr lang="en-US" sz="1000" dirty="0" smtClean="0">
                <a:latin typeface="Arial"/>
                <a:cs typeface="Arial"/>
              </a:rPr>
              <a:t>t see magnetic fields.  But just as iron filings can be used to demonstrate the shape of magnetic fields, the hot ionized gas of the Sun is forced by the fields to move along the magnetic field lines.  Thus these plasmas give us a good tracer for the shape of the fields.</a:t>
            </a:r>
          </a:p>
          <a:p>
            <a:pPr>
              <a:defRPr/>
            </a:pPr>
            <a:endParaRPr lang="en-US" sz="1000" dirty="0" smtClean="0">
              <a:latin typeface="Arial"/>
              <a:cs typeface="Arial"/>
            </a:endParaRPr>
          </a:p>
          <a:p>
            <a:pPr eaLnBrk="1" hangingPunct="1">
              <a:defRPr/>
            </a:pPr>
            <a:r>
              <a:rPr lang="en-US" sz="1000" dirty="0" smtClean="0">
                <a:latin typeface="Arial"/>
                <a:cs typeface="Arial"/>
              </a:rPr>
              <a:t>Putting all the information together creates a picture where sunspots are the </a:t>
            </a:r>
            <a:r>
              <a:rPr lang="ja-JP" altLang="en-US" sz="1000" dirty="0" smtClean="0">
                <a:latin typeface="Arial"/>
                <a:cs typeface="Arial"/>
              </a:rPr>
              <a:t>“</a:t>
            </a:r>
            <a:r>
              <a:rPr lang="en-US" sz="1000" dirty="0" smtClean="0">
                <a:latin typeface="Arial"/>
                <a:cs typeface="Arial"/>
              </a:rPr>
              <a:t>footprints</a:t>
            </a:r>
            <a:r>
              <a:rPr lang="ja-JP" altLang="en-US" sz="1000" dirty="0" smtClean="0">
                <a:latin typeface="Arial"/>
                <a:cs typeface="Arial"/>
              </a:rPr>
              <a:t>”</a:t>
            </a:r>
            <a:r>
              <a:rPr lang="en-US" sz="1000" dirty="0" smtClean="0">
                <a:latin typeface="Arial"/>
                <a:cs typeface="Arial"/>
              </a:rPr>
              <a:t> of the coronal loops. The coronal loops are made of plasma trapped in a very strong magnetic field. That same magnetic field penetrates down into the convection zone and inhibits the convection of gas in that region. This causes the gas there to cool faster than the surrounding region.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average strength of the magnetic fields in sunspots is around 2000 Gauss (Gauss is a unit of magnetic field strength). The average field strength on the surface of Earth is about ½ Gauss, and the average magnetic field strength on the surface of the Sun is about 1 Gauss. So the magnetic fields in sunspots are extremely strong. </a:t>
            </a:r>
            <a:endParaRPr lang="en-US" sz="1000" dirty="0">
              <a:latin typeface="Arial"/>
              <a:cs typeface="Arial"/>
            </a:endParaRPr>
          </a:p>
          <a:p>
            <a:pPr>
              <a:defRPr/>
            </a:pPr>
            <a:endParaRPr lang="en-US" sz="1000" dirty="0" smtClean="0">
              <a:latin typeface="Arial"/>
              <a:cs typeface="Arial"/>
            </a:endParaRPr>
          </a:p>
          <a:p>
            <a:pPr>
              <a:defRPr/>
            </a:pPr>
            <a:r>
              <a:rPr lang="en-US" sz="1000" dirty="0" smtClean="0">
                <a:latin typeface="Arial"/>
                <a:cs typeface="Arial"/>
              </a:rPr>
              <a:t>The time lapse movie at lower left shows magnetic fields in action.</a:t>
            </a:r>
          </a:p>
          <a:p>
            <a:pPr>
              <a:defRPr/>
            </a:pPr>
            <a:endParaRPr lang="en-US" sz="1000" dirty="0" smtClean="0">
              <a:latin typeface="Arial"/>
              <a:cs typeface="Arial"/>
            </a:endParaRPr>
          </a:p>
          <a:p>
            <a:pPr>
              <a:defRPr/>
            </a:pPr>
            <a:r>
              <a:rPr lang="en-US" sz="1000" i="1" dirty="0" smtClean="0">
                <a:latin typeface="Arial"/>
                <a:cs typeface="Arial"/>
              </a:rPr>
              <a:t>Image Credits</a:t>
            </a:r>
            <a:r>
              <a:rPr lang="en-US" sz="1000" dirty="0" smtClean="0">
                <a:latin typeface="Arial"/>
                <a:cs typeface="Arial"/>
              </a:rPr>
              <a:t>:  Both from the Transition Region and Coronal Explorer (TRACE) satellite, a NASA Small Explorer (SMEX) mission to image the solar corona and transition region at high angular and temporal resolution.  http://trace.lmsal.com/</a:t>
            </a:r>
          </a:p>
          <a:p>
            <a:pPr>
              <a:defRPr/>
            </a:pPr>
            <a:endParaRPr lang="en-US" sz="1000" dirty="0" smtClean="0">
              <a:latin typeface="Arial"/>
              <a:cs typeface="Arial"/>
            </a:endParaRPr>
          </a:p>
          <a:p>
            <a:pPr>
              <a:defRPr/>
            </a:pPr>
            <a:r>
              <a:rPr lang="en-US" sz="1000" i="1" dirty="0" smtClean="0">
                <a:latin typeface="Arial"/>
                <a:cs typeface="Arial"/>
              </a:rPr>
              <a:t>Movie File</a:t>
            </a:r>
            <a:r>
              <a:rPr lang="en-US" sz="1000" dirty="0" smtClean="0">
                <a:latin typeface="Arial"/>
                <a:cs typeface="Arial"/>
              </a:rPr>
              <a:t>: </a:t>
            </a:r>
            <a:r>
              <a:rPr lang="en-US" sz="1000" kern="1200" dirty="0" smtClean="0">
                <a:solidFill>
                  <a:schemeClr val="tx1"/>
                </a:solidFill>
                <a:latin typeface="Arial"/>
                <a:ea typeface="ＭＳ Ｐゴシック" charset="0"/>
                <a:cs typeface="Arial"/>
              </a:rPr>
              <a:t>NASA's Scientific Visualization Studio (http://svs.gsfc.nasa.gov/cgi-bin/details.cgi?aid=4178)</a:t>
            </a:r>
            <a:endParaRPr lang="en-US" sz="1000" dirty="0" smtClean="0">
              <a:latin typeface="Arial"/>
              <a:cs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78C3E7B-B361-D04F-BA10-AB4633ED4AF0}" type="slidenum">
              <a:rPr lang="en-US"/>
              <a:pPr>
                <a:defRPr/>
              </a:pPr>
              <a:t>137</a:t>
            </a:fld>
            <a:endParaRPr lang="en-US" dirty="0"/>
          </a:p>
        </p:txBody>
      </p:sp>
      <p:sp>
        <p:nvSpPr>
          <p:cNvPr id="368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8643" name="Rectangle 3"/>
          <p:cNvSpPr>
            <a:spLocks noGrp="1" noChangeArrowheads="1"/>
          </p:cNvSpPr>
          <p:nvPr>
            <p:ph type="body" idx="1"/>
          </p:nvPr>
        </p:nvSpPr>
        <p:spPr/>
        <p:txBody>
          <a:bodyPr/>
          <a:lstStyle/>
          <a:p>
            <a:pPr>
              <a:defRPr/>
            </a:pPr>
            <a:r>
              <a:rPr lang="en-US" sz="1000" dirty="0" smtClean="0">
                <a:latin typeface="Arial"/>
                <a:cs typeface="Arial"/>
              </a:rPr>
              <a:t>New studies show that the Sun's active regions -- areas of intense magnetic  eruptions -- are formed from many small magnetic structures (shown in the movie as white loops) that rise from deep within the solar interior. The magnetic structures appear as giant arches when electrified gas (plasma) is trapped in their magnetic fields. These magnetic loops then pierce the surface to form sunspots (dark areas).  It is the interaction of the magnetic fields poking through the surface that causes flares and coronal mass ejections.</a:t>
            </a:r>
          </a:p>
          <a:p>
            <a:pPr>
              <a:defRPr/>
            </a:pPr>
            <a:endParaRPr lang="en-US" sz="1000" dirty="0" smtClean="0">
              <a:latin typeface="Arial"/>
              <a:cs typeface="Arial"/>
            </a:endParaRPr>
          </a:p>
          <a:p>
            <a:pPr>
              <a:defRPr/>
            </a:pPr>
            <a:r>
              <a:rPr lang="en-US" sz="1000" dirty="0" smtClean="0">
                <a:latin typeface="Arial"/>
                <a:cs typeface="Arial"/>
              </a:rPr>
              <a:t>These mechanisms are complex and not completed understood.  The animation shows one possible scenario for the generation of a flare and coronal mass ejection.</a:t>
            </a:r>
          </a:p>
          <a:p>
            <a:pPr>
              <a:defRPr/>
            </a:pPr>
            <a:endParaRPr lang="en-US" sz="1000" dirty="0" smtClean="0">
              <a:latin typeface="Arial"/>
              <a:cs typeface="Arial"/>
            </a:endParaRPr>
          </a:p>
          <a:p>
            <a:pPr>
              <a:defRPr/>
            </a:pPr>
            <a:r>
              <a:rPr lang="en-US" sz="1000" i="1" dirty="0" smtClean="0">
                <a:latin typeface="Arial"/>
                <a:cs typeface="Arial"/>
              </a:rPr>
              <a:t>Animation Credit</a:t>
            </a:r>
            <a:r>
              <a:rPr lang="en-US" sz="1000" dirty="0" smtClean="0">
                <a:latin typeface="Arial"/>
                <a:cs typeface="Arial"/>
              </a:rPr>
              <a:t>:  NASA/Goddard Space Flight Center</a:t>
            </a:r>
            <a:br>
              <a:rPr lang="en-US" sz="1000" dirty="0" smtClean="0">
                <a:latin typeface="Arial"/>
                <a:cs typeface="Arial"/>
              </a:rPr>
            </a:br>
            <a:r>
              <a:rPr lang="en-US" sz="1000" dirty="0" smtClean="0">
                <a:latin typeface="Arial"/>
                <a:cs typeface="Arial"/>
              </a:rPr>
              <a:t>Conceptual Image Lab. Walt Feimer, lead animator.  For more information, see  http://sun.stanford.edu/Active_regions/</a:t>
            </a:r>
          </a:p>
          <a:p>
            <a:pPr>
              <a:defRPr/>
            </a:pPr>
            <a:endParaRPr lang="en-US" sz="1000" dirty="0" smtClean="0">
              <a:latin typeface="Arial"/>
              <a:cs typeface="Arial"/>
            </a:endParaRPr>
          </a:p>
          <a:p>
            <a:pPr>
              <a:defRPr/>
            </a:pPr>
            <a:r>
              <a:rPr lang="en-US" sz="1000" i="1" dirty="0" smtClean="0">
                <a:latin typeface="Arial"/>
                <a:cs typeface="Arial"/>
              </a:rPr>
              <a:t>Movie File</a:t>
            </a:r>
            <a:r>
              <a:rPr lang="en-US" sz="1000" dirty="0" smtClean="0">
                <a:latin typeface="Arial"/>
                <a:cs typeface="Arial"/>
              </a:rPr>
              <a:t>:  Sunspots.mpg</a:t>
            </a:r>
          </a:p>
          <a:p>
            <a:pPr>
              <a:defRPr/>
            </a:pPr>
            <a:endParaRPr lang="en-US" dirty="0" smtClean="0">
              <a:cs typeface="+mn-cs"/>
            </a:endParaRPr>
          </a:p>
          <a:p>
            <a:pPr>
              <a:defRPr/>
            </a:pPr>
            <a:endParaRPr lang="en-US" dirty="0" smtClean="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37912D0-2303-9740-92C6-187B889DBD15}" type="slidenum">
              <a:rPr lang="en-US"/>
              <a:pPr>
                <a:defRPr/>
              </a:pPr>
              <a:t>138</a:t>
            </a:fld>
            <a:endParaRPr lang="en-US" dirty="0"/>
          </a:p>
        </p:txBody>
      </p:sp>
      <p:sp>
        <p:nvSpPr>
          <p:cNvPr id="952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5235" name="Rectangle 3"/>
          <p:cNvSpPr>
            <a:spLocks noGrp="1" noChangeArrowheads="1"/>
          </p:cNvSpPr>
          <p:nvPr>
            <p:ph type="body" idx="1"/>
          </p:nvPr>
        </p:nvSpPr>
        <p:spPr>
          <a:xfrm>
            <a:off x="685800" y="4343400"/>
            <a:ext cx="5486400" cy="4343400"/>
          </a:xfrm>
        </p:spPr>
        <p:txBody>
          <a:bodyPr/>
          <a:lstStyle/>
          <a:p>
            <a:pPr>
              <a:lnSpc>
                <a:spcPct val="80000"/>
              </a:lnSpc>
              <a:defRPr/>
            </a:pPr>
            <a:r>
              <a:rPr lang="en-US" sz="1000" dirty="0" smtClean="0">
                <a:latin typeface="Arial"/>
                <a:cs typeface="Arial"/>
              </a:rPr>
              <a:t>The amount of magnetic activity on the Sun varies in an approximate 11 year cycle. That is, the Sun will be covered with sunspots and activity at Solar Maximum, the number of spots will decline to Solar Minimum, and then climb back up again.  This process takes about 11 years to complete.  It is not a perfectly regular cycle, some peaks are higher, some lower.  </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In 1848 Rudolph Wolf devised a daily method of estimating solar activity by counting the number of individual sunspots and groups of spots on the face of the Sun. Wolf chose to compute his sunspot number by adding 10 times the number of groups to the total count of individual spots, because neither quantity alone completely captured the level of activity. Today, Wolf sunspot counts continue since no other index of the Sun's activity reaches into the past as far and as continuously. The chart at the bottom of the slide lists the Sunspot Numbers from the 1600s to the present.  (See http://www.ngdc.noaa.gov/stp/SOLAR/SSN/ssn.html)</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It is strongly suspected that solar activity can dramatically affect climate on Earth.. Note on the chart that the sunspots disappeared for approximately 70 years during the late 1600s.  It was during this time that Europe experienced its Little Ice Age, a period of severely cold weather, increased glaciation, and freezing storms that had a devastating impact on agriculture, health, economics, social strife, emigration, and even art and literature. There is evidence that the Sun has had similar periods of inactivity, with associated changes in Earth</a:t>
            </a:r>
            <a:r>
              <a:rPr lang="ja-JP" altLang="en-US" sz="1000" dirty="0" smtClean="0">
                <a:latin typeface="Arial"/>
                <a:cs typeface="Arial"/>
              </a:rPr>
              <a:t>’</a:t>
            </a:r>
            <a:r>
              <a:rPr lang="en-US" sz="1000" dirty="0" smtClean="0">
                <a:latin typeface="Arial"/>
                <a:cs typeface="Arial"/>
              </a:rPr>
              <a:t>s climate, in the more distant past. The connection between solar activity and terrestrial climate is an area of on-going research. </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Nobody understands why there is a solar cycle nor why it behaves the way it does. Its one of the more interesting questions scientists are studying about the Sun.</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The current cycle called cycle 23 passed its peak in 2001 with a few periods of high activity in 2002 and 2003. We are gradually declining to an eventual solar minimum expected sometime in 2007.</a:t>
            </a:r>
          </a:p>
          <a:p>
            <a:pPr>
              <a:lnSpc>
                <a:spcPct val="80000"/>
              </a:lnSpc>
              <a:defRPr/>
            </a:pPr>
            <a:endParaRPr lang="en-US" sz="1000" b="1" dirty="0" smtClean="0">
              <a:solidFill>
                <a:srgbClr val="CC3300"/>
              </a:solidFill>
              <a:latin typeface="Arial"/>
              <a:cs typeface="Arial"/>
            </a:endParaRPr>
          </a:p>
          <a:p>
            <a:pPr>
              <a:lnSpc>
                <a:spcPct val="80000"/>
              </a:lnSpc>
              <a:defRPr/>
            </a:pPr>
            <a:r>
              <a:rPr lang="en-US" sz="1000" i="1" dirty="0" smtClean="0">
                <a:latin typeface="Arial"/>
                <a:cs typeface="Arial"/>
              </a:rPr>
              <a:t>Image Credits:  </a:t>
            </a:r>
            <a:r>
              <a:rPr lang="en-US" sz="1000" dirty="0" smtClean="0">
                <a:latin typeface="Arial"/>
                <a:cs typeface="Arial"/>
              </a:rPr>
              <a:t>Yohkoh image of Sun in X-rays. NASA.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B80C9BF-ECA5-F242-B7C1-6E1D10797EEA}" type="slidenum">
              <a:rPr lang="en-US" smtClean="0"/>
              <a:pPr>
                <a:defRPr/>
              </a:pPr>
              <a:t>139</a:t>
            </a:fld>
            <a:endParaRPr lang="en-US" dirty="0"/>
          </a:p>
        </p:txBody>
      </p:sp>
    </p:spTree>
    <p:extLst>
      <p:ext uri="{BB962C8B-B14F-4D97-AF65-F5344CB8AC3E}">
        <p14:creationId xmlns:p14="http://schemas.microsoft.com/office/powerpoint/2010/main" val="1064924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8F52B3D-6D84-234A-8D43-B8A1EB40949A}" type="slidenum">
              <a:rPr lang="en-US"/>
              <a:pPr>
                <a:defRPr/>
              </a:pPr>
              <a:t>140</a:t>
            </a:fld>
            <a:endParaRPr lang="en-US" dirty="0"/>
          </a:p>
        </p:txBody>
      </p:sp>
      <p:sp>
        <p:nvSpPr>
          <p:cNvPr id="136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6195" name="Rectangle 3"/>
          <p:cNvSpPr>
            <a:spLocks noGrp="1" noChangeArrowheads="1"/>
          </p:cNvSpPr>
          <p:nvPr>
            <p:ph type="body" idx="1"/>
          </p:nvPr>
        </p:nvSpPr>
        <p:spPr/>
        <p:txBody>
          <a:bodyPr/>
          <a:lstStyle/>
          <a:p>
            <a:pPr>
              <a:lnSpc>
                <a:spcPct val="93000"/>
              </a:lnSpc>
              <a:spcBef>
                <a:spcPts val="425"/>
              </a:spcBef>
            </a:pPr>
            <a:r>
              <a:rPr lang="en-US" sz="1000" dirty="0"/>
              <a:t>Expanding coronal gas, or solar wind,  fills interplanetary space. Solar magnetic fields embedded in the plasma are carried into space by the solar wind to form the interplanetary magnetic field. The solar wind streams off  the Sun in all directions at speeds of about 400 km/s (about 1 million miles per hour). The source of the solar wind is the Sun's hot corona, where temperatures are so high that the Sun's gravity cannot hold on to the plasma. </a:t>
            </a:r>
          </a:p>
          <a:p>
            <a:pPr>
              <a:spcBef>
                <a:spcPts val="425"/>
              </a:spcBef>
            </a:pPr>
            <a:endParaRPr lang="en-US" sz="1000" dirty="0"/>
          </a:p>
          <a:p>
            <a:pPr>
              <a:spcBef>
                <a:spcPts val="425"/>
              </a:spcBef>
            </a:pPr>
            <a:r>
              <a:rPr lang="en-US" sz="1000" dirty="0"/>
              <a:t>The solar wind is not uniform. Although it is always directed away from the Sun, it changes speed according to activity.  High and low speed streams can interact with each other and alternately pass by the Earth and planets as the Sun rotates. </a:t>
            </a:r>
          </a:p>
          <a:p>
            <a:pPr>
              <a:spcBef>
                <a:spcPts val="425"/>
              </a:spcBef>
            </a:pPr>
            <a:endParaRPr lang="en-US" sz="1000" dirty="0"/>
          </a:p>
          <a:p>
            <a:pPr>
              <a:spcBef>
                <a:spcPts val="425"/>
              </a:spcBef>
            </a:pPr>
            <a:r>
              <a:rPr lang="en-GB" sz="1000" dirty="0"/>
              <a:t>The Earth has </a:t>
            </a:r>
            <a:r>
              <a:rPr lang="en-GB" sz="1000" dirty="0" smtClean="0"/>
              <a:t>a large magnetic </a:t>
            </a:r>
            <a:r>
              <a:rPr lang="en-GB" sz="1000" dirty="0"/>
              <a:t>field around the planet called the magnetosphere. Under normal conditions the field would have a very uniform shape - like the field around a bar magnet (shown in the movie). However, due to the million km/hr electrically charged solar wind constantly buffeting the Earth, the shape of Earth’s magnetosphere is compressed on the side facing the Sun and stretched out on the side facing away.</a:t>
            </a:r>
          </a:p>
          <a:p>
            <a:pPr>
              <a:spcBef>
                <a:spcPts val="425"/>
              </a:spcBef>
            </a:pPr>
            <a:r>
              <a:rPr lang="en-US" sz="1000" dirty="0"/>
              <a:t>Variations in the solar wind speed  can affect the Earth's magnetic field and produce storms in the Earth's magnetosphere.</a:t>
            </a:r>
            <a:endParaRPr lang="en-GB" sz="1000" dirty="0"/>
          </a:p>
          <a:p>
            <a:pPr>
              <a:spcBef>
                <a:spcPts val="425"/>
              </a:spcBef>
            </a:pPr>
            <a:endParaRPr lang="en-GB" sz="1000" dirty="0"/>
          </a:p>
          <a:p>
            <a:pPr>
              <a:spcBef>
                <a:spcPts val="425"/>
              </a:spcBef>
            </a:pPr>
            <a:r>
              <a:rPr lang="en-GB" sz="1000" i="1" dirty="0"/>
              <a:t>Movie File</a:t>
            </a:r>
            <a:r>
              <a:rPr lang="en-GB" sz="1000" dirty="0"/>
              <a:t>:  6magnet4.avi</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dirty="0" smtClean="0">
                <a:latin typeface="Arial"/>
                <a:cs typeface="Arial"/>
              </a:rPr>
              <a:t>A geomagnetic storm is a temporary disturbance of the Earth’s magnetosphere caused by a solar event (e.g. Coronal Mass Ejection or a sudden high speed increase in the solar wind) which interacts with Earth’s magnetic field. </a:t>
            </a:r>
            <a:r>
              <a:rPr lang="en-US" sz="1000" kern="1200" dirty="0" smtClean="0">
                <a:solidFill>
                  <a:schemeClr val="tx1"/>
                </a:solidFill>
                <a:latin typeface="Arial"/>
                <a:ea typeface="ＭＳ Ｐゴシック" charset="0"/>
                <a:cs typeface="Arial"/>
              </a:rPr>
              <a:t>The magnetic field from the Sun is present in the eruption.</a:t>
            </a:r>
            <a:r>
              <a:rPr lang="en-US" sz="1000" kern="1200" baseline="0" dirty="0" smtClean="0">
                <a:solidFill>
                  <a:schemeClr val="tx1"/>
                </a:solidFill>
                <a:latin typeface="Arial"/>
                <a:ea typeface="ＭＳ Ｐゴシック" charset="0"/>
                <a:cs typeface="Arial"/>
              </a:rPr>
              <a:t>  </a:t>
            </a:r>
            <a:r>
              <a:rPr lang="en-US" sz="1000" dirty="0" smtClean="0">
                <a:latin typeface="Arial"/>
                <a:cs typeface="Arial"/>
              </a:rPr>
              <a:t>The increase in solar wind pressure compresses the magnetosphere and generates electric currents in the Earth’s magnetosphere and ionosphere.   </a:t>
            </a:r>
          </a:p>
          <a:p>
            <a:pPr>
              <a:defRPr/>
            </a:pPr>
            <a:endParaRPr lang="en-US" sz="1000" dirty="0" smtClean="0">
              <a:latin typeface="Arial"/>
              <a:cs typeface="Arial"/>
            </a:endParaRPr>
          </a:p>
          <a:p>
            <a:pPr>
              <a:defRPr/>
            </a:pPr>
            <a:r>
              <a:rPr lang="en-US" sz="1000" dirty="0" smtClean="0">
                <a:latin typeface="Arial"/>
                <a:cs typeface="Arial"/>
              </a:rPr>
              <a:t>The direction of the magnetism in the eruption will determine how much affect the storm has on Earth.  If the solar field is pointing northward,</a:t>
            </a:r>
            <a:r>
              <a:rPr lang="en-US" sz="1000" baseline="0" dirty="0" smtClean="0">
                <a:latin typeface="Arial"/>
                <a:cs typeface="Arial"/>
              </a:rPr>
              <a:t> it will slip by the Earth’s magnetosphere and little harm will be done.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000" kern="1200" dirty="0" smtClean="0">
              <a:solidFill>
                <a:schemeClr val="tx1"/>
              </a:solidFill>
              <a:latin typeface="Arial"/>
              <a:ea typeface="ＭＳ Ｐゴシック" charset="0"/>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Arial"/>
                <a:ea typeface="ＭＳ Ｐゴシック" charset="0"/>
                <a:cs typeface="Arial"/>
              </a:rPr>
              <a:t>However,</a:t>
            </a:r>
            <a:r>
              <a:rPr lang="en-US" sz="1000" kern="1200" baseline="0" dirty="0" smtClean="0">
                <a:solidFill>
                  <a:schemeClr val="tx1"/>
                </a:solidFill>
                <a:latin typeface="Arial"/>
                <a:ea typeface="ＭＳ Ｐゴシック" charset="0"/>
                <a:cs typeface="Arial"/>
              </a:rPr>
              <a:t> i</a:t>
            </a:r>
            <a:r>
              <a:rPr lang="en-US" sz="1000" kern="1200" dirty="0" smtClean="0">
                <a:solidFill>
                  <a:schemeClr val="tx1"/>
                </a:solidFill>
                <a:latin typeface="Arial"/>
                <a:ea typeface="ＭＳ Ｐゴシック" charset="0"/>
                <a:cs typeface="Arial"/>
              </a:rPr>
              <a:t>f the</a:t>
            </a:r>
            <a:r>
              <a:rPr lang="en-US" sz="1000" kern="1200" baseline="0" dirty="0" smtClean="0">
                <a:solidFill>
                  <a:schemeClr val="tx1"/>
                </a:solidFill>
                <a:latin typeface="Arial"/>
                <a:ea typeface="ＭＳ Ｐゴシック" charset="0"/>
                <a:cs typeface="Arial"/>
              </a:rPr>
              <a:t> ejection</a:t>
            </a:r>
            <a:r>
              <a:rPr lang="en-US" sz="1000" kern="1200" dirty="0" smtClean="0">
                <a:solidFill>
                  <a:schemeClr val="tx1"/>
                </a:solidFill>
                <a:latin typeface="Arial"/>
                <a:ea typeface="ＭＳ Ｐゴシック" charset="0"/>
                <a:cs typeface="Arial"/>
              </a:rPr>
              <a:t> has a southward polarization, it will interact with, and integrate into, Earth’s magnetic</a:t>
            </a:r>
            <a:r>
              <a:rPr lang="en-US" sz="1000" kern="1200" baseline="0" dirty="0" smtClean="0">
                <a:solidFill>
                  <a:schemeClr val="tx1"/>
                </a:solidFill>
                <a:latin typeface="Arial"/>
                <a:ea typeface="ＭＳ Ｐゴシック" charset="0"/>
                <a:cs typeface="Arial"/>
              </a:rPr>
              <a:t> field, rapidly injecting magnetic &amp; particle energy into the Earth’s magnetosphere.  It will also add to (and hence extend) the magnetotail and have direct access to the Earth’s poles.  </a:t>
            </a:r>
            <a:r>
              <a:rPr lang="en-US" sz="1000" baseline="0" dirty="0" smtClean="0">
                <a:latin typeface="Arial"/>
                <a:cs typeface="Arial"/>
              </a:rPr>
              <a:t>This can cause serious disruptions.</a:t>
            </a:r>
            <a:endParaRPr lang="en-US" sz="1000" dirty="0" smtClean="0">
              <a:latin typeface="Arial"/>
              <a:cs typeface="Arial"/>
            </a:endParaRPr>
          </a:p>
          <a:p>
            <a:pPr>
              <a:defRPr/>
            </a:pPr>
            <a:endParaRPr lang="en-US" sz="1000" dirty="0" smtClean="0">
              <a:latin typeface="Arial"/>
              <a:cs typeface="Arial"/>
            </a:endParaRPr>
          </a:p>
          <a:p>
            <a:pPr>
              <a:defRPr/>
            </a:pPr>
            <a:r>
              <a:rPr lang="en-US" sz="1000" dirty="0" smtClean="0">
                <a:latin typeface="Arial"/>
                <a:cs typeface="Arial"/>
              </a:rPr>
              <a:t>Image from:  http://wormholeriders.org/science/?p=24505</a:t>
            </a:r>
          </a:p>
          <a:p>
            <a:pPr>
              <a:defRPr/>
            </a:pPr>
            <a:endParaRPr lang="en-US" dirty="0" smtClean="0">
              <a:cs typeface="+mn-cs"/>
            </a:endParaRPr>
          </a:p>
          <a:p>
            <a:pPr>
              <a:defRPr/>
            </a:pPr>
            <a:endParaRPr lang="en-US" dirty="0" smtClean="0">
              <a:cs typeface="+mn-cs"/>
            </a:endParaRPr>
          </a:p>
          <a:p>
            <a:pPr>
              <a:defRPr/>
            </a:pPr>
            <a:endParaRPr lang="en-US" dirty="0" smtClean="0">
              <a:cs typeface="+mn-cs"/>
            </a:endParaRPr>
          </a:p>
        </p:txBody>
      </p:sp>
      <p:sp>
        <p:nvSpPr>
          <p:cNvPr id="4" name="Slide Number Placeholder 3"/>
          <p:cNvSpPr>
            <a:spLocks noGrp="1"/>
          </p:cNvSpPr>
          <p:nvPr>
            <p:ph type="sldNum" sz="quarter" idx="5"/>
          </p:nvPr>
        </p:nvSpPr>
        <p:spPr/>
        <p:txBody>
          <a:bodyPr/>
          <a:lstStyle/>
          <a:p>
            <a:pPr>
              <a:defRPr/>
            </a:pPr>
            <a:fld id="{4B2E4CE3-896A-F84A-9BE8-775B493EC868}" type="slidenum">
              <a:rPr lang="en-US"/>
              <a:pPr>
                <a:defRPr/>
              </a:pPr>
              <a:t>141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p:txBody>
          <a:bodyPr/>
          <a:lstStyle/>
          <a:p>
            <a:pPr>
              <a:defRPr/>
            </a:pPr>
            <a:fld id="{4CAE53E3-12EB-6D4B-9C15-141D1F6700EF}" type="slidenum">
              <a:rPr lang="en-US"/>
              <a:pPr>
                <a:defRPr/>
              </a:pPr>
              <a:t>142</a:t>
            </a:fld>
            <a:endParaRPr lang="en-US" dirty="0"/>
          </a:p>
        </p:txBody>
      </p:sp>
      <p:sp>
        <p:nvSpPr>
          <p:cNvPr id="138243" name="Rectangle 3"/>
          <p:cNvSpPr>
            <a:spLocks noGrp="1" noChangeArrowheads="1"/>
          </p:cNvSpPr>
          <p:nvPr>
            <p:ph type="body" idx="1"/>
          </p:nvPr>
        </p:nvSpPr>
        <p:spPr/>
        <p:txBody>
          <a:bodyPr/>
          <a:lstStyle/>
          <a:p>
            <a:pPr>
              <a:defRPr/>
            </a:pPr>
            <a:r>
              <a:rPr lang="en-US" sz="1000" dirty="0" smtClean="0">
                <a:latin typeface="Arial"/>
                <a:cs typeface="Arial"/>
              </a:rPr>
              <a:t>A computer simulation from actual data showing the Earth</a:t>
            </a:r>
            <a:r>
              <a:rPr lang="ja-JP" altLang="en-US" sz="1000" dirty="0" smtClean="0">
                <a:latin typeface="Arial"/>
                <a:cs typeface="Arial"/>
              </a:rPr>
              <a:t>’</a:t>
            </a:r>
            <a:r>
              <a:rPr lang="en-US" sz="1000" dirty="0" smtClean="0">
                <a:latin typeface="Arial"/>
                <a:cs typeface="Arial"/>
              </a:rPr>
              <a:t>s magnetosphere being buffeted by the solar wind and then changing shape as a coronal mass ejection impacts the Earth. </a:t>
            </a:r>
          </a:p>
          <a:p>
            <a:pPr>
              <a:defRPr/>
            </a:pPr>
            <a:r>
              <a:rPr lang="en-US" sz="1000" dirty="0" smtClean="0">
                <a:latin typeface="Arial"/>
                <a:cs typeface="Arial"/>
              </a:rPr>
              <a:t>The Earth is at the center point of the axes.  You can see a red bar through the Earth, indicating the orientation of the Earth</a:t>
            </a:r>
            <a:r>
              <a:rPr lang="ja-JP" altLang="en-US" sz="1000" dirty="0" smtClean="0">
                <a:latin typeface="Arial"/>
                <a:cs typeface="Arial"/>
              </a:rPr>
              <a:t>’</a:t>
            </a:r>
            <a:r>
              <a:rPr lang="en-US" sz="1000" dirty="0" smtClean="0">
                <a:latin typeface="Arial"/>
                <a:cs typeface="Arial"/>
              </a:rPr>
              <a:t>s magnetic field.  The grey contours show the changing shape of the magnetosphere. </a:t>
            </a:r>
          </a:p>
          <a:p>
            <a:pPr>
              <a:defRPr/>
            </a:pPr>
            <a:r>
              <a:rPr lang="en-US" sz="1000" dirty="0" smtClean="0">
                <a:latin typeface="Arial"/>
                <a:cs typeface="Arial"/>
              </a:rPr>
              <a:t>The colors tell how much plasma is present – red indicating a high density and blue low.  As the simulation starts, the field is relatively normal.  As the Earth becomes bombarded by the coronal mass ejection, the field turns almost completely red.</a:t>
            </a:r>
          </a:p>
          <a:p>
            <a:pPr>
              <a:defRPr/>
            </a:pPr>
            <a:endParaRPr lang="en-US" sz="1000" dirty="0" smtClean="0">
              <a:latin typeface="Arial"/>
              <a:cs typeface="Arial"/>
            </a:endParaRPr>
          </a:p>
          <a:p>
            <a:pPr>
              <a:defRPr/>
            </a:pPr>
            <a:r>
              <a:rPr lang="en-US" sz="1000" dirty="0" smtClean="0">
                <a:latin typeface="Arial"/>
                <a:cs typeface="Arial"/>
              </a:rPr>
              <a:t>On the upper left is an arrow (</a:t>
            </a:r>
            <a:r>
              <a:rPr lang="ja-JP" altLang="en-US" sz="1000" dirty="0" smtClean="0">
                <a:latin typeface="Arial"/>
                <a:cs typeface="Arial"/>
              </a:rPr>
              <a:t>“</a:t>
            </a:r>
            <a:r>
              <a:rPr lang="en-US" sz="1000" dirty="0" smtClean="0">
                <a:latin typeface="Arial"/>
                <a:cs typeface="Arial"/>
              </a:rPr>
              <a:t>Pram</a:t>
            </a:r>
            <a:r>
              <a:rPr lang="ja-JP" altLang="en-US" sz="1000" dirty="0" smtClean="0">
                <a:latin typeface="Arial"/>
                <a:cs typeface="Arial"/>
              </a:rPr>
              <a:t>”</a:t>
            </a:r>
            <a:r>
              <a:rPr lang="en-US" sz="1000" dirty="0" smtClean="0">
                <a:latin typeface="Arial"/>
                <a:cs typeface="Arial"/>
              </a:rPr>
              <a:t>) showing the intensity of  the ejection. On the lower left a small compass indicates the direction and strength of the magnetic field in the ejection.</a:t>
            </a:r>
          </a:p>
          <a:p>
            <a:pPr>
              <a:defRPr/>
            </a:pPr>
            <a:endParaRPr lang="en-US" sz="1000" dirty="0" smtClean="0">
              <a:latin typeface="Arial"/>
              <a:cs typeface="Arial"/>
            </a:endParaRPr>
          </a:p>
          <a:p>
            <a:pPr>
              <a:defRPr/>
            </a:pPr>
            <a:r>
              <a:rPr lang="en-US" sz="1000" dirty="0" smtClean="0">
                <a:latin typeface="Arial"/>
                <a:cs typeface="Arial"/>
              </a:rPr>
              <a:t>The circular inset on the lower right simulates where and what auroras would be seen if looking directly down at the Earth</a:t>
            </a:r>
            <a:r>
              <a:rPr lang="ja-JP" altLang="en-US" sz="1000" dirty="0" smtClean="0">
                <a:latin typeface="Arial"/>
                <a:cs typeface="Arial"/>
              </a:rPr>
              <a:t>’</a:t>
            </a:r>
            <a:r>
              <a:rPr lang="en-US" sz="1000" dirty="0" smtClean="0">
                <a:latin typeface="Arial"/>
                <a:cs typeface="Arial"/>
              </a:rPr>
              <a:t>s North Pole.</a:t>
            </a:r>
          </a:p>
          <a:p>
            <a:pPr>
              <a:defRPr/>
            </a:pPr>
            <a:endParaRPr lang="en-US" sz="1000" dirty="0" smtClean="0">
              <a:latin typeface="Arial"/>
              <a:cs typeface="Arial"/>
            </a:endParaRPr>
          </a:p>
          <a:p>
            <a:pPr>
              <a:defRPr/>
            </a:pPr>
            <a:r>
              <a:rPr lang="en-US" sz="1000" dirty="0" smtClean="0">
                <a:latin typeface="Arial"/>
                <a:cs typeface="Arial"/>
              </a:rPr>
              <a:t>The simulation spans approximately 4 hours worth of data.</a:t>
            </a:r>
          </a:p>
          <a:p>
            <a:pPr>
              <a:defRPr/>
            </a:pPr>
            <a:endParaRPr lang="en-US" sz="1000" dirty="0" smtClean="0">
              <a:latin typeface="Arial"/>
              <a:cs typeface="Arial"/>
            </a:endParaRPr>
          </a:p>
          <a:p>
            <a:pPr>
              <a:defRPr/>
            </a:pPr>
            <a:r>
              <a:rPr lang="en-US" sz="1000" i="1" dirty="0" smtClean="0">
                <a:latin typeface="Arial"/>
                <a:cs typeface="Arial"/>
              </a:rPr>
              <a:t>Image Credits</a:t>
            </a:r>
            <a:r>
              <a:rPr lang="en-US" sz="1000" dirty="0" smtClean="0">
                <a:latin typeface="Arial"/>
                <a:cs typeface="Arial"/>
              </a:rPr>
              <a:t>: GGS/University of Maryland Space Plasma Physics project. See http://www.spp.astro.umd.edu/htmls/JanCloud/jan10-11.html</a:t>
            </a:r>
          </a:p>
          <a:p>
            <a:pPr>
              <a:defRPr/>
            </a:pPr>
            <a:r>
              <a:rPr lang="en-US" sz="1000" dirty="0" smtClean="0">
                <a:latin typeface="Arial"/>
                <a:cs typeface="Arial"/>
              </a:rPr>
              <a:t>Movie File:  ion-ms-jan_6.mpg</a:t>
            </a:r>
          </a:p>
          <a:p>
            <a:pPr>
              <a:defRPr/>
            </a:pPr>
            <a:endParaRPr lang="en-US" sz="1000" dirty="0" smtClean="0">
              <a:cs typeface="+mn-cs"/>
            </a:endParaRPr>
          </a:p>
          <a:p>
            <a:pPr>
              <a:defRPr/>
            </a:pPr>
            <a:endParaRPr lang="en-US" sz="1000" dirty="0" smtClean="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mj-lt"/>
              <a:buNone/>
              <a:defRPr/>
            </a:pPr>
            <a:r>
              <a:rPr lang="en-US" sz="1000" dirty="0" smtClean="0">
                <a:latin typeface="Arial"/>
                <a:cs typeface="Arial"/>
              </a:rPr>
              <a:t>Ask teams to discuss answers to the above questions.   One answer has been given for you, which you might want to hide before doing this presentation.</a:t>
            </a:r>
          </a:p>
          <a:p>
            <a:pPr marL="0" indent="0" eaLnBrk="1" hangingPunct="1">
              <a:buFont typeface="+mj-lt"/>
              <a:buNone/>
              <a:defRPr/>
            </a:pPr>
            <a:endParaRPr lang="en-US" sz="1000" dirty="0" smtClean="0">
              <a:latin typeface="Arial"/>
              <a:cs typeface="Arial"/>
            </a:endParaRPr>
          </a:p>
          <a:p>
            <a:pPr>
              <a:lnSpc>
                <a:spcPct val="93000"/>
              </a:lnSpc>
              <a:spcBef>
                <a:spcPts val="425"/>
              </a:spcBef>
              <a:defRPr/>
            </a:pPr>
            <a:endParaRPr lang="en-US" sz="1000" i="1" kern="1200" dirty="0" smtClean="0">
              <a:solidFill>
                <a:schemeClr val="tx1"/>
              </a:solidFill>
              <a:latin typeface="Arial"/>
              <a:ea typeface="ＭＳ Ｐゴシック" charset="0"/>
              <a:cs typeface="Arial"/>
            </a:endParaRPr>
          </a:p>
          <a:p>
            <a:pPr>
              <a:lnSpc>
                <a:spcPct val="93000"/>
              </a:lnSpc>
              <a:spcBef>
                <a:spcPts val="425"/>
              </a:spcBef>
              <a:defRPr/>
            </a:pPr>
            <a:r>
              <a:rPr lang="en-US" sz="1000" i="1" kern="1200" dirty="0" smtClean="0">
                <a:solidFill>
                  <a:schemeClr val="tx1"/>
                </a:solidFill>
                <a:latin typeface="Arial"/>
                <a:ea typeface="ＭＳ Ｐゴシック" charset="0"/>
                <a:cs typeface="Arial"/>
              </a:rPr>
              <a:t>Image Credits NASA</a:t>
            </a:r>
            <a:endParaRPr lang="en-US" sz="1000" dirty="0" smtClean="0">
              <a:latin typeface="Arial"/>
              <a:cs typeface="Arial"/>
            </a:endParaRPr>
          </a:p>
        </p:txBody>
      </p:sp>
      <p:sp>
        <p:nvSpPr>
          <p:cNvPr id="4" name="Slide Number Placeholder 3"/>
          <p:cNvSpPr>
            <a:spLocks noGrp="1"/>
          </p:cNvSpPr>
          <p:nvPr>
            <p:ph type="sldNum" sz="quarter" idx="5"/>
          </p:nvPr>
        </p:nvSpPr>
        <p:spPr/>
        <p:txBody>
          <a:bodyPr/>
          <a:lstStyle/>
          <a:p>
            <a:pPr>
              <a:defRPr/>
            </a:pPr>
            <a:fld id="{17E60F12-92E0-A849-B0F9-E6A92C3A12A5}" type="slidenum">
              <a:rPr lang="en-US"/>
              <a:pPr>
                <a:defRPr/>
              </a:pPr>
              <a:t>143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7288529-586B-1644-AD06-2FA69FDBDABB}" type="slidenum">
              <a:rPr lang="en-US"/>
              <a:pPr>
                <a:defRPr/>
              </a:pPr>
              <a:t>126</a:t>
            </a:fld>
            <a:endParaRPr lang="en-US" dirty="0"/>
          </a:p>
        </p:txBody>
      </p:sp>
      <p:sp>
        <p:nvSpPr>
          <p:cNvPr id="1720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2035" name="Rectangle 3"/>
          <p:cNvSpPr>
            <a:spLocks noGrp="1" noChangeArrowheads="1"/>
          </p:cNvSpPr>
          <p:nvPr>
            <p:ph type="body" idx="1"/>
          </p:nvPr>
        </p:nvSpPr>
        <p:spPr/>
        <p:txBody>
          <a:bodyPr/>
          <a:lstStyle/>
          <a:p>
            <a:pPr eaLnBrk="1" hangingPunct="1">
              <a:defRPr/>
            </a:pPr>
            <a:r>
              <a:rPr lang="en-US" sz="1000" dirty="0" smtClean="0">
                <a:latin typeface="Arial"/>
                <a:cs typeface="Arial"/>
              </a:rPr>
              <a:t>You may introduce your students to the term </a:t>
            </a:r>
            <a:r>
              <a:rPr lang="ja-JP" altLang="en-US" sz="1000" dirty="0" smtClean="0">
                <a:latin typeface="Arial"/>
                <a:cs typeface="Arial"/>
              </a:rPr>
              <a:t>“</a:t>
            </a:r>
            <a:r>
              <a:rPr lang="en-US" sz="1000" dirty="0" smtClean="0">
                <a:latin typeface="Arial"/>
                <a:cs typeface="Arial"/>
              </a:rPr>
              <a:t>Astronomical Unit</a:t>
            </a:r>
            <a:r>
              <a:rPr lang="ja-JP" altLang="en-US" sz="1000" dirty="0" smtClean="0">
                <a:latin typeface="Arial"/>
                <a:cs typeface="Arial"/>
              </a:rPr>
              <a:t>”</a:t>
            </a:r>
            <a:r>
              <a:rPr lang="en-US" sz="1000" dirty="0" smtClean="0">
                <a:latin typeface="Arial"/>
                <a:cs typeface="Arial"/>
              </a:rPr>
              <a:t> or AU. 1 AU is defined to be the average distance between Earth and the Sun (93 million miles; 150 million km).</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When stating that over 1,000,000 Earths would fit inside the Sun, remind students of the difference between linear dimensions and volume. The diameter of the Sun is 109 times that of Earth, but its volume is 109x109x109 times bigger. If they have trouble with this concept ask them how many marbles they need to line up side by side to stretch from one wall of the classroom to the other side. It will probably be a few hundred. Then ask how many marbles it would take to cover the floor (a few tens of thousands). Finally, ask them to consider how many marbles they would need to fill the entire room with them: hundreds x hundreds x hundred = millions. (Note: the difference between rectangular and spherical volumes does not matter here. In a ratio between spherical volumes the factor of (4/3)*π cancels out. So all that matters is the ratio between radii.)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Introduce the idea that light travels at a finite and set speed. Light does not instantaneously move from one point to the next. It takes time for light to move from place to place. Light is pretty fast though. It moves at a speed of 300,000 km/s (186,000 miles per second). When talking about how long it takes light to travel to the Earth from the Sun, point out to students that this means that when we look at the Sun here on Earth, we see it as it was eight minutes ago. For probes that travel deep out into the Solar System, it takes light even longer to travel between them and Earth. We use radio communications (which is another form of invisible light) to talk to these probes. But there is a long delay since the signals have to travel such great distances. The nearest star to our Sun, Alpha Centauri, is so far away that it takes light four years to travel the distance. We see it as it was four years ago</a:t>
            </a:r>
          </a:p>
          <a:p>
            <a:pPr eaLnBrk="1" hangingPunct="1">
              <a:defRPr/>
            </a:pPr>
            <a:endParaRPr lang="en-US" sz="1000" i="1" dirty="0" smtClean="0">
              <a:latin typeface="Arial"/>
              <a:cs typeface="Arial"/>
            </a:endParaRPr>
          </a:p>
          <a:p>
            <a:pPr eaLnBrk="1" hangingPunct="1">
              <a:defRPr/>
            </a:pPr>
            <a:r>
              <a:rPr lang="en-US" sz="1000" i="1" dirty="0" smtClean="0">
                <a:latin typeface="Arial"/>
                <a:cs typeface="Arial"/>
              </a:rPr>
              <a:t>Image credit:  NASA’s Solar Dynamics Observatory, AIA instrument</a:t>
            </a:r>
            <a:endParaRPr lang="en-GB" sz="1000" i="1" dirty="0">
              <a:latin typeface="Arial"/>
              <a:cs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D04790E-81E8-BD4C-A4E8-52E3107D6430}" type="slidenum">
              <a:rPr lang="en-US"/>
              <a:pPr>
                <a:defRPr/>
              </a:pPr>
              <a:t>144</a:t>
            </a:fld>
            <a:endParaRPr lang="en-US" dirty="0"/>
          </a:p>
        </p:txBody>
      </p:sp>
      <p:sp>
        <p:nvSpPr>
          <p:cNvPr id="133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23" name="Rectangle 3"/>
          <p:cNvSpPr>
            <a:spLocks noGrp="1" noChangeArrowheads="1"/>
          </p:cNvSpPr>
          <p:nvPr>
            <p:ph type="body" idx="1"/>
          </p:nvPr>
        </p:nvSpPr>
        <p:spPr/>
        <p:txBody>
          <a:bodyPr/>
          <a:lstStyle/>
          <a:p>
            <a:pPr>
              <a:defRPr/>
            </a:pPr>
            <a:r>
              <a:rPr lang="en-US" sz="1000" dirty="0" smtClean="0">
                <a:latin typeface="Arial"/>
                <a:cs typeface="Arial"/>
              </a:rPr>
              <a:t>The Sun can generate conditions in space that have the potential to seriously affect Earth and other planets. We call these conditions "space weather". The causes can include radiation storms and ejections from the Sun as well disturbances in the Earth's magnetic field caused by gusts of plasma from the Sun. These geomagnetic storms can</a:t>
            </a:r>
          </a:p>
          <a:p>
            <a:pPr marL="628650" lvl="1" indent="-171450">
              <a:buFont typeface="Arial"/>
              <a:buChar char="•"/>
              <a:defRPr/>
            </a:pPr>
            <a:r>
              <a:rPr lang="en-US" sz="1000" dirty="0" smtClean="0">
                <a:latin typeface="Arial"/>
                <a:cs typeface="Arial"/>
              </a:rPr>
              <a:t>Trigger beautiful aurora displays</a:t>
            </a:r>
          </a:p>
          <a:p>
            <a:pPr marL="628650" lvl="1" indent="-171450">
              <a:buFont typeface="Arial"/>
              <a:buChar char="•"/>
              <a:defRPr/>
            </a:pPr>
            <a:r>
              <a:rPr lang="en-US" sz="1000" dirty="0" smtClean="0">
                <a:latin typeface="Arial"/>
                <a:cs typeface="Arial"/>
              </a:rPr>
              <a:t>Damage/destroy satellites</a:t>
            </a:r>
          </a:p>
          <a:p>
            <a:pPr marL="628650" lvl="1" indent="-171450">
              <a:buFont typeface="Arial"/>
              <a:buChar char="•"/>
              <a:defRPr/>
            </a:pPr>
            <a:r>
              <a:rPr lang="en-US" sz="1000" dirty="0" smtClean="0">
                <a:latin typeface="Arial"/>
                <a:cs typeface="Arial"/>
              </a:rPr>
              <a:t>Disrupt power grids and electrical systems</a:t>
            </a:r>
          </a:p>
          <a:p>
            <a:pPr marL="628650" lvl="1" indent="-171450">
              <a:buFont typeface="Arial"/>
              <a:buChar char="•"/>
              <a:defRPr/>
            </a:pPr>
            <a:r>
              <a:rPr lang="en-US" sz="1000" dirty="0" smtClean="0">
                <a:latin typeface="Arial"/>
                <a:cs typeface="Arial"/>
              </a:rPr>
              <a:t>Interfere with cell phones, GPS, and other communications</a:t>
            </a:r>
          </a:p>
          <a:p>
            <a:pPr marL="628650" lvl="1" indent="-171450">
              <a:buFont typeface="Arial"/>
              <a:buChar char="•"/>
              <a:defRPr/>
            </a:pPr>
            <a:r>
              <a:rPr lang="en-US" sz="1000" dirty="0" smtClean="0">
                <a:latin typeface="Arial"/>
                <a:cs typeface="Arial"/>
              </a:rPr>
              <a:t>Cause ionospheric disturbances which interfere with radio communications</a:t>
            </a:r>
          </a:p>
          <a:p>
            <a:pPr marL="628650" lvl="1" indent="-171450">
              <a:buFont typeface="Arial"/>
              <a:buChar char="•"/>
              <a:defRPr/>
            </a:pPr>
            <a:r>
              <a:rPr lang="en-US" sz="1000" dirty="0" smtClean="0">
                <a:latin typeface="Arial"/>
                <a:cs typeface="Arial"/>
              </a:rPr>
              <a:t>Cause expensive rerouting of aircraft away from the poles</a:t>
            </a:r>
          </a:p>
          <a:p>
            <a:pPr marL="628650" lvl="1" indent="-171450">
              <a:buFont typeface="Arial"/>
              <a:buChar char="•"/>
              <a:defRPr/>
            </a:pPr>
            <a:r>
              <a:rPr lang="en-US" sz="1000" dirty="0" smtClean="0">
                <a:latin typeface="Arial"/>
                <a:cs typeface="Arial"/>
              </a:rPr>
              <a:t>Threaten astronauts and high-flying airplanes with their radiation! </a:t>
            </a:r>
          </a:p>
          <a:p>
            <a:pPr marL="628650" lvl="1" indent="-171450">
              <a:buFont typeface="Arial"/>
              <a:buChar char="•"/>
              <a:defRPr/>
            </a:pPr>
            <a:r>
              <a:rPr lang="en-US" sz="1000" dirty="0" smtClean="0">
                <a:latin typeface="Arial"/>
                <a:cs typeface="Arial"/>
              </a:rPr>
              <a:t>Induce currents in pipelines, hence dramatically increasing corrosion rate</a:t>
            </a:r>
          </a:p>
          <a:p>
            <a:pPr marL="628650" lvl="1" indent="-171450">
              <a:buFont typeface="Arial"/>
              <a:buChar char="•"/>
              <a:defRPr/>
            </a:pPr>
            <a:r>
              <a:rPr lang="en-US" sz="1000" dirty="0" smtClean="0">
                <a:latin typeface="Arial"/>
                <a:cs typeface="Arial"/>
              </a:rPr>
              <a:t>Disrupt animal movements and migrations (pigeons, bats, sea turtles, dolphins &amp; whales, etc.)</a:t>
            </a:r>
          </a:p>
          <a:p>
            <a:pPr marL="628650" lvl="1" indent="-171450">
              <a:buFont typeface="Arial"/>
              <a:buChar char="•"/>
              <a:defRPr/>
            </a:pPr>
            <a:endParaRPr lang="en-US" sz="1000" dirty="0" smtClean="0">
              <a:latin typeface="Arial"/>
              <a:cs typeface="Arial"/>
            </a:endParaRPr>
          </a:p>
          <a:p>
            <a:pPr>
              <a:buFont typeface="Arial"/>
              <a:buNone/>
              <a:defRPr/>
            </a:pPr>
            <a:r>
              <a:rPr lang="en-US" sz="1000" dirty="0" smtClean="0">
                <a:latin typeface="Arial"/>
                <a:cs typeface="Arial"/>
              </a:rPr>
              <a:t>Scientists are working to predict the occurrence of solar storms much like meteorologists predict weather on Earth. </a:t>
            </a:r>
          </a:p>
          <a:p>
            <a:pPr>
              <a:defRPr/>
            </a:pPr>
            <a:r>
              <a:rPr lang="en-US" sz="1000" dirty="0" smtClean="0">
                <a:latin typeface="Arial"/>
                <a:cs typeface="Arial"/>
              </a:rPr>
              <a:t>Upper left movie:  An animation of a satellite getting </a:t>
            </a:r>
            <a:r>
              <a:rPr lang="ja-JP" altLang="en-US" sz="1000" dirty="0" smtClean="0">
                <a:latin typeface="Arial"/>
                <a:cs typeface="Arial"/>
              </a:rPr>
              <a:t>“</a:t>
            </a:r>
            <a:r>
              <a:rPr lang="en-US" sz="1000" dirty="0" smtClean="0">
                <a:latin typeface="Arial"/>
                <a:cs typeface="Arial"/>
              </a:rPr>
              <a:t>fried</a:t>
            </a:r>
            <a:r>
              <a:rPr lang="ja-JP" altLang="en-US" sz="1000" dirty="0" smtClean="0">
                <a:latin typeface="Arial"/>
                <a:cs typeface="Arial"/>
              </a:rPr>
              <a:t>”</a:t>
            </a:r>
            <a:r>
              <a:rPr lang="en-US" sz="1000" dirty="0" smtClean="0">
                <a:latin typeface="Arial"/>
                <a:cs typeface="Arial"/>
              </a:rPr>
              <a:t> by a solar event. The arcing seen in this animation could damage electronics and permanently disable the satellite.  </a:t>
            </a:r>
            <a:endParaRPr lang="en-US" sz="1000" b="1" dirty="0" smtClean="0">
              <a:solidFill>
                <a:srgbClr val="FF0000"/>
              </a:solidFill>
              <a:latin typeface="Arial"/>
              <a:cs typeface="Arial"/>
            </a:endParaRPr>
          </a:p>
          <a:p>
            <a:pPr>
              <a:defRPr/>
            </a:pPr>
            <a:r>
              <a:rPr lang="en-US" sz="1000" i="1" dirty="0" smtClean="0">
                <a:latin typeface="Arial"/>
                <a:cs typeface="Arial"/>
              </a:rPr>
              <a:t>Image credits:</a:t>
            </a:r>
            <a:r>
              <a:rPr lang="en-US" sz="1000" dirty="0" smtClean="0">
                <a:latin typeface="Arial"/>
                <a:cs typeface="Arial"/>
              </a:rPr>
              <a:t>     Astronaut courtesy of NASA     </a:t>
            </a:r>
            <a:r>
              <a:rPr lang="en-US" sz="1000" i="1" dirty="0" smtClean="0">
                <a:latin typeface="Arial"/>
                <a:cs typeface="Arial"/>
              </a:rPr>
              <a:t>Movie File</a:t>
            </a:r>
            <a:r>
              <a:rPr lang="en-US" sz="1000" dirty="0" smtClean="0">
                <a:latin typeface="Arial"/>
                <a:cs typeface="Arial"/>
              </a:rPr>
              <a:t>:  sizzler.avi</a:t>
            </a:r>
          </a:p>
          <a:p>
            <a:pPr>
              <a:defRPr/>
            </a:pPr>
            <a:endParaRPr lang="en-US" sz="1000" dirty="0" smtClean="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9A8ED7-BC94-3742-B649-1D56D8B2022A}" type="slidenum">
              <a:rPr lang="en-US"/>
              <a:pPr>
                <a:defRPr/>
              </a:pPr>
              <a:t>145</a:t>
            </a:fld>
            <a:endParaRPr lang="en-US" dirty="0"/>
          </a:p>
        </p:txBody>
      </p:sp>
      <p:sp>
        <p:nvSpPr>
          <p:cNvPr id="1351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5171" name="Rectangle 3"/>
          <p:cNvSpPr>
            <a:spLocks noGrp="1" noChangeArrowheads="1"/>
          </p:cNvSpPr>
          <p:nvPr>
            <p:ph type="body" idx="1"/>
          </p:nvPr>
        </p:nvSpPr>
        <p:spPr/>
        <p:txBody>
          <a:bodyPr/>
          <a:lstStyle/>
          <a:p>
            <a:pPr>
              <a:defRPr/>
            </a:pPr>
            <a:r>
              <a:rPr lang="en-US" sz="1000" dirty="0" smtClean="0">
                <a:latin typeface="Arial"/>
                <a:cs typeface="Arial"/>
              </a:rPr>
              <a:t>In 1989 a large solar storm caused damage to a power station in Quebec and left 6 million people in Canada and the US without power. </a:t>
            </a:r>
          </a:p>
          <a:p>
            <a:pPr>
              <a:defRPr/>
            </a:pPr>
            <a:r>
              <a:rPr lang="en-US" sz="1000" dirty="0" smtClean="0">
                <a:latin typeface="Arial"/>
                <a:cs typeface="Arial"/>
              </a:rPr>
              <a:t>A solar storm in October 2003 knocked out an instrument on NASA</a:t>
            </a:r>
            <a:r>
              <a:rPr lang="ja-JP" altLang="en-US" sz="1000" dirty="0" smtClean="0">
                <a:latin typeface="Arial"/>
                <a:cs typeface="Arial"/>
              </a:rPr>
              <a:t>’</a:t>
            </a:r>
            <a:r>
              <a:rPr lang="en-US" sz="1000" dirty="0" smtClean="0">
                <a:latin typeface="Arial"/>
                <a:cs typeface="Arial"/>
              </a:rPr>
              <a:t>s Mars Odyssey probe orbiting Mars.  Ironically, the instrument was designed to assess the hazards humans would face if they were to visit the Red Planet.  Had there been astronauts on Mars or the Moon at the time, they would have received a fatal dose of radiation. </a:t>
            </a:r>
          </a:p>
          <a:p>
            <a:pPr>
              <a:defRPr/>
            </a:pPr>
            <a:r>
              <a:rPr lang="en-US" sz="1000" dirty="0" smtClean="0">
                <a:latin typeface="Arial"/>
                <a:cs typeface="Arial"/>
              </a:rPr>
              <a:t>The same October 2003 storm caused a blackout in Sweden, damaged two Japanese satellites and interfered with navigation and radio systems.</a:t>
            </a:r>
          </a:p>
          <a:p>
            <a:pPr>
              <a:defRPr/>
            </a:pPr>
            <a:endParaRPr lang="en-US" sz="1000" dirty="0" smtClean="0">
              <a:latin typeface="Arial"/>
              <a:cs typeface="Arial"/>
            </a:endParaRPr>
          </a:p>
          <a:p>
            <a:pPr>
              <a:defRPr/>
            </a:pPr>
            <a:r>
              <a:rPr lang="en-US" sz="1000" i="1" dirty="0" smtClean="0">
                <a:latin typeface="Arial"/>
                <a:cs typeface="Arial"/>
              </a:rPr>
              <a:t>Image Credits</a:t>
            </a:r>
            <a:r>
              <a:rPr lang="en-US" sz="1000" dirty="0" smtClean="0">
                <a:latin typeface="Arial"/>
                <a:cs typeface="Arial"/>
              </a:rPr>
              <a:t>: </a:t>
            </a:r>
            <a:r>
              <a:rPr lang="en-US" sz="1000" dirty="0" smtClean="0">
                <a:solidFill>
                  <a:srgbClr val="FF0000"/>
                </a:solidFill>
                <a:latin typeface="Arial"/>
                <a:cs typeface="Arial"/>
              </a:rPr>
              <a:t>map??? (David thinks it looks like image is courtesy of Mike Shay.)</a:t>
            </a:r>
          </a:p>
          <a:p>
            <a:pPr>
              <a:defRPr/>
            </a:pPr>
            <a:r>
              <a:rPr lang="en-US" sz="1000" dirty="0" smtClean="0">
                <a:latin typeface="Arial"/>
                <a:cs typeface="Arial"/>
              </a:rPr>
              <a:t>Damaged transformer, NASA</a:t>
            </a:r>
          </a:p>
          <a:p>
            <a:pPr>
              <a:defRPr/>
            </a:pPr>
            <a:endParaRPr lang="en-US" sz="1000" dirty="0" smtClean="0">
              <a:latin typeface="Arial"/>
              <a:cs typeface="Arial"/>
            </a:endParaRPr>
          </a:p>
          <a:p>
            <a:pPr>
              <a:defRPr/>
            </a:pPr>
            <a:r>
              <a:rPr lang="en-US" sz="1000" dirty="0" smtClean="0">
                <a:latin typeface="Arial"/>
                <a:cs typeface="Arial"/>
              </a:rPr>
              <a:t>Mars Odyssey spacecraft, NASA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AB9B212-3C92-5B4B-A570-93A69EA45CB7}" type="slidenum">
              <a:rPr lang="en-US"/>
              <a:pPr>
                <a:defRPr/>
              </a:pPr>
              <a:t>146</a:t>
            </a:fld>
            <a:endParaRPr lang="en-US" dirty="0"/>
          </a:p>
        </p:txBody>
      </p:sp>
      <p:sp>
        <p:nvSpPr>
          <p:cNvPr id="1433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3363" name="Rectangle 3"/>
          <p:cNvSpPr>
            <a:spLocks noGrp="1" noChangeArrowheads="1"/>
          </p:cNvSpPr>
          <p:nvPr>
            <p:ph type="body" idx="1"/>
          </p:nvPr>
        </p:nvSpPr>
        <p:spPr/>
        <p:txBody>
          <a:bodyPr/>
          <a:lstStyle/>
          <a:p>
            <a:pPr>
              <a:defRPr/>
            </a:pPr>
            <a:r>
              <a:rPr lang="en-US" sz="1000" dirty="0" smtClean="0">
                <a:latin typeface="Arial"/>
                <a:cs typeface="Arial"/>
              </a:rPr>
              <a:t>Aurorae, sometimes called Northern or Southern Lights, are beautiful displays of color in the high-latitude sky. They are caused by high energy particles from the solar wind becoming trapped in the Earth's magnetic field. As these particles spiral back and forth along the magnetic field lines, they come down into the atmosphere near the north and south magnetic poles where the magnetic field lines disappear into the body of the Earth. </a:t>
            </a:r>
          </a:p>
          <a:p>
            <a:pPr>
              <a:defRPr/>
            </a:pPr>
            <a:endParaRPr lang="en-US" sz="1000" dirty="0" smtClean="0">
              <a:latin typeface="Arial"/>
              <a:cs typeface="Arial"/>
            </a:endParaRPr>
          </a:p>
          <a:p>
            <a:pPr>
              <a:defRPr/>
            </a:pPr>
            <a:r>
              <a:rPr lang="en-US" sz="1000" dirty="0" smtClean="0">
                <a:latin typeface="Arial"/>
                <a:cs typeface="Arial"/>
              </a:rPr>
              <a:t>The delicate colors are caused by energetic electrons colliding with oxygen and nitrogen molecules in the atmosphere. This excites the molecules, and when they decay from the excited states they emit the light that we see in the aurora. The greenish-yellow or red color  is caused from the interaction with oxygen molecules, whereas any blue color visible is from the interaction with nitrogen molecules</a:t>
            </a:r>
          </a:p>
          <a:p>
            <a:pPr>
              <a:defRPr/>
            </a:pPr>
            <a:r>
              <a:rPr lang="en-US" sz="1000" dirty="0" smtClean="0">
                <a:latin typeface="Arial"/>
                <a:cs typeface="Arial"/>
              </a:rPr>
              <a:t> In the animation, a solar event sends a stream of charged particles towards Earth. The particles interact with the Earth</a:t>
            </a:r>
            <a:r>
              <a:rPr lang="ja-JP" altLang="en-US" sz="1000" dirty="0" smtClean="0">
                <a:latin typeface="Arial"/>
                <a:cs typeface="Arial"/>
              </a:rPr>
              <a:t>’</a:t>
            </a:r>
            <a:r>
              <a:rPr lang="en-US" sz="1000" dirty="0" smtClean="0">
                <a:latin typeface="Arial"/>
                <a:cs typeface="Arial"/>
              </a:rPr>
              <a:t>s magnetosphere.  The particles follow the magnetic field lines where they meet in a reconnection.  The particles then flow back to the Earth</a:t>
            </a:r>
            <a:r>
              <a:rPr lang="ja-JP" altLang="en-US" sz="1000" dirty="0" smtClean="0">
                <a:latin typeface="Arial"/>
                <a:cs typeface="Arial"/>
              </a:rPr>
              <a:t>’</a:t>
            </a:r>
            <a:r>
              <a:rPr lang="en-US" sz="1000" dirty="0" smtClean="0">
                <a:latin typeface="Arial"/>
                <a:cs typeface="Arial"/>
              </a:rPr>
              <a:t>s poles and interact with the gases in our atmosphere.</a:t>
            </a:r>
          </a:p>
          <a:p>
            <a:pPr>
              <a:defRPr/>
            </a:pPr>
            <a:endParaRPr lang="en-US" sz="1000" dirty="0" smtClean="0">
              <a:latin typeface="Arial"/>
              <a:cs typeface="Arial"/>
            </a:endParaRPr>
          </a:p>
          <a:p>
            <a:pPr>
              <a:defRPr/>
            </a:pPr>
            <a:r>
              <a:rPr lang="en-US" sz="1000" i="1" dirty="0" smtClean="0">
                <a:latin typeface="Arial"/>
                <a:cs typeface="Arial"/>
              </a:rPr>
              <a:t>Image Credits</a:t>
            </a:r>
            <a:r>
              <a:rPr lang="en-US" sz="1000" dirty="0" smtClean="0">
                <a:latin typeface="Arial"/>
                <a:cs typeface="Arial"/>
              </a:rPr>
              <a:t>: </a:t>
            </a:r>
          </a:p>
          <a:p>
            <a:pPr>
              <a:defRPr/>
            </a:pPr>
            <a:r>
              <a:rPr lang="en-US" sz="1000" dirty="0" smtClean="0">
                <a:latin typeface="Arial"/>
                <a:cs typeface="Arial"/>
              </a:rPr>
              <a:t>Upper left photograph of an aurora near Monikie, north of Dundee, Scotland, 30th October 2003. John Gilmour. From http://www.dcs.lancs.ac.uk/iono/aurorawatch/ </a:t>
            </a:r>
          </a:p>
          <a:p>
            <a:pPr>
              <a:defRPr/>
            </a:pPr>
            <a:r>
              <a:rPr lang="en-US" sz="1000" dirty="0" smtClean="0">
                <a:latin typeface="Arial"/>
                <a:cs typeface="Arial"/>
              </a:rPr>
              <a:t>Lower left aurora photo by Craig M. Groshek from Wikipedia, released to the Public Domain.</a:t>
            </a:r>
          </a:p>
          <a:p>
            <a:pPr>
              <a:defRPr/>
            </a:pPr>
            <a:endParaRPr lang="en-US" sz="1000" dirty="0" smtClean="0">
              <a:latin typeface="Arial"/>
              <a:cs typeface="Arial"/>
            </a:endParaRPr>
          </a:p>
          <a:p>
            <a:pPr>
              <a:defRPr/>
            </a:pPr>
            <a:r>
              <a:rPr lang="en-US" sz="1000" i="1" dirty="0" smtClean="0">
                <a:latin typeface="Arial"/>
                <a:cs typeface="Arial"/>
              </a:rPr>
              <a:t>Movie File</a:t>
            </a:r>
            <a:r>
              <a:rPr lang="en-US" sz="1000" dirty="0" smtClean="0">
                <a:latin typeface="Arial"/>
                <a:cs typeface="Arial"/>
              </a:rPr>
              <a:t>:  recon.mpg</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75B13B8-886E-8A41-B3B1-87D25ACD0CAB}" type="slidenum">
              <a:rPr lang="en-US"/>
              <a:pPr>
                <a:defRPr/>
              </a:pPr>
              <a:t>147</a:t>
            </a:fld>
            <a:endParaRPr lang="en-US" dirty="0"/>
          </a:p>
        </p:txBody>
      </p:sp>
      <p:sp>
        <p:nvSpPr>
          <p:cNvPr id="13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4147" name="Rectangle 3"/>
          <p:cNvSpPr>
            <a:spLocks noGrp="1" noChangeArrowheads="1"/>
          </p:cNvSpPr>
          <p:nvPr>
            <p:ph type="body" idx="1"/>
          </p:nvPr>
        </p:nvSpPr>
        <p:spPr/>
        <p:txBody>
          <a:bodyPr/>
          <a:lstStyle/>
          <a:p>
            <a:pPr>
              <a:defRPr/>
            </a:pPr>
            <a:r>
              <a:rPr lang="en-US" sz="1000" dirty="0" smtClean="0">
                <a:latin typeface="Arial"/>
                <a:cs typeface="Arial"/>
              </a:rPr>
              <a:t>Since the Moon and Mars have neither atmosphere nor magnetosphere, astronauts are at significant risk from solar radiation and X-rays. Had astronauts been traveling to or walking about on the Moon or Mars during the solar storms of October 2003, they would have received a lethal dose of radiation!</a:t>
            </a:r>
          </a:p>
          <a:p>
            <a:pPr>
              <a:defRPr/>
            </a:pPr>
            <a:endParaRPr lang="en-US" sz="1000" dirty="0" smtClean="0">
              <a:latin typeface="Arial"/>
              <a:cs typeface="Arial"/>
            </a:endParaRPr>
          </a:p>
          <a:p>
            <a:pPr>
              <a:defRPr/>
            </a:pPr>
            <a:r>
              <a:rPr lang="en-US" sz="1000" i="1" dirty="0" smtClean="0">
                <a:latin typeface="Arial"/>
                <a:cs typeface="Arial"/>
              </a:rPr>
              <a:t>Image Credits</a:t>
            </a:r>
            <a:r>
              <a:rPr lang="en-US" sz="1000" dirty="0" smtClean="0">
                <a:latin typeface="Arial"/>
                <a:cs typeface="Arial"/>
              </a:rPr>
              <a:t>:  Moon, Saturn, Jupiter, Neptune courtesy NASA</a:t>
            </a:r>
          </a:p>
          <a:p>
            <a:pPr>
              <a:defRPr/>
            </a:pPr>
            <a:r>
              <a:rPr lang="en-US" sz="1000" dirty="0" smtClean="0">
                <a:latin typeface="Arial"/>
                <a:cs typeface="Arial"/>
              </a:rPr>
              <a:t>Mars Science Laboratory rover using ChemCam to analyze a rock. Artist's conception, courtesy French Space Agency (CNES) and Los Alamos National Laboratory. </a:t>
            </a:r>
          </a:p>
          <a:p>
            <a:pPr>
              <a:defRPr/>
            </a:pPr>
            <a:endParaRPr lang="en-US" dirty="0" smtClean="0">
              <a:cs typeface="+mn-cs"/>
            </a:endParaRPr>
          </a:p>
          <a:p>
            <a:pPr>
              <a:defRPr/>
            </a:pPr>
            <a:endParaRPr lang="en-US" dirty="0" smtClean="0">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3000"/>
              </a:lnSpc>
              <a:spcBef>
                <a:spcPts val="425"/>
              </a:spcBef>
              <a:defRPr/>
            </a:pPr>
            <a:endParaRPr lang="en-US" sz="1000" i="1" kern="1200" dirty="0" smtClean="0">
              <a:solidFill>
                <a:schemeClr val="tx1"/>
              </a:solidFill>
              <a:latin typeface="Arial"/>
              <a:ea typeface="ＭＳ Ｐゴシック" charset="0"/>
              <a:cs typeface="Arial"/>
            </a:endParaRPr>
          </a:p>
          <a:p>
            <a:pPr>
              <a:lnSpc>
                <a:spcPct val="93000"/>
              </a:lnSpc>
              <a:spcBef>
                <a:spcPts val="425"/>
              </a:spcBef>
              <a:defRPr/>
            </a:pPr>
            <a:r>
              <a:rPr lang="en-US" sz="1000" i="1" kern="1200" dirty="0" smtClean="0">
                <a:solidFill>
                  <a:schemeClr val="tx1"/>
                </a:solidFill>
                <a:latin typeface="Arial"/>
                <a:ea typeface="ＭＳ Ｐゴシック" charset="0"/>
                <a:cs typeface="Arial"/>
              </a:rPr>
              <a:t>Image Credits NASA SDO (http://sdo.gsfc.nasa.gov)</a:t>
            </a:r>
            <a:endParaRPr lang="en-US" sz="1000" dirty="0" smtClean="0">
              <a:latin typeface="Arial"/>
              <a:cs typeface="Arial"/>
            </a:endParaRPr>
          </a:p>
        </p:txBody>
      </p:sp>
      <p:sp>
        <p:nvSpPr>
          <p:cNvPr id="4" name="Slide Number Placeholder 3"/>
          <p:cNvSpPr>
            <a:spLocks noGrp="1"/>
          </p:cNvSpPr>
          <p:nvPr>
            <p:ph type="sldNum" sz="quarter" idx="10"/>
          </p:nvPr>
        </p:nvSpPr>
        <p:spPr/>
        <p:txBody>
          <a:bodyPr/>
          <a:lstStyle/>
          <a:p>
            <a:pPr>
              <a:defRPr/>
            </a:pPr>
            <a:fld id="{6B80C9BF-ECA5-F242-B7C1-6E1D10797EEA}" type="slidenum">
              <a:rPr lang="en-US" smtClean="0"/>
              <a:pPr>
                <a:defRPr/>
              </a:pPr>
              <a:t>148</a:t>
            </a:fld>
            <a:endParaRPr lang="en-US" dirty="0"/>
          </a:p>
        </p:txBody>
      </p:sp>
    </p:spTree>
    <p:extLst>
      <p:ext uri="{BB962C8B-B14F-4D97-AF65-F5344CB8AC3E}">
        <p14:creationId xmlns:p14="http://schemas.microsoft.com/office/powerpoint/2010/main" val="2179494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27471B9-718E-D240-B86A-F3C7581090A6}" type="slidenum">
              <a:rPr lang="en-US"/>
              <a:pPr>
                <a:defRPr/>
              </a:pPr>
              <a:t>127</a:t>
            </a:fld>
            <a:endParaRPr lang="en-US" dirty="0"/>
          </a:p>
        </p:txBody>
      </p:sp>
      <p:sp>
        <p:nvSpPr>
          <p:cNvPr id="89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9091" name="Rectangle 3"/>
          <p:cNvSpPr>
            <a:spLocks noGrp="1" noChangeArrowheads="1"/>
          </p:cNvSpPr>
          <p:nvPr>
            <p:ph type="body" idx="1"/>
          </p:nvPr>
        </p:nvSpPr>
        <p:spPr/>
        <p:txBody>
          <a:bodyPr/>
          <a:lstStyle/>
          <a:p>
            <a:pPr>
              <a:defRPr/>
            </a:pPr>
            <a:r>
              <a:rPr lang="en-US" sz="1000" b="1" dirty="0" smtClean="0">
                <a:latin typeface="Arial"/>
                <a:cs typeface="Arial"/>
              </a:rPr>
              <a:t>The Sun has several internal layers:</a:t>
            </a:r>
          </a:p>
          <a:p>
            <a:pPr>
              <a:spcBef>
                <a:spcPts val="425"/>
              </a:spcBef>
              <a:defRPr/>
            </a:pPr>
            <a:r>
              <a:rPr lang="en-GB" sz="1000" b="1" dirty="0" smtClean="0">
                <a:latin typeface="Arial"/>
                <a:cs typeface="Arial"/>
              </a:rPr>
              <a:t>Core: </a:t>
            </a:r>
            <a:r>
              <a:rPr lang="en-GB" sz="1000" dirty="0" smtClean="0">
                <a:latin typeface="Arial"/>
                <a:cs typeface="Arial"/>
              </a:rPr>
              <a:t>The core makes up the inner 25% of the Sun and reaches a temperature of 15 million degrees C/K. At this temperature, nuclear fusion takes place: The tremendous pressures cause hydrogen atoms to combine, or fuse, to form helium atoms, producing energy.  It is this nuclear furnace which makes the Sun shine.</a:t>
            </a:r>
          </a:p>
          <a:p>
            <a:pPr>
              <a:spcBef>
                <a:spcPts val="425"/>
              </a:spcBef>
              <a:defRPr/>
            </a:pPr>
            <a:r>
              <a:rPr lang="en-GB" sz="1000" b="1" dirty="0" smtClean="0">
                <a:latin typeface="Arial"/>
                <a:cs typeface="Arial"/>
              </a:rPr>
              <a:t>Radiative Zone:</a:t>
            </a:r>
            <a:r>
              <a:rPr lang="en-GB" sz="1000" dirty="0" smtClean="0">
                <a:latin typeface="Arial"/>
                <a:cs typeface="Arial"/>
              </a:rPr>
              <a:t> This extends 71% of the distance from the center of the Sun to the solar surface. Here, energy percolates outward by radiation transfer, much like heat in a broiler oven.  Photons, or “chunks” of energy,  can bounce around  in here, being absorbed and re-emitted for many thousands of years before escaping into the next layer.</a:t>
            </a:r>
          </a:p>
          <a:p>
            <a:pPr>
              <a:spcBef>
                <a:spcPts val="425"/>
              </a:spcBef>
              <a:defRPr/>
            </a:pPr>
            <a:r>
              <a:rPr lang="en-GB" sz="1000" b="1" dirty="0" smtClean="0">
                <a:latin typeface="Arial"/>
                <a:cs typeface="Arial"/>
              </a:rPr>
              <a:t>Convection Zone:</a:t>
            </a:r>
            <a:r>
              <a:rPr lang="en-GB" sz="1000" dirty="0" smtClean="0">
                <a:latin typeface="Arial"/>
                <a:cs typeface="Arial"/>
              </a:rPr>
              <a:t> The outer 29% of the Sun. The hotter gas at the bottom of this layer expands and  rises towards the solar surface where it cools, contracts and falls back down to the base of the zone, repeating endlessly.  Looking similar to boiling water or oil, we can see these convection cells (called granulation)  rising and falling at the solar surface. </a:t>
            </a:r>
          </a:p>
          <a:p>
            <a:pPr>
              <a:spcBef>
                <a:spcPts val="425"/>
              </a:spcBef>
              <a:defRPr/>
            </a:pPr>
            <a:endParaRPr lang="en-GB" sz="1000" dirty="0" smtClean="0">
              <a:latin typeface="Arial"/>
              <a:cs typeface="Arial"/>
            </a:endParaRPr>
          </a:p>
          <a:p>
            <a:pPr>
              <a:spcBef>
                <a:spcPts val="425"/>
              </a:spcBef>
              <a:defRPr/>
            </a:pPr>
            <a:r>
              <a:rPr lang="en-GB" sz="1000" b="1" dirty="0" smtClean="0">
                <a:latin typeface="Arial"/>
                <a:cs typeface="Arial"/>
              </a:rPr>
              <a:t>Above the solar surface, there are more layers:</a:t>
            </a:r>
          </a:p>
          <a:p>
            <a:pPr>
              <a:spcBef>
                <a:spcPts val="425"/>
              </a:spcBef>
              <a:defRPr/>
            </a:pPr>
            <a:r>
              <a:rPr lang="en-GB" sz="1000" b="1" dirty="0" smtClean="0">
                <a:latin typeface="Arial"/>
                <a:cs typeface="Arial"/>
              </a:rPr>
              <a:t>Photosphere – </a:t>
            </a:r>
            <a:r>
              <a:rPr lang="en-GB" sz="1000" dirty="0" smtClean="0">
                <a:latin typeface="Arial"/>
                <a:cs typeface="Arial"/>
              </a:rPr>
              <a:t>This is the region of the Sun’s surface where the light we see originates. The photosphere is the deepest region of the Sun that is transparent to photons of certain wavelengths.</a:t>
            </a:r>
            <a:endParaRPr lang="en-GB" sz="1000" b="1" dirty="0" smtClean="0">
              <a:latin typeface="Arial"/>
              <a:cs typeface="Arial"/>
            </a:endParaRPr>
          </a:p>
          <a:p>
            <a:pPr>
              <a:defRPr/>
            </a:pPr>
            <a:r>
              <a:rPr lang="en-GB" sz="1000" b="1" dirty="0" smtClean="0">
                <a:latin typeface="Arial"/>
                <a:cs typeface="Arial"/>
              </a:rPr>
              <a:t>Chromosphere – </a:t>
            </a:r>
            <a:r>
              <a:rPr lang="en-GB" sz="1000" dirty="0" smtClean="0">
                <a:latin typeface="Arial"/>
                <a:cs typeface="Arial"/>
              </a:rPr>
              <a:t>The 2</a:t>
            </a:r>
            <a:r>
              <a:rPr lang="en-GB" sz="1000" baseline="30000" dirty="0" smtClean="0">
                <a:latin typeface="Arial"/>
                <a:cs typeface="Arial"/>
              </a:rPr>
              <a:t>nd</a:t>
            </a:r>
            <a:r>
              <a:rPr lang="en-GB" sz="1000" dirty="0" smtClean="0">
                <a:latin typeface="Arial"/>
                <a:cs typeface="Arial"/>
              </a:rPr>
              <a:t> of the three main layers in the Sun’s atmosphere. It sits just above the photosphere and is about 2000 km deep. It is only visible during a solar eclipse.</a:t>
            </a:r>
            <a:endParaRPr lang="en-GB" sz="1000" b="1" dirty="0" smtClean="0">
              <a:latin typeface="Arial"/>
              <a:cs typeface="Arial"/>
            </a:endParaRPr>
          </a:p>
          <a:p>
            <a:pPr>
              <a:spcBef>
                <a:spcPts val="425"/>
              </a:spcBef>
              <a:defRPr/>
            </a:pPr>
            <a:r>
              <a:rPr lang="en-GB" sz="1000" b="1" dirty="0" smtClean="0">
                <a:latin typeface="Arial"/>
                <a:cs typeface="Arial"/>
              </a:rPr>
              <a:t>Corona – </a:t>
            </a:r>
            <a:r>
              <a:rPr lang="en-GB" sz="1000" dirty="0" smtClean="0">
                <a:latin typeface="Arial"/>
                <a:cs typeface="Arial"/>
              </a:rPr>
              <a:t>The Sun’s plasma atmosphere, extending millions of kilometers into space. It is most easily seen during a total solar eclipse, but also observable in a coronagraph. </a:t>
            </a:r>
          </a:p>
          <a:p>
            <a:pPr>
              <a:spcBef>
                <a:spcPts val="425"/>
              </a:spcBef>
              <a:defRPr/>
            </a:pPr>
            <a:endParaRPr lang="en-GB" sz="1000" dirty="0" smtClean="0">
              <a:latin typeface="Arial"/>
              <a:cs typeface="Arial"/>
            </a:endParaRPr>
          </a:p>
          <a:p>
            <a:pPr>
              <a:spcBef>
                <a:spcPts val="425"/>
              </a:spcBef>
              <a:defRPr/>
            </a:pPr>
            <a:r>
              <a:rPr lang="en-GB" sz="1000" dirty="0" smtClean="0">
                <a:latin typeface="Arial"/>
                <a:cs typeface="Arial"/>
              </a:rPr>
              <a:t>Of course, there is no distinct line between the layers, nor is there a true solar “surface”.  All layers represent gradations of pressure and temperature.</a:t>
            </a:r>
          </a:p>
          <a:p>
            <a:pPr>
              <a:spcBef>
                <a:spcPts val="425"/>
              </a:spcBef>
              <a:defRPr/>
            </a:pPr>
            <a:endParaRPr lang="en-US" sz="1000" dirty="0" smtClean="0">
              <a:latin typeface="Arial"/>
              <a:cs typeface="Arial"/>
            </a:endParaRPr>
          </a:p>
          <a:p>
            <a:pPr>
              <a:defRPr/>
            </a:pPr>
            <a:r>
              <a:rPr lang="en-US" sz="1000" i="1" dirty="0" smtClean="0">
                <a:latin typeface="Arial"/>
                <a:cs typeface="Arial"/>
              </a:rPr>
              <a:t>Image Credits</a:t>
            </a:r>
            <a:r>
              <a:rPr lang="en-US" sz="1000" b="1" dirty="0" smtClean="0">
                <a:latin typeface="Arial"/>
                <a:cs typeface="Arial"/>
              </a:rPr>
              <a:t>:</a:t>
            </a:r>
            <a:r>
              <a:rPr lang="en-US" sz="1000" dirty="0" smtClean="0">
                <a:latin typeface="Arial"/>
                <a:cs typeface="Arial"/>
              </a:rPr>
              <a:t> Solar &amp; Heliospheric Observatory (SOHO). SOHO is a project of international cooperation between ESA and NASA. The flare, sunspots and photosphere, chromosphere, and the prominence are all clipped from actual SOHO images of the Sun.</a:t>
            </a:r>
          </a:p>
          <a:p>
            <a:pPr>
              <a:defRPr/>
            </a:pPr>
            <a:endParaRPr lang="en-US" sz="1000" dirty="0" smtClean="0">
              <a:latin typeface="Arial"/>
              <a:cs typeface="Arial"/>
            </a:endParaRPr>
          </a:p>
          <a:p>
            <a:pPr>
              <a:defRPr/>
            </a:pPr>
            <a:r>
              <a:rPr lang="en-US" sz="1000" i="1" dirty="0" smtClean="0">
                <a:latin typeface="Arial"/>
                <a:cs typeface="Arial"/>
              </a:rPr>
              <a:t>Here is a simpler way to explain this:</a:t>
            </a:r>
          </a:p>
          <a:p>
            <a:pPr eaLnBrk="1" hangingPunct="1">
              <a:defRPr/>
            </a:pPr>
            <a:r>
              <a:rPr lang="en-US" sz="1000" dirty="0" smtClean="0">
                <a:latin typeface="Arial"/>
                <a:cs typeface="Arial"/>
              </a:rPr>
              <a:t>The Sun has layers, like an onion—or an ogre (like from the movie </a:t>
            </a:r>
            <a:r>
              <a:rPr lang="en-US" sz="1000" i="1" dirty="0" smtClean="0">
                <a:latin typeface="Arial"/>
                <a:cs typeface="Arial"/>
              </a:rPr>
              <a:t>Shrek</a:t>
            </a:r>
            <a:r>
              <a:rPr lang="en-US" sz="1000" dirty="0" smtClean="0">
                <a:latin typeface="Arial"/>
                <a:cs typeface="Arial"/>
              </a:rPr>
              <a:t>). The layer that our eyes can see is called the photosphere. It is the layer of the Sun that outputs visible light. We call the photosphere the Sun</a:t>
            </a:r>
            <a:r>
              <a:rPr lang="ja-JP" altLang="en-US" sz="1000" dirty="0" smtClean="0">
                <a:latin typeface="Arial"/>
                <a:cs typeface="Arial"/>
              </a:rPr>
              <a:t>’</a:t>
            </a:r>
            <a:r>
              <a:rPr lang="en-US" sz="1000" dirty="0" smtClean="0">
                <a:latin typeface="Arial"/>
                <a:cs typeface="Arial"/>
              </a:rPr>
              <a:t>s surface. However, it is not a solid surface that one could stand on. The density of gas there is much less than the density of air in Earth</a:t>
            </a:r>
            <a:r>
              <a:rPr lang="ja-JP" altLang="en-US" sz="1000" dirty="0" smtClean="0">
                <a:latin typeface="Arial"/>
                <a:cs typeface="Arial"/>
              </a:rPr>
              <a:t>’</a:t>
            </a:r>
            <a:r>
              <a:rPr lang="en-US" sz="1000" dirty="0" smtClean="0">
                <a:latin typeface="Arial"/>
                <a:cs typeface="Arial"/>
              </a:rPr>
              <a:t>s atmosphere. [Note: remind students not to stare at the Sun as it can cause permanent damage to their eyes.]</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layers beneath the photosphere are not visible. We determine their properties by carefully studying waves on the surface of the Sun that pass through its interior. Just as geologists infer the structure of the interior of Earth by studying how seismic waves produced by earthquakes travel and reflect throughout it, so, too, do solar scientists study how similar waves travel through the Sun</a:t>
            </a:r>
            <a:r>
              <a:rPr lang="ja-JP" altLang="en-US" sz="1000" dirty="0" smtClean="0">
                <a:latin typeface="Arial"/>
                <a:cs typeface="Arial"/>
              </a:rPr>
              <a:t>’</a:t>
            </a:r>
            <a:r>
              <a:rPr lang="en-US" sz="1000" dirty="0" smtClean="0">
                <a:latin typeface="Arial"/>
                <a:cs typeface="Arial"/>
              </a:rPr>
              <a:t>s interior. The study is called Helioseismology. Using this technique, along with physical theory about how gases behave under certain temperatures and pressure, solar scientists construct models of the Sun</a:t>
            </a:r>
            <a:r>
              <a:rPr lang="ja-JP" altLang="en-US" sz="1000" dirty="0" smtClean="0">
                <a:latin typeface="Arial"/>
                <a:cs typeface="Arial"/>
              </a:rPr>
              <a:t>’</a:t>
            </a:r>
            <a:r>
              <a:rPr lang="en-US" sz="1000" dirty="0" smtClean="0">
                <a:latin typeface="Arial"/>
                <a:cs typeface="Arial"/>
              </a:rPr>
              <a:t>s interior.</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core is extremely hot and dense. There, it is 15 million degrees Kelvin and the densities are so high that nuclear fusion reactions can occur. The reactions produce energetic gamma rays. Gamma rays are an invisible form of light and have the highest energy of all the kinds of light. To interest students who are into comics and superheroes, you might mention that it is gamma rays that transformed Bruce Banner into the </a:t>
            </a:r>
            <a:r>
              <a:rPr lang="en-US" sz="1000" i="1" dirty="0" smtClean="0">
                <a:latin typeface="Arial"/>
                <a:cs typeface="Arial"/>
              </a:rPr>
              <a:t>Incredible Hulk</a:t>
            </a:r>
            <a:r>
              <a:rPr lang="en-US" sz="1000" dirty="0" smtClean="0">
                <a:latin typeface="Arial"/>
                <a:cs typeface="Arial"/>
              </a:rPr>
              <a:t>. The gamma rays produced by nuclear fusion carry energy away from the core, out into the rest of the Sun.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Above the core, densities and temperatures drop and nuclear fusion reactions are not possible. Energetic light interacts with the matter here and heats it up, continuing to carry outward the energy produced from the core. This region is called the radiative zone, because electromagnetic radiation transports the energy out here. The way this happens is that light created in the core bumps into particles matter giving them some energy and randomly changing direction, somewhat like the puck in the game </a:t>
            </a:r>
            <a:r>
              <a:rPr lang="ja-JP" altLang="en-US" sz="1000" dirty="0" smtClean="0">
                <a:latin typeface="Arial"/>
                <a:cs typeface="Arial"/>
              </a:rPr>
              <a:t>“</a:t>
            </a:r>
            <a:r>
              <a:rPr lang="en-US" sz="1000" dirty="0" smtClean="0">
                <a:latin typeface="Arial"/>
                <a:cs typeface="Arial"/>
              </a:rPr>
              <a:t>Plinko</a:t>
            </a:r>
            <a:r>
              <a:rPr lang="ja-JP" altLang="en-US" sz="1000" dirty="0" smtClean="0">
                <a:latin typeface="Arial"/>
                <a:cs typeface="Arial"/>
              </a:rPr>
              <a:t>”</a:t>
            </a:r>
            <a:r>
              <a:rPr lang="en-US" sz="1000" dirty="0" smtClean="0">
                <a:latin typeface="Arial"/>
                <a:cs typeface="Arial"/>
              </a:rPr>
              <a:t> on the CBS game show </a:t>
            </a:r>
            <a:r>
              <a:rPr lang="en-US" sz="1000" i="1" dirty="0" smtClean="0">
                <a:latin typeface="Arial"/>
                <a:cs typeface="Arial"/>
              </a:rPr>
              <a:t>The Price is Right</a:t>
            </a:r>
            <a:r>
              <a:rPr lang="en-US" sz="1000" dirty="0" smtClean="0">
                <a:latin typeface="Arial"/>
                <a:cs typeface="Arial"/>
              </a:rPr>
              <a:t>.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Above the radiative zone, temperatures and densities are again lower—so far the Sun is just like other hot objects it gets cooler as you move away from the source of the heat. In this next layer, large parcels of gas carry energy outward through convection. Pockets of hot gas rise from low in this zone and cool as they rise, then fall back down, heating up as they go. Convection like this can easily be seen in lava lamps or miso soup when it is served hot. This region is known as the convective zone.</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The top of the convective zone is the photosphere. High-resolution observations of the photosphere reveal the surface to be churning, due to the convective motions of the gas beneath it. The photosphere often appears splotchy-the technical term is granulation. This is caused by the hotter and cooler convection cells at the surface. Again, the average temperature of the photosphere is 5,800 K.</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Above the photosphere, the density of gas continues to drop, but its temperature actually begins to rise. The thin layer just above the photosphere is called the chromosphere. Here the temperature rises to about 10,000 degrees Kelvin. Unlike most hot things, it actually starts getting hotter as you move away from the surface. This layer produces most of the ultraviolet light that leaves the Sun. The chromosphere is visible to special telescopes that can make images using ultraviolet light. It is also visible in a specific red color of visible light produced by hydrogen; scientists often refer to this color as H-alpha (wavelength = 656.3 nanometers—1 nanometer is a billionth of a meter). Some optical telescopes are made with special filters that block all light except this red color, allowing the observer to see the chromosphere.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Above the chromosphere is the Sun</a:t>
            </a:r>
            <a:r>
              <a:rPr lang="ja-JP" altLang="en-US" sz="1000" dirty="0" smtClean="0">
                <a:latin typeface="Arial"/>
                <a:cs typeface="Arial"/>
              </a:rPr>
              <a:t>’</a:t>
            </a:r>
            <a:r>
              <a:rPr lang="en-US" sz="1000" dirty="0" smtClean="0">
                <a:latin typeface="Arial"/>
                <a:cs typeface="Arial"/>
              </a:rPr>
              <a:t>s outer atmosphere. It is called the corona, and can be seen in visible light during total eclipses of the Sun. It extends far out into interplanetary space. In fact, it extends out to as much as 100 times the distance between the Earth and the Sun. The density of the corona is very low (around 1 proton per cubic centimeter), but the temperature is very high, around 1,000,000 degrees Kelvin. The corona is so hot that it emits extremely energetic ultraviolet light as well as X-rays. </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Note: Even though the corona has a very high temperature, it has very little thermal energy. This is because its density is very low. Temperature measures the average energy of particles in a substance, but thermal energy measures the total energy of all the particles. Even when all the particles individually have a lot of energy, if there are very few of them, then the total energy is low. Think about the difference between an oven and boiling pot of water. The temperatures used for cooking in an oven are often much hotter than the temperature of boiling water (373 K). Yet one regularly can stick their hand into a hot oven to remove the contents without getting burned, whereas one would not even think about sticking their hand in a pot of boiling water to remove the contents. The water has a lower temperature, but its density is so much greater. So the thermal energy in the water is actually greater than the thermal energy in the oven. </a:t>
            </a:r>
          </a:p>
          <a:p>
            <a:pPr>
              <a:lnSpc>
                <a:spcPct val="93000"/>
              </a:lnSpc>
              <a:spcBef>
                <a:spcPts val="425"/>
              </a:spcBef>
              <a:defRPr/>
            </a:pPr>
            <a:endParaRPr lang="en-US" sz="1000" i="1" kern="1200" dirty="0" smtClean="0">
              <a:solidFill>
                <a:schemeClr val="tx1"/>
              </a:solidFill>
              <a:latin typeface="Arial"/>
              <a:ea typeface="ＭＳ Ｐゴシック" charset="0"/>
              <a:cs typeface="Arial"/>
            </a:endParaRPr>
          </a:p>
          <a:p>
            <a:pPr>
              <a:lnSpc>
                <a:spcPct val="93000"/>
              </a:lnSpc>
              <a:spcBef>
                <a:spcPts val="425"/>
              </a:spcBef>
              <a:defRPr/>
            </a:pPr>
            <a:r>
              <a:rPr lang="en-US" sz="1000" i="1" kern="1200" dirty="0" smtClean="0">
                <a:solidFill>
                  <a:schemeClr val="tx1"/>
                </a:solidFill>
                <a:latin typeface="Arial"/>
                <a:ea typeface="ＭＳ Ｐゴシック" charset="0"/>
                <a:cs typeface="Arial"/>
              </a:rPr>
              <a:t>Image Credits NASA</a:t>
            </a:r>
            <a:endParaRPr lang="en-US" sz="1000" dirty="0" smtClean="0">
              <a:latin typeface="Arial"/>
              <a:cs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0D089BD-6D9C-884B-BA3B-5078F80A4D49}" type="slidenum">
              <a:rPr lang="en-US"/>
              <a:pPr>
                <a:defRPr/>
              </a:pPr>
              <a:t>128</a:t>
            </a:fld>
            <a:endParaRPr lang="en-US" dirty="0"/>
          </a:p>
        </p:txBody>
      </p:sp>
      <p:sp>
        <p:nvSpPr>
          <p:cNvPr id="2826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82627" name="Rectangle 3"/>
          <p:cNvSpPr>
            <a:spLocks noGrp="1" noChangeArrowheads="1"/>
          </p:cNvSpPr>
          <p:nvPr>
            <p:ph type="body" idx="1"/>
          </p:nvPr>
        </p:nvSpPr>
        <p:spPr/>
        <p:txBody>
          <a:bodyPr/>
          <a:lstStyle/>
          <a:p>
            <a:pPr eaLnBrk="1" hangingPunct="1">
              <a:defRPr/>
            </a:pPr>
            <a:r>
              <a:rPr lang="en-US" sz="1000" dirty="0" smtClean="0">
                <a:latin typeface="Arial"/>
                <a:cs typeface="Arial"/>
              </a:rPr>
              <a:t>Now that we have a basic understanding of magnetic fields, how does this knowledge relate to the Sun?</a:t>
            </a:r>
          </a:p>
          <a:p>
            <a:pPr eaLnBrk="1" hangingPunct="1">
              <a:defRPr/>
            </a:pPr>
            <a:endParaRPr lang="en-US" sz="1000" dirty="0" smtClean="0">
              <a:latin typeface="Arial"/>
              <a:cs typeface="Arial"/>
            </a:endParaRPr>
          </a:p>
          <a:p>
            <a:pPr eaLnBrk="1" hangingPunct="1">
              <a:defRPr/>
            </a:pPr>
            <a:r>
              <a:rPr lang="en-US" sz="1000" dirty="0" smtClean="0">
                <a:latin typeface="Arial"/>
                <a:cs typeface="Arial"/>
              </a:rPr>
              <a:t>Turns out that all solar activity is caused by and related to magnetic fields on the Sun!</a:t>
            </a:r>
            <a:endParaRPr lang="en-US" sz="1000" dirty="0" smtClean="0">
              <a:solidFill>
                <a:srgbClr val="FF0000"/>
              </a:solidFill>
              <a:latin typeface="Arial"/>
              <a:cs typeface="Arial"/>
            </a:endParaRPr>
          </a:p>
          <a:p>
            <a:pPr>
              <a:defRPr/>
            </a:pPr>
            <a:endParaRPr lang="en-US" sz="1000" dirty="0" smtClean="0">
              <a:solidFill>
                <a:srgbClr val="FF0000"/>
              </a:solidFill>
              <a:latin typeface="Arial"/>
              <a:cs typeface="Arial"/>
            </a:endParaRPr>
          </a:p>
          <a:p>
            <a:pPr>
              <a:defRPr/>
            </a:pPr>
            <a:r>
              <a:rPr lang="en-US" sz="1000" i="1" dirty="0" smtClean="0">
                <a:latin typeface="Arial"/>
                <a:cs typeface="Arial"/>
              </a:rPr>
              <a:t>Image credits:</a:t>
            </a:r>
          </a:p>
          <a:p>
            <a:pPr>
              <a:defRPr/>
            </a:pPr>
            <a:r>
              <a:rPr lang="en-US" sz="1000" i="1" dirty="0" smtClean="0">
                <a:latin typeface="Arial"/>
                <a:cs typeface="Arial"/>
              </a:rPr>
              <a:t>Movie file</a:t>
            </a:r>
            <a:r>
              <a:rPr lang="en-US" sz="1000" dirty="0" smtClean="0">
                <a:latin typeface="Arial"/>
                <a:cs typeface="Arial"/>
              </a:rPr>
              <a:t>:  </a:t>
            </a:r>
            <a:r>
              <a:rPr lang="en-US" sz="1000" kern="1200" dirty="0" smtClean="0">
                <a:solidFill>
                  <a:schemeClr val="tx1"/>
                </a:solidFill>
                <a:latin typeface="Arial"/>
                <a:ea typeface="ＭＳ Ｐゴシック" charset="0"/>
                <a:cs typeface="Arial"/>
              </a:rPr>
              <a:t>NASA's Goddard Space Flight Center “Graceful Eruption” (http://svs.gsfc.nasa.gov/cgi-bin/details.cgi?aid=11517)</a:t>
            </a:r>
            <a:endParaRPr lang="en-US" sz="1000" dirty="0" smtClean="0">
              <a:latin typeface="Arial"/>
              <a:cs typeface="Arial"/>
            </a:endParaRPr>
          </a:p>
          <a:p>
            <a:pPr>
              <a:defRPr/>
            </a:pPr>
            <a:r>
              <a:rPr lang="en-US" sz="1000" dirty="0" smtClean="0">
                <a:latin typeface="Arial"/>
                <a:cs typeface="Arial"/>
              </a:rPr>
              <a:t>Solar system image from Cosmic Distance Scale, created  by Maggie Masetti, courtesy of NASA.  http://heasarc.gsfc.nasa.gov/docs/cosmic/solar_system.html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386B7D9-82CC-004D-9F47-3574235AE816}" type="slidenum">
              <a:rPr lang="en-US"/>
              <a:pPr>
                <a:defRPr/>
              </a:pPr>
              <a:t>129</a:t>
            </a:fld>
            <a:endParaRPr lang="en-US" dirty="0"/>
          </a:p>
        </p:txBody>
      </p:sp>
      <p:sp>
        <p:nvSpPr>
          <p:cNvPr id="1587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8723" name="Rectangle 3"/>
          <p:cNvSpPr>
            <a:spLocks noGrp="1" noChangeArrowheads="1"/>
          </p:cNvSpPr>
          <p:nvPr>
            <p:ph type="body" idx="1"/>
          </p:nvPr>
        </p:nvSpPr>
        <p:spPr>
          <a:xfrm>
            <a:off x="1143000" y="4343400"/>
            <a:ext cx="5029200" cy="4114800"/>
          </a:xfrm>
        </p:spPr>
        <p:txBody>
          <a:bodyPr/>
          <a:lstStyle/>
          <a:p>
            <a:pPr>
              <a:lnSpc>
                <a:spcPct val="80000"/>
              </a:lnSpc>
              <a:defRPr/>
            </a:pPr>
            <a:r>
              <a:rPr lang="en-US" sz="1000" dirty="0" smtClean="0">
                <a:latin typeface="Arial"/>
                <a:cs typeface="Arial"/>
              </a:rPr>
              <a:t>By convention, the pole near the Earth’s North geographic pole is defined as a “north-seeking” pole, meaning it is equivalent to the South or – (negative) pole of a bar magnet.</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Common conventions used in labeling magnets:</a:t>
            </a:r>
          </a:p>
          <a:p>
            <a:pPr>
              <a:lnSpc>
                <a:spcPct val="80000"/>
              </a:lnSpc>
              <a:defRPr/>
            </a:pPr>
            <a:r>
              <a:rPr lang="en-US" sz="1000" dirty="0" smtClean="0">
                <a:latin typeface="Arial"/>
                <a:cs typeface="Arial"/>
              </a:rPr>
              <a:t>N/North  +  red                          north-seeking pole</a:t>
            </a:r>
          </a:p>
          <a:p>
            <a:pPr>
              <a:lnSpc>
                <a:spcPct val="80000"/>
              </a:lnSpc>
              <a:defRPr/>
            </a:pPr>
            <a:r>
              <a:rPr lang="en-US" sz="1000" dirty="0" smtClean="0">
                <a:latin typeface="Arial"/>
                <a:cs typeface="Arial"/>
              </a:rPr>
              <a:t>S/South  -   white/blue/green    south-seeking pole</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Earth’s South  Pole is +, a north-seeking pole</a:t>
            </a:r>
          </a:p>
          <a:p>
            <a:pPr>
              <a:lnSpc>
                <a:spcPct val="80000"/>
              </a:lnSpc>
              <a:defRPr/>
            </a:pPr>
            <a:r>
              <a:rPr lang="en-US" sz="1000" dirty="0" smtClean="0">
                <a:latin typeface="Arial"/>
                <a:cs typeface="Arial"/>
              </a:rPr>
              <a:t>Earth’s North pole is   -,  a south-seeking pole</a:t>
            </a:r>
          </a:p>
          <a:p>
            <a:pPr>
              <a:lnSpc>
                <a:spcPct val="80000"/>
              </a:lnSpc>
              <a:defRPr/>
            </a:pPr>
            <a:endParaRPr lang="en-US" sz="1000" dirty="0" smtClean="0">
              <a:latin typeface="Arial"/>
              <a:cs typeface="Arial"/>
            </a:endParaRPr>
          </a:p>
          <a:p>
            <a:pPr>
              <a:lnSpc>
                <a:spcPct val="80000"/>
              </a:lnSpc>
              <a:defRPr/>
            </a:pPr>
            <a:r>
              <a:rPr lang="en-US" sz="1000" dirty="0" smtClean="0">
                <a:latin typeface="Arial"/>
                <a:cs typeface="Arial"/>
              </a:rPr>
              <a:t>Current flows from + (south) to – (north)</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76ED94D-28CD-6449-BADA-8DD670E021A6}" type="slidenum">
              <a:rPr lang="en-US"/>
              <a:pPr>
                <a:defRPr/>
              </a:pPr>
              <a:t>130</a:t>
            </a:fld>
            <a:endParaRPr lang="en-US" dirty="0"/>
          </a:p>
        </p:txBody>
      </p:sp>
      <p:sp>
        <p:nvSpPr>
          <p:cNvPr id="1587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8723" name="Rectangle 3"/>
          <p:cNvSpPr>
            <a:spLocks noGrp="1" noChangeArrowheads="1"/>
          </p:cNvSpPr>
          <p:nvPr>
            <p:ph type="body" idx="1"/>
          </p:nvPr>
        </p:nvSpPr>
        <p:spPr>
          <a:xfrm>
            <a:off x="1143000" y="4343400"/>
            <a:ext cx="5029200" cy="4114800"/>
          </a:xfrm>
        </p:spPr>
        <p:txBody>
          <a:bodyPr/>
          <a:lstStyle/>
          <a:p>
            <a:pPr>
              <a:lnSpc>
                <a:spcPct val="80000"/>
              </a:lnSpc>
              <a:defRPr/>
            </a:pPr>
            <a:endParaRPr lang="en-US" sz="1000" dirty="0" smtClean="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74A6FF8-F339-E44D-8C39-FB063FBC4FEE}" type="slidenum">
              <a:rPr lang="en-US"/>
              <a:pPr>
                <a:defRPr/>
              </a:pPr>
              <a:t>131</a:t>
            </a:fld>
            <a:endParaRPr lang="en-US" dirty="0"/>
          </a:p>
        </p:txBody>
      </p:sp>
      <p:sp>
        <p:nvSpPr>
          <p:cNvPr id="3655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5571" name="Rectangle 3"/>
          <p:cNvSpPr>
            <a:spLocks noGrp="1" noChangeArrowheads="1"/>
          </p:cNvSpPr>
          <p:nvPr>
            <p:ph type="body" idx="1"/>
          </p:nvPr>
        </p:nvSpPr>
        <p:spPr/>
        <p:txBody>
          <a:bodyPr/>
          <a:lstStyle/>
          <a:p>
            <a:pPr marL="171450" indent="-171450" eaLnBrk="1" hangingPunct="1">
              <a:buFont typeface="Arial"/>
              <a:buChar char="•"/>
              <a:defRPr/>
            </a:pPr>
            <a:r>
              <a:rPr lang="en-US" sz="1000" dirty="0" smtClean="0">
                <a:latin typeface="Arial"/>
                <a:cs typeface="Arial"/>
              </a:rPr>
              <a:t>Sunspots are not permanent features on the Sun; they come and go and change in appearance. Sunspots are caused by the twisting and turning of magnetic fields that have erupted above the Sun’s surface.</a:t>
            </a:r>
          </a:p>
          <a:p>
            <a:pPr marL="171450" indent="-171450" eaLnBrk="1" hangingPunct="1">
              <a:buFont typeface="Arial"/>
              <a:buChar char="•"/>
              <a:defRPr/>
            </a:pPr>
            <a:r>
              <a:rPr lang="en-US" sz="1000" dirty="0" smtClean="0">
                <a:latin typeface="Arial"/>
                <a:cs typeface="Arial"/>
              </a:rPr>
              <a:t>Sunspots are on average about 2000 K cooler than the photosphere (~6000 K) and 5 times dimmer, hence they appear darker to us than the solar surface.  </a:t>
            </a:r>
          </a:p>
          <a:p>
            <a:pPr marL="171450" indent="-171450" eaLnBrk="1" hangingPunct="1">
              <a:buFont typeface="Arial"/>
              <a:buChar char="•"/>
              <a:defRPr/>
            </a:pPr>
            <a:r>
              <a:rPr lang="en-US" sz="1000" dirty="0" smtClean="0">
                <a:latin typeface="Arial"/>
                <a:cs typeface="Arial"/>
              </a:rPr>
              <a:t>However, 4000 K is nothing to scoff at. The temperature of the elements in incandescent light bulbs is around  3600 K and clearly produces plenty of visible light. Sunspots are actually quite bright. In fact, if one could block out all of the light from the normal photosphere of the Sun and just allow the light from sunspots to come through, our daytime sky would appear almost as bright is it does near</a:t>
            </a:r>
            <a:r>
              <a:rPr lang="en-US" sz="1000" baseline="0" dirty="0" smtClean="0">
                <a:latin typeface="Arial"/>
                <a:cs typeface="Arial"/>
              </a:rPr>
              <a:t> sunset</a:t>
            </a:r>
            <a:r>
              <a:rPr lang="en-US" sz="1000" dirty="0" smtClean="0">
                <a:latin typeface="Arial"/>
                <a:cs typeface="Arial"/>
              </a:rPr>
              <a:t>. </a:t>
            </a:r>
          </a:p>
          <a:p>
            <a:pPr marL="171450" indent="-171450">
              <a:buFont typeface="Arial"/>
              <a:buChar char="•"/>
              <a:defRPr/>
            </a:pPr>
            <a:r>
              <a:rPr lang="en-US" sz="1000" dirty="0" smtClean="0">
                <a:latin typeface="Arial"/>
                <a:cs typeface="Arial"/>
              </a:rPr>
              <a:t>Like the Earth and all planets, the Sun spins about its axis.  Galileo was the first to notice this when observing dark </a:t>
            </a:r>
            <a:r>
              <a:rPr lang="ja-JP" altLang="en-US" sz="1000" dirty="0" smtClean="0">
                <a:latin typeface="Arial"/>
                <a:cs typeface="Arial"/>
              </a:rPr>
              <a:t>“</a:t>
            </a:r>
            <a:r>
              <a:rPr lang="en-US" sz="1000" dirty="0" smtClean="0">
                <a:latin typeface="Arial"/>
                <a:cs typeface="Arial"/>
              </a:rPr>
              <a:t>blotches</a:t>
            </a:r>
            <a:r>
              <a:rPr lang="ja-JP" altLang="en-US" sz="1000" dirty="0" smtClean="0">
                <a:latin typeface="Arial"/>
                <a:cs typeface="Arial"/>
              </a:rPr>
              <a:t>”</a:t>
            </a:r>
            <a:r>
              <a:rPr lang="en-US" sz="1000" dirty="0" smtClean="0">
                <a:latin typeface="Arial"/>
                <a:cs typeface="Arial"/>
              </a:rPr>
              <a:t> he saw on the Sun.  Tracking the blotches for several days as they appeared to move across the Sun</a:t>
            </a:r>
            <a:r>
              <a:rPr lang="ja-JP" altLang="en-US" sz="1000" dirty="0" smtClean="0">
                <a:latin typeface="Arial"/>
                <a:cs typeface="Arial"/>
              </a:rPr>
              <a:t>’</a:t>
            </a:r>
            <a:r>
              <a:rPr lang="en-US" sz="1000" dirty="0" smtClean="0">
                <a:latin typeface="Arial"/>
                <a:cs typeface="Arial"/>
              </a:rPr>
              <a:t>s surface, he determined that the Sun was actually rotating.  </a:t>
            </a:r>
          </a:p>
          <a:p>
            <a:pPr marL="171450" indent="-171450">
              <a:buFont typeface="Arial"/>
              <a:buChar char="•"/>
              <a:defRPr/>
            </a:pPr>
            <a:r>
              <a:rPr lang="en-GB" sz="1000" dirty="0" smtClean="0">
                <a:latin typeface="Arial"/>
                <a:cs typeface="Arial"/>
              </a:rPr>
              <a:t>The Sun is a ball of gas and not a solid object like Earth.  So it is not constrained to all  rotate at the same rate.</a:t>
            </a:r>
            <a:r>
              <a:rPr lang="en-GB" sz="1000" dirty="0" smtClean="0">
                <a:solidFill>
                  <a:srgbClr val="FF0000"/>
                </a:solidFill>
                <a:latin typeface="Arial"/>
                <a:cs typeface="Arial"/>
              </a:rPr>
              <a:t> </a:t>
            </a:r>
            <a:r>
              <a:rPr lang="en-US" sz="1000" dirty="0" smtClean="0">
                <a:latin typeface="Arial"/>
                <a:cs typeface="Arial"/>
              </a:rPr>
              <a:t>The rotation rate of the Sun varies at different latitudes on the solar disk.  The core and interior portions rotate at their own rates as well.</a:t>
            </a:r>
          </a:p>
          <a:p>
            <a:pPr>
              <a:defRPr/>
            </a:pPr>
            <a:endParaRPr lang="en-US" sz="1000" i="0" dirty="0" smtClean="0">
              <a:latin typeface="Arial"/>
              <a:cs typeface="Arial"/>
            </a:endParaRPr>
          </a:p>
          <a:p>
            <a:pPr>
              <a:defRPr/>
            </a:pPr>
            <a:r>
              <a:rPr lang="en-US" sz="1000" i="0" dirty="0" smtClean="0">
                <a:latin typeface="Arial"/>
                <a:cs typeface="Arial"/>
              </a:rPr>
              <a:t>Image</a:t>
            </a:r>
            <a:r>
              <a:rPr lang="en-US" sz="1000" i="0" baseline="0" dirty="0" smtClean="0">
                <a:latin typeface="Arial"/>
                <a:cs typeface="Arial"/>
              </a:rPr>
              <a:t> Credit:</a:t>
            </a:r>
          </a:p>
          <a:p>
            <a:pPr>
              <a:defRPr/>
            </a:pPr>
            <a:r>
              <a:rPr lang="en-US" sz="1000" i="1" kern="1200" dirty="0" smtClean="0">
                <a:solidFill>
                  <a:schemeClr val="tx1"/>
                </a:solidFill>
                <a:latin typeface="Arial"/>
                <a:ea typeface="ＭＳ Ｐゴシック" charset="0"/>
                <a:cs typeface="Arial"/>
              </a:rPr>
              <a:t>Movie File:</a:t>
            </a:r>
            <a:r>
              <a:rPr lang="en-US" sz="1000" kern="1200" dirty="0" smtClean="0">
                <a:solidFill>
                  <a:schemeClr val="tx1"/>
                </a:solidFill>
                <a:latin typeface="Arial"/>
                <a:ea typeface="ＭＳ Ｐゴシック" charset="0"/>
                <a:cs typeface="Arial"/>
              </a:rPr>
              <a:t> NASA SDO “Lots of Spots” (</a:t>
            </a:r>
            <a:r>
              <a:rPr lang="en-US" sz="1000" i="0" dirty="0" smtClean="0">
                <a:latin typeface="Arial"/>
                <a:cs typeface="Arial"/>
              </a:rPr>
              <a:t>http://sdo.gsfc.nasa.gov/gallery/main/item/555)</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4B2B354-9E8E-844B-8036-5B2EC3E5F6BE}" type="slidenum">
              <a:rPr lang="en-US"/>
              <a:pPr>
                <a:defRPr/>
              </a:pPr>
              <a:t>132</a:t>
            </a:fld>
            <a:endParaRPr lang="en-US" dirty="0"/>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p:txBody>
          <a:bodyPr/>
          <a:lstStyle/>
          <a:p>
            <a:pPr eaLnBrk="1" hangingPunct="1">
              <a:defRPr/>
            </a:pPr>
            <a:r>
              <a:rPr lang="en-US" sz="1000" dirty="0" smtClean="0">
                <a:latin typeface="Arial"/>
                <a:cs typeface="Arial"/>
              </a:rPr>
              <a:t>[movie on upper left]</a:t>
            </a:r>
          </a:p>
          <a:p>
            <a:pPr>
              <a:lnSpc>
                <a:spcPct val="90000"/>
              </a:lnSpc>
              <a:defRPr/>
            </a:pPr>
            <a:r>
              <a:rPr lang="en-US" sz="1000" dirty="0" smtClean="0">
                <a:latin typeface="Arial"/>
                <a:cs typeface="Arial"/>
              </a:rPr>
              <a:t>A sunspot usually denotes a magnetically active region on the Sun. These </a:t>
            </a:r>
            <a:r>
              <a:rPr lang="en-US" sz="1000" b="1" dirty="0" smtClean="0">
                <a:latin typeface="Arial"/>
                <a:cs typeface="Arial"/>
              </a:rPr>
              <a:t>active regions</a:t>
            </a:r>
            <a:r>
              <a:rPr lang="en-US" sz="1000" dirty="0" smtClean="0">
                <a:latin typeface="Arial"/>
                <a:cs typeface="Arial"/>
              </a:rPr>
              <a:t> are dominated by strong magnetic areas where a concentrated portion of the solar magnetic field pokes through the surface layers. Active regions are also responsible for solar flares, prominences, coronal mass ejections, and other solar disturbances. These regions are cooler than the rest of the solar surface because the strong magnetic fields inhibit the escape of heat from the regions.</a:t>
            </a:r>
          </a:p>
          <a:p>
            <a:pPr marL="0" marR="0" indent="0" algn="l" defTabSz="914400" rtl="0" eaLnBrk="0" fontAlgn="base" latinLnBrk="0" hangingPunct="0">
              <a:lnSpc>
                <a:spcPct val="90000"/>
              </a:lnSpc>
              <a:spcBef>
                <a:spcPct val="30000"/>
              </a:spcBef>
              <a:spcAft>
                <a:spcPct val="0"/>
              </a:spcAft>
              <a:buClrTx/>
              <a:buSzTx/>
              <a:buFontTx/>
              <a:buNone/>
              <a:tabLst/>
              <a:defRPr/>
            </a:pPr>
            <a:r>
              <a:rPr lang="en-US" sz="1000" i="1" kern="1200" dirty="0" smtClean="0">
                <a:solidFill>
                  <a:schemeClr val="tx1"/>
                </a:solidFill>
                <a:latin typeface="Arial"/>
                <a:ea typeface="ＭＳ Ｐゴシック" charset="0"/>
                <a:cs typeface="Arial"/>
              </a:rPr>
              <a:t>Movie File</a:t>
            </a:r>
            <a:r>
              <a:rPr lang="en-US" sz="1000" kern="1200" dirty="0" smtClean="0">
                <a:solidFill>
                  <a:schemeClr val="tx1"/>
                </a:solidFill>
                <a:latin typeface="Arial"/>
                <a:ea typeface="ＭＳ Ｐゴシック" charset="0"/>
                <a:cs typeface="Arial"/>
              </a:rPr>
              <a:t>: SOHO/MDI. SOHO is a project of international cooperation between ESA and NASA.</a:t>
            </a:r>
            <a:endParaRPr lang="en-US" sz="1000" dirty="0" smtClean="0">
              <a:latin typeface="Arial"/>
              <a:cs typeface="Arial"/>
            </a:endParaRPr>
          </a:p>
          <a:p>
            <a:pPr>
              <a:lnSpc>
                <a:spcPct val="90000"/>
              </a:lnSpc>
              <a:defRPr/>
            </a:pPr>
            <a:endParaRPr lang="en-US" sz="1000" dirty="0" smtClean="0">
              <a:latin typeface="Arial"/>
              <a:cs typeface="Arial"/>
            </a:endParaRPr>
          </a:p>
          <a:p>
            <a:pPr>
              <a:lnSpc>
                <a:spcPct val="90000"/>
              </a:lnSpc>
              <a:defRPr/>
            </a:pPr>
            <a:r>
              <a:rPr lang="en-US" sz="1000" dirty="0" smtClean="0">
                <a:latin typeface="Arial"/>
                <a:cs typeface="Arial"/>
              </a:rPr>
              <a:t>[movie lower left]</a:t>
            </a:r>
          </a:p>
          <a:p>
            <a:pPr>
              <a:lnSpc>
                <a:spcPct val="90000"/>
              </a:lnSpc>
              <a:spcBef>
                <a:spcPts val="425"/>
              </a:spcBef>
              <a:defRPr/>
            </a:pPr>
            <a:r>
              <a:rPr lang="en-GB" sz="1000" dirty="0" smtClean="0">
                <a:latin typeface="Arial"/>
                <a:cs typeface="Arial"/>
              </a:rPr>
              <a:t>Sunspots can exist separately or in sunspot groups.  Long-lived sunspots can last up to several months, but most survive only a matter of days. Sunspots are constantly changing due to the fluctuating magnetic fields.  The movie shows </a:t>
            </a:r>
            <a:r>
              <a:rPr lang="en-US" sz="1000" dirty="0" smtClean="0">
                <a:latin typeface="Arial"/>
                <a:cs typeface="Arial"/>
              </a:rPr>
              <a:t>an active region as seen by SOHO/MDI. This region hosted an exceptionally large sunspot group observed on 30 March 2001.  The sunspot area spanned more than 13 times the entire surface of the Earth!  This spot was the source of an exceptionally large flare recorded on 2 April 2001. </a:t>
            </a:r>
            <a:endParaRPr lang="en-US" sz="1000" i="1" dirty="0" smtClean="0">
              <a:latin typeface="Arial"/>
              <a:cs typeface="Arial"/>
            </a:endParaRPr>
          </a:p>
          <a:p>
            <a:pPr>
              <a:defRPr/>
            </a:pPr>
            <a:r>
              <a:rPr lang="en-US" sz="1000" i="1" kern="1200" dirty="0" smtClean="0">
                <a:solidFill>
                  <a:schemeClr val="tx1"/>
                </a:solidFill>
                <a:latin typeface="Arial"/>
                <a:ea typeface="ＭＳ Ｐゴシック" charset="0"/>
                <a:cs typeface="Arial"/>
              </a:rPr>
              <a:t>Movie File</a:t>
            </a:r>
            <a:r>
              <a:rPr lang="en-US" sz="1000" kern="1200" dirty="0" smtClean="0">
                <a:solidFill>
                  <a:schemeClr val="tx1"/>
                </a:solidFill>
                <a:latin typeface="Arial"/>
                <a:ea typeface="ＭＳ Ｐゴシック" charset="0"/>
                <a:cs typeface="Arial"/>
              </a:rPr>
              <a:t>: NASA</a:t>
            </a:r>
            <a:r>
              <a:rPr lang="en-US" sz="1000" kern="1200" baseline="0" dirty="0" smtClean="0">
                <a:solidFill>
                  <a:schemeClr val="tx1"/>
                </a:solidFill>
                <a:latin typeface="Arial"/>
                <a:ea typeface="ＭＳ Ｐゴシック" charset="0"/>
                <a:cs typeface="Arial"/>
              </a:rPr>
              <a:t> SDO “Merging Sunspots” (http://sdo.gsfc.nasa.gov/gallery/main/item/38)</a:t>
            </a:r>
          </a:p>
          <a:p>
            <a:pPr>
              <a:defRPr/>
            </a:pPr>
            <a:endParaRPr lang="en-US" sz="1000" i="0" kern="1200" baseline="0" dirty="0" smtClean="0">
              <a:solidFill>
                <a:schemeClr val="tx1"/>
              </a:solidFill>
              <a:latin typeface="Arial"/>
              <a:ea typeface="ＭＳ Ｐゴシック" charset="0"/>
              <a:cs typeface="Arial"/>
            </a:endParaRPr>
          </a:p>
          <a:p>
            <a:pPr>
              <a:defRPr/>
            </a:pPr>
            <a:r>
              <a:rPr lang="en-US" sz="1000" i="0" kern="1200" baseline="0" dirty="0" smtClean="0">
                <a:solidFill>
                  <a:schemeClr val="tx1"/>
                </a:solidFill>
                <a:latin typeface="Arial"/>
                <a:ea typeface="ＭＳ Ｐゴシック" charset="0"/>
                <a:cs typeface="Arial"/>
              </a:rPr>
              <a:t>Image Credit: NASA SDO</a:t>
            </a:r>
          </a:p>
          <a:p>
            <a:pPr>
              <a:defRPr/>
            </a:pPr>
            <a:endParaRPr lang="en-US" sz="1000" kern="1200" dirty="0" smtClean="0">
              <a:solidFill>
                <a:schemeClr val="tx1"/>
              </a:solidFill>
              <a:latin typeface="Times New Roman"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DE91FFA-9648-674F-8BFE-D6E64C2A6ADB}" type="slidenum">
              <a:rPr lang="en-US"/>
              <a:pPr>
                <a:defRPr/>
              </a:pPr>
              <a:t>133</a:t>
            </a:fld>
            <a:endParaRPr lang="en-US" dirty="0"/>
          </a:p>
        </p:txBody>
      </p:sp>
      <p:sp>
        <p:nvSpPr>
          <p:cNvPr id="1443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4387" name="Rectangle 3"/>
          <p:cNvSpPr>
            <a:spLocks noGrp="1" noChangeArrowheads="1"/>
          </p:cNvSpPr>
          <p:nvPr>
            <p:ph type="body" idx="1"/>
          </p:nvPr>
        </p:nvSpPr>
        <p:spPr/>
        <p:txBody>
          <a:bodyPr/>
          <a:lstStyle/>
          <a:p>
            <a:pPr>
              <a:lnSpc>
                <a:spcPct val="93000"/>
              </a:lnSpc>
              <a:spcBef>
                <a:spcPts val="425"/>
              </a:spcBef>
              <a:defRPr/>
            </a:pPr>
            <a:r>
              <a:rPr lang="en-GB" sz="1000" dirty="0" smtClean="0">
                <a:latin typeface="Arial"/>
                <a:cs typeface="Arial"/>
              </a:rPr>
              <a:t>On the left is a “white” or visible light image of the solar surface showing sunspots..  (Although the Sun is white, the image has been artificially colored orange.)</a:t>
            </a:r>
          </a:p>
          <a:p>
            <a:pPr>
              <a:lnSpc>
                <a:spcPct val="93000"/>
              </a:lnSpc>
              <a:spcBef>
                <a:spcPts val="425"/>
              </a:spcBef>
              <a:defRPr/>
            </a:pPr>
            <a:r>
              <a:rPr lang="ja-JP" altLang="en-US" sz="1000" dirty="0" smtClean="0">
                <a:latin typeface="Arial"/>
                <a:cs typeface="Arial"/>
              </a:rPr>
              <a:t>“</a:t>
            </a:r>
            <a:r>
              <a:rPr lang="en-US" sz="1000" dirty="0" smtClean="0">
                <a:latin typeface="Arial"/>
                <a:cs typeface="Arial"/>
              </a:rPr>
              <a:t>Storms</a:t>
            </a:r>
            <a:r>
              <a:rPr lang="ja-JP" altLang="en-US" sz="1000" dirty="0" smtClean="0">
                <a:latin typeface="Arial"/>
                <a:cs typeface="Arial"/>
              </a:rPr>
              <a:t>”</a:t>
            </a:r>
            <a:r>
              <a:rPr lang="en-US" sz="1000" dirty="0" smtClean="0">
                <a:latin typeface="Arial"/>
                <a:cs typeface="Arial"/>
              </a:rPr>
              <a:t> on the Sun are caused by disturbances to its complex magnetic fields. The image on the right, a  magnetogram, shows the strength and location of magnetic fields on the Sun. This magnetogram shows "line-of-sight" magnetic fields -- that is, those either pointing directly towards us or away from us. The black are regions of "south/negative" magnetic polarity (inward directed, or</a:t>
            </a:r>
            <a:r>
              <a:rPr lang="en-US" sz="1000" baseline="0" dirty="0" smtClean="0">
                <a:latin typeface="Arial"/>
                <a:cs typeface="Arial"/>
              </a:rPr>
              <a:t> pointing</a:t>
            </a:r>
            <a:r>
              <a:rPr lang="en-US" sz="1000" dirty="0" smtClean="0">
                <a:latin typeface="Arial"/>
                <a:cs typeface="Arial"/>
              </a:rPr>
              <a:t> toward the center of the Sun) and the white regions "north/positive" (outward directed, pointing toward us) polarity. Grey areas indicate that there is little magnetic field at all. (Any colors could have been chosen; the grey-black-white is just a common convention.) </a:t>
            </a:r>
          </a:p>
          <a:p>
            <a:pPr>
              <a:lnSpc>
                <a:spcPct val="93000"/>
              </a:lnSpc>
              <a:spcBef>
                <a:spcPts val="425"/>
              </a:spcBef>
              <a:defRPr/>
            </a:pPr>
            <a:endParaRPr lang="en-US" sz="1000" dirty="0" smtClean="0">
              <a:latin typeface="Arial"/>
              <a:cs typeface="Arial"/>
            </a:endParaRPr>
          </a:p>
          <a:p>
            <a:pPr>
              <a:lnSpc>
                <a:spcPct val="93000"/>
              </a:lnSpc>
              <a:spcBef>
                <a:spcPts val="425"/>
              </a:spcBef>
              <a:defRPr/>
            </a:pPr>
            <a:r>
              <a:rPr lang="en-US" sz="1000" dirty="0" smtClean="0">
                <a:latin typeface="Arial"/>
                <a:cs typeface="Arial"/>
              </a:rPr>
              <a:t>Notice that where a sunspot appears on the left image, there is a corresponding area on the right image showing active magnetic fields. However there can be many regions that show strong magnetic fields with no corresponding sunspots. From this we can determine that sunspots are not the only sign of solar magnetic activity.</a:t>
            </a:r>
          </a:p>
          <a:p>
            <a:pPr>
              <a:lnSpc>
                <a:spcPct val="93000"/>
              </a:lnSpc>
              <a:spcBef>
                <a:spcPts val="425"/>
              </a:spcBef>
              <a:defRPr/>
            </a:pPr>
            <a:endParaRPr lang="en-US" sz="1000" dirty="0" smtClean="0">
              <a:latin typeface="Arial"/>
              <a:cs typeface="Arial"/>
            </a:endParaRPr>
          </a:p>
          <a:p>
            <a:pPr>
              <a:defRPr/>
            </a:pPr>
            <a:r>
              <a:rPr lang="en-US" sz="1000" dirty="0" smtClean="0">
                <a:latin typeface="Arial"/>
                <a:cs typeface="Arial"/>
              </a:rPr>
              <a:t>The visible light image shows some of the largest sunspot groups ever recorded  They were readily visible without a telescope. Naked-eye sunspots had been observed and recorded by the ancient Chinese as early as 28 BC. </a:t>
            </a:r>
          </a:p>
          <a:p>
            <a:pPr>
              <a:lnSpc>
                <a:spcPct val="93000"/>
              </a:lnSpc>
              <a:spcBef>
                <a:spcPts val="425"/>
              </a:spcBef>
              <a:defRPr/>
            </a:pPr>
            <a:endParaRPr lang="en-US" sz="1000" i="1" dirty="0" smtClean="0">
              <a:latin typeface="Arial"/>
              <a:cs typeface="Arial"/>
            </a:endParaRPr>
          </a:p>
          <a:p>
            <a:pPr>
              <a:lnSpc>
                <a:spcPct val="93000"/>
              </a:lnSpc>
              <a:spcBef>
                <a:spcPts val="425"/>
              </a:spcBef>
              <a:defRPr/>
            </a:pPr>
            <a:r>
              <a:rPr lang="en-US" sz="1000" i="1" dirty="0" smtClean="0">
                <a:latin typeface="Arial"/>
                <a:cs typeface="Arial"/>
              </a:rPr>
              <a:t>Image Credits</a:t>
            </a:r>
            <a:r>
              <a:rPr lang="en-US" sz="1000" dirty="0" smtClean="0">
                <a:latin typeface="Arial"/>
                <a:cs typeface="Arial"/>
              </a:rPr>
              <a:t>:  Both from SOHO/MDI. SOHO is a project of international </a:t>
            </a:r>
            <a:r>
              <a:rPr lang="en-US" sz="1000" dirty="0" smtClean="0">
                <a:cs typeface="+mn-cs"/>
              </a:rPr>
              <a:t>cooperation between ESA and NASA.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045F8AD8-27A4-7B46-9A86-6BADEDA977BA}" type="slidenum">
              <a:rPr lang="en-US" smtClean="0"/>
              <a:pPr>
                <a:defRPr/>
              </a:pPr>
              <a:t>‹#›</a:t>
            </a:fld>
            <a:endParaRPr lang="en-US" dirty="0"/>
          </a:p>
        </p:txBody>
      </p:sp>
    </p:spTree>
    <p:extLst>
      <p:ext uri="{BB962C8B-B14F-4D97-AF65-F5344CB8AC3E}">
        <p14:creationId xmlns:p14="http://schemas.microsoft.com/office/powerpoint/2010/main" val="30847408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CFC11D41-65D9-734D-82A3-AF3AD1E845B0}" type="slidenum">
              <a:rPr lang="en-US" smtClean="0"/>
              <a:pPr>
                <a:defRPr/>
              </a:pPr>
              <a:t>‹#›</a:t>
            </a:fld>
            <a:endParaRPr lang="en-US" dirty="0"/>
          </a:p>
        </p:txBody>
      </p:sp>
    </p:spTree>
    <p:extLst>
      <p:ext uri="{BB962C8B-B14F-4D97-AF65-F5344CB8AC3E}">
        <p14:creationId xmlns:p14="http://schemas.microsoft.com/office/powerpoint/2010/main" val="218514936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2F0A3173-460C-1247-994C-DC9C1C6E7EAD}" type="slidenum">
              <a:rPr lang="en-US" smtClean="0"/>
              <a:pPr>
                <a:defRPr/>
              </a:pPr>
              <a:t>‹#›</a:t>
            </a:fld>
            <a:endParaRPr lang="en-US" dirty="0"/>
          </a:p>
        </p:txBody>
      </p:sp>
    </p:spTree>
    <p:extLst>
      <p:ext uri="{BB962C8B-B14F-4D97-AF65-F5344CB8AC3E}">
        <p14:creationId xmlns:p14="http://schemas.microsoft.com/office/powerpoint/2010/main" val="2025765946"/>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dirty="0"/>
          </a:p>
        </p:txBody>
      </p:sp>
      <p:sp>
        <p:nvSpPr>
          <p:cNvPr id="7"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2"/>
          </p:nvPr>
        </p:nvSpPr>
        <p:spPr>
          <a:ln/>
        </p:spPr>
        <p:txBody>
          <a:bodyPr/>
          <a:lstStyle>
            <a:lvl1pPr>
              <a:defRPr/>
            </a:lvl1pPr>
          </a:lstStyle>
          <a:p>
            <a:pPr>
              <a:defRPr/>
            </a:pPr>
            <a:fld id="{C24405D8-6305-0046-9F08-087FB5172DB0}" type="slidenum">
              <a:rPr lang="en-US" smtClean="0"/>
              <a:pPr>
                <a:defRPr/>
              </a:pPr>
              <a:t>‹#›</a:t>
            </a:fld>
            <a:endParaRPr lang="en-US" dirty="0"/>
          </a:p>
        </p:txBody>
      </p:sp>
    </p:spTree>
    <p:extLst>
      <p:ext uri="{BB962C8B-B14F-4D97-AF65-F5344CB8AC3E}">
        <p14:creationId xmlns:p14="http://schemas.microsoft.com/office/powerpoint/2010/main" val="1524741501"/>
      </p:ext>
    </p:extLst>
  </p:cSld>
  <p:clrMapOvr>
    <a:masterClrMapping/>
  </p:clrMapOvr>
  <p:transition xmlns:p14="http://schemas.microsoft.com/office/powerpoint/2010/mai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600200"/>
            <a:ext cx="4038600" cy="4525963"/>
          </a:xfrm>
        </p:spPr>
        <p:txBody>
          <a:bodyPr/>
          <a:lstStyle/>
          <a:p>
            <a:pPr lvl="0"/>
            <a:endParaRPr lang="en-US" noProof="0" dirty="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DB9E81DF-A481-7E4F-9977-BD59F794853B}" type="slidenum">
              <a:rPr lang="en-US"/>
              <a:pPr>
                <a:defRPr/>
              </a:pPr>
              <a:t>‹#›</a:t>
            </a:fld>
            <a:endParaRPr lang="en-US" dirty="0"/>
          </a:p>
        </p:txBody>
      </p:sp>
    </p:spTree>
    <p:extLst>
      <p:ext uri="{BB962C8B-B14F-4D97-AF65-F5344CB8AC3E}">
        <p14:creationId xmlns:p14="http://schemas.microsoft.com/office/powerpoint/2010/main" val="1772733454"/>
      </p:ext>
    </p:extLst>
  </p:cSld>
  <p:clrMapOvr>
    <a:masterClrMapping/>
  </p:clrMapOvr>
  <p:transition xmlns:p14="http://schemas.microsoft.com/office/powerpoint/2010/mai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A1375B11-2546-F94A-818D-4D178610F30C}" type="slidenum">
              <a:rPr lang="en-US" smtClean="0"/>
              <a:pPr>
                <a:defRPr/>
              </a:pPr>
              <a:t>‹#›</a:t>
            </a:fld>
            <a:endParaRPr lang="en-US" dirty="0"/>
          </a:p>
        </p:txBody>
      </p:sp>
    </p:spTree>
    <p:extLst>
      <p:ext uri="{BB962C8B-B14F-4D97-AF65-F5344CB8AC3E}">
        <p14:creationId xmlns:p14="http://schemas.microsoft.com/office/powerpoint/2010/main" val="90979597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A5CA7D64-9896-494B-BEB8-E6ABB132212B}" type="slidenum">
              <a:rPr lang="en-US" smtClean="0"/>
              <a:pPr>
                <a:defRPr/>
              </a:pPr>
              <a:t>‹#›</a:t>
            </a:fld>
            <a:endParaRPr lang="en-US" dirty="0"/>
          </a:p>
        </p:txBody>
      </p:sp>
    </p:spTree>
    <p:extLst>
      <p:ext uri="{BB962C8B-B14F-4D97-AF65-F5344CB8AC3E}">
        <p14:creationId xmlns:p14="http://schemas.microsoft.com/office/powerpoint/2010/main" val="97676742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E46AB1BB-49C9-D643-BE38-5FD60F01CF4A}" type="slidenum">
              <a:rPr lang="en-US" smtClean="0"/>
              <a:pPr>
                <a:defRPr/>
              </a:pPr>
              <a:t>‹#›</a:t>
            </a:fld>
            <a:endParaRPr lang="en-US" dirty="0"/>
          </a:p>
        </p:txBody>
      </p:sp>
    </p:spTree>
    <p:extLst>
      <p:ext uri="{BB962C8B-B14F-4D97-AF65-F5344CB8AC3E}">
        <p14:creationId xmlns:p14="http://schemas.microsoft.com/office/powerpoint/2010/main" val="243726921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D977B51F-F0D5-DA43-B45B-6111B4E3ACA6}" type="slidenum">
              <a:rPr lang="en-US" smtClean="0"/>
              <a:pPr>
                <a:defRPr/>
              </a:pPr>
              <a:t>‹#›</a:t>
            </a:fld>
            <a:endParaRPr lang="en-US" dirty="0"/>
          </a:p>
        </p:txBody>
      </p:sp>
    </p:spTree>
    <p:extLst>
      <p:ext uri="{BB962C8B-B14F-4D97-AF65-F5344CB8AC3E}">
        <p14:creationId xmlns:p14="http://schemas.microsoft.com/office/powerpoint/2010/main" val="2640332114"/>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013F7F0D-50B4-6241-A1AD-0B95319175C5}" type="slidenum">
              <a:rPr lang="en-US" smtClean="0"/>
              <a:pPr>
                <a:defRPr/>
              </a:pPr>
              <a:t>‹#›</a:t>
            </a:fld>
            <a:endParaRPr lang="en-US" dirty="0"/>
          </a:p>
        </p:txBody>
      </p:sp>
    </p:spTree>
    <p:extLst>
      <p:ext uri="{BB962C8B-B14F-4D97-AF65-F5344CB8AC3E}">
        <p14:creationId xmlns:p14="http://schemas.microsoft.com/office/powerpoint/2010/main" val="351154915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85BBC051-B7E9-BF44-B607-CA0EEFFF820B}" type="slidenum">
              <a:rPr lang="en-US" smtClean="0"/>
              <a:pPr>
                <a:defRPr/>
              </a:pPr>
              <a:t>‹#›</a:t>
            </a:fld>
            <a:endParaRPr lang="en-US" dirty="0"/>
          </a:p>
        </p:txBody>
      </p:sp>
    </p:spTree>
    <p:extLst>
      <p:ext uri="{BB962C8B-B14F-4D97-AF65-F5344CB8AC3E}">
        <p14:creationId xmlns:p14="http://schemas.microsoft.com/office/powerpoint/2010/main" val="390398665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44BAA7A3-3D25-904A-A27F-671356313791}" type="slidenum">
              <a:rPr lang="en-US" smtClean="0"/>
              <a:pPr>
                <a:defRPr/>
              </a:pPr>
              <a:t>‹#›</a:t>
            </a:fld>
            <a:endParaRPr lang="en-US" dirty="0"/>
          </a:p>
        </p:txBody>
      </p:sp>
    </p:spTree>
    <p:extLst>
      <p:ext uri="{BB962C8B-B14F-4D97-AF65-F5344CB8AC3E}">
        <p14:creationId xmlns:p14="http://schemas.microsoft.com/office/powerpoint/2010/main" val="113263014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ED113EFA-36F7-E848-A351-902E70574A7C}" type="slidenum">
              <a:rPr lang="en-US" smtClean="0"/>
              <a:pPr>
                <a:defRPr/>
              </a:pPr>
              <a:t>‹#›</a:t>
            </a:fld>
            <a:endParaRPr lang="en-US" dirty="0"/>
          </a:p>
        </p:txBody>
      </p:sp>
    </p:spTree>
    <p:extLst>
      <p:ext uri="{BB962C8B-B14F-4D97-AF65-F5344CB8AC3E}">
        <p14:creationId xmlns:p14="http://schemas.microsoft.com/office/powerpoint/2010/main" val="4085060993"/>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pPr>
              <a:defRPr/>
            </a:pPr>
            <a:fld id="{86FFD0B2-F334-024D-86EA-3CE5C86EB314}" type="slidenum">
              <a:rPr lang="en-US" smtClean="0"/>
              <a:pPr>
                <a:defRPr/>
              </a:pPr>
              <a:t>‹#›</a:t>
            </a:fld>
            <a:endParaRPr lang="en-US" dirty="0"/>
          </a:p>
        </p:txBody>
      </p:sp>
      <p:pic>
        <p:nvPicPr>
          <p:cNvPr id="7" name="Picture 6"/>
          <p:cNvPicPr>
            <a:picLocks noChangeAspect="1"/>
          </p:cNvPicPr>
          <p:nvPr userDrawn="1"/>
        </p:nvPicPr>
        <p:blipFill>
          <a:blip r:embed="rId15"/>
          <a:stretch>
            <a:fillRect/>
          </a:stretch>
        </p:blipFill>
        <p:spPr>
          <a:xfrm>
            <a:off x="228600" y="6172200"/>
            <a:ext cx="794943" cy="552044"/>
          </a:xfrm>
          <a:prstGeom prst="rect">
            <a:avLst/>
          </a:prstGeom>
        </p:spPr>
      </p:pic>
    </p:spTree>
    <p:extLst>
      <p:ext uri="{BB962C8B-B14F-4D97-AF65-F5344CB8AC3E}">
        <p14:creationId xmlns:p14="http://schemas.microsoft.com/office/powerpoint/2010/main" val="3869578914"/>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Lst>
  <p:transition xmlns:p14="http://schemas.microsoft.com/office/powerpoint/2010/main">
    <p:random/>
  </p:transition>
  <p:timing>
    <p:tnLst>
      <p:par>
        <p:cTn xmlns:p14="http://schemas.microsoft.com/office/powerpoint/2010/mai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11.xml"/><Relationship Id="rId5" Type="http://schemas.openxmlformats.org/officeDocument/2006/relationships/image" Target="../media/image19.png"/><Relationship Id="rId1" Type="http://schemas.microsoft.com/office/2007/relationships/media" Target="../media/media5.mpg"/><Relationship Id="rId2" Type="http://schemas.openxmlformats.org/officeDocument/2006/relationships/video" Target="../media/media5.m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2.xml"/><Relationship Id="rId5" Type="http://schemas.openxmlformats.org/officeDocument/2006/relationships/image" Target="../media/image20.jpeg"/><Relationship Id="rId6" Type="http://schemas.openxmlformats.org/officeDocument/2006/relationships/image" Target="../media/image21.jpeg"/><Relationship Id="rId7" Type="http://schemas.openxmlformats.org/officeDocument/2006/relationships/image" Target="../media/image22.png"/><Relationship Id="rId1" Type="http://schemas.microsoft.com/office/2007/relationships/media" Target="../media/media6.mp4"/><Relationship Id="rId2" Type="http://schemas.openxmlformats.org/officeDocument/2006/relationships/video" Target="../media/media6.mp4"/></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23.png"/><Relationship Id="rId1" Type="http://schemas.microsoft.com/office/2007/relationships/media" Target="../media/media7.mpg"/><Relationship Id="rId2" Type="http://schemas.openxmlformats.org/officeDocument/2006/relationships/video" Target="../media/media7.mp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6.xml"/><Relationship Id="rId5" Type="http://schemas.openxmlformats.org/officeDocument/2006/relationships/image" Target="../media/image27.png"/><Relationship Id="rId1" Type="http://schemas.microsoft.com/office/2007/relationships/media" Target="../media/media8.avi"/><Relationship Id="rId2" Type="http://schemas.openxmlformats.org/officeDocument/2006/relationships/video" Target="../media/media8.avi"/></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8.xml"/><Relationship Id="rId5" Type="http://schemas.openxmlformats.org/officeDocument/2006/relationships/image" Target="../media/image29.png"/><Relationship Id="rId1" Type="http://schemas.microsoft.com/office/2007/relationships/media" Target="../media/media9.mpg"/><Relationship Id="rId2" Type="http://schemas.openxmlformats.org/officeDocument/2006/relationships/video" Target="../media/media9.m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0.xml"/><Relationship Id="rId5" Type="http://schemas.openxmlformats.org/officeDocument/2006/relationships/image" Target="../media/image31.jpeg"/><Relationship Id="rId6" Type="http://schemas.openxmlformats.org/officeDocument/2006/relationships/image" Target="../media/image32.jpeg"/><Relationship Id="rId7" Type="http://schemas.openxmlformats.org/officeDocument/2006/relationships/image" Target="../media/image33.png"/><Relationship Id="rId1" Type="http://schemas.microsoft.com/office/2007/relationships/media" Target="../media/media10.avi"/><Relationship Id="rId2" Type="http://schemas.openxmlformats.org/officeDocument/2006/relationships/video" Target="../media/media10.avi"/></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22.xml"/><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png"/><Relationship Id="rId1" Type="http://schemas.microsoft.com/office/2007/relationships/media" Target="../media/media11.mpg"/><Relationship Id="rId2" Type="http://schemas.openxmlformats.org/officeDocument/2006/relationships/video" Target="../media/media11.m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image" Target="../media/image40.jpeg"/><Relationship Id="rId5" Type="http://schemas.openxmlformats.org/officeDocument/2006/relationships/image" Target="../media/image41.jpeg"/><Relationship Id="rId6" Type="http://schemas.openxmlformats.org/officeDocument/2006/relationships/image" Target="../media/image42.jpeg"/><Relationship Id="rId7" Type="http://schemas.openxmlformats.org/officeDocument/2006/relationships/image" Target="../media/image43.png"/><Relationship Id="rId8" Type="http://schemas.openxmlformats.org/officeDocument/2006/relationships/oleObject" Target="../embeddings/oleObject1.bin"/><Relationship Id="rId9" Type="http://schemas.openxmlformats.org/officeDocument/2006/relationships/image" Target="../media/image39.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44.jpeg"/><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4.xml"/><Relationship Id="rId5" Type="http://schemas.openxmlformats.org/officeDocument/2006/relationships/image" Target="../media/image6.png"/><Relationship Id="rId6" Type="http://schemas.openxmlformats.org/officeDocument/2006/relationships/image" Target="../media/image7.png"/><Relationship Id="rId1" Type="http://schemas.microsoft.com/office/2007/relationships/media" Target="../media/media1.m4v"/><Relationship Id="rId2" Type="http://schemas.openxmlformats.org/officeDocument/2006/relationships/video" Target="../media/media1.m4v"/></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7.xml"/><Relationship Id="rId5" Type="http://schemas.openxmlformats.org/officeDocument/2006/relationships/image" Target="../media/image11.png"/><Relationship Id="rId1" Type="http://schemas.microsoft.com/office/2007/relationships/media" Target="../media/media2.mp4"/><Relationship Id="rId2" Type="http://schemas.openxmlformats.org/officeDocument/2006/relationships/video" Target="../media/media2.mp4"/></Relationships>
</file>

<file path=ppt/slides/_rels/slide9.xml.rels><?xml version="1.0" encoding="UTF-8" standalone="yes"?>
<Relationships xmlns="http://schemas.openxmlformats.org/package/2006/relationships"><Relationship Id="rId3" Type="http://schemas.microsoft.com/office/2007/relationships/media" Target="../media/media4.mov"/><Relationship Id="rId4" Type="http://schemas.openxmlformats.org/officeDocument/2006/relationships/video" Target="../media/media4.mov"/><Relationship Id="rId5" Type="http://schemas.openxmlformats.org/officeDocument/2006/relationships/slideLayout" Target="../slideLayouts/slideLayout7.xml"/><Relationship Id="rId6" Type="http://schemas.openxmlformats.org/officeDocument/2006/relationships/notesSlide" Target="../notesSlides/notesSlide8.xml"/><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jpeg"/><Relationship Id="rId1" Type="http://schemas.microsoft.com/office/2007/relationships/media" Target="../media/media3.MPG"/><Relationship Id="rId2" Type="http://schemas.openxmlformats.org/officeDocument/2006/relationships/video" Target="../media/media3.M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2B Magnetic Solar System</a:t>
            </a:r>
          </a:p>
        </p:txBody>
      </p:sp>
      <p:sp>
        <p:nvSpPr>
          <p:cNvPr id="6" name="Slide Number Placeholder 5"/>
          <p:cNvSpPr>
            <a:spLocks noGrp="1"/>
          </p:cNvSpPr>
          <p:nvPr>
            <p:ph type="sldNum" sz="quarter" idx="12"/>
          </p:nvPr>
        </p:nvSpPr>
        <p:spPr/>
        <p:txBody>
          <a:bodyPr/>
          <a:lstStyle/>
          <a:p>
            <a:pPr>
              <a:defRPr/>
            </a:pPr>
            <a:fld id="{C24405D8-6305-0046-9F08-087FB5172DB0}" type="slidenum">
              <a:rPr lang="en-US" smtClean="0"/>
              <a:pPr>
                <a:defRPr/>
              </a:pPr>
              <a:t>124</a:t>
            </a:fld>
            <a:endParaRPr lang="en-US" dirty="0"/>
          </a:p>
        </p:txBody>
      </p:sp>
      <p:sp>
        <p:nvSpPr>
          <p:cNvPr id="9" name="Subtitle 2"/>
          <p:cNvSpPr>
            <a:spLocks noGrp="1"/>
          </p:cNvSpPr>
          <p:nvPr>
            <p:ph type="subTitle" idx="1"/>
          </p:nvPr>
        </p:nvSpPr>
        <p:spPr/>
        <p:txBody>
          <a:bodyPr/>
          <a:lstStyle/>
          <a:p>
            <a:r>
              <a:rPr lang="en-US" dirty="0"/>
              <a:t>s</a:t>
            </a:r>
            <a:r>
              <a:rPr lang="en-US" dirty="0" smtClean="0"/>
              <a:t>tudent-directed introduction to understanding solar magnetic fields</a:t>
            </a:r>
            <a:endParaRPr lang="en-US" dirty="0"/>
          </a:p>
        </p:txBody>
      </p:sp>
      <p:sp>
        <p:nvSpPr>
          <p:cNvPr id="10" name="Rectangle 9"/>
          <p:cNvSpPr/>
          <p:nvPr/>
        </p:nvSpPr>
        <p:spPr>
          <a:xfrm>
            <a:off x="5334000" y="5791200"/>
            <a:ext cx="3295656" cy="461665"/>
          </a:xfrm>
          <a:prstGeom prst="rect">
            <a:avLst/>
          </a:prstGeom>
        </p:spPr>
        <p:txBody>
          <a:bodyPr wrap="square">
            <a:spAutoFit/>
          </a:bodyPr>
          <a:lstStyle/>
          <a:p>
            <a:pPr algn="ctr">
              <a:defRPr/>
            </a:pPr>
            <a:r>
              <a:rPr lang="en-US" sz="1200" dirty="0" smtClean="0">
                <a:effectLst>
                  <a:outerShdw blurRad="38100" dist="38100" dir="2700000" algn="tl">
                    <a:srgbClr val="DDDDDD"/>
                  </a:outerShdw>
                </a:effectLst>
                <a:latin typeface="Arial" charset="0"/>
              </a:rPr>
              <a:t>Adapted resource courtesy of </a:t>
            </a:r>
          </a:p>
          <a:p>
            <a:pPr algn="ctr">
              <a:defRPr/>
            </a:pPr>
            <a:r>
              <a:rPr lang="en-US" sz="1200" dirty="0" smtClean="0">
                <a:effectLst>
                  <a:outerShdw blurRad="38100" dist="38100" dir="2700000" algn="tl">
                    <a:srgbClr val="DDDDDD"/>
                  </a:outerShdw>
                </a:effectLst>
                <a:latin typeface="Arial" charset="0"/>
              </a:rPr>
              <a:t>Deborah Scherrer, Stanford </a:t>
            </a:r>
            <a:r>
              <a:rPr lang="en-US" sz="1200" dirty="0">
                <a:effectLst>
                  <a:outerShdw blurRad="38100" dist="38100" dir="2700000" algn="tl">
                    <a:srgbClr val="DDDDDD"/>
                  </a:outerShdw>
                </a:effectLst>
                <a:latin typeface="Arial" charset="0"/>
              </a:rPr>
              <a:t>Solar Center</a:t>
            </a:r>
            <a:endParaRPr lang="en-US" sz="1200" dirty="0">
              <a:effectLst>
                <a:outerShdw blurRad="38100" dist="38100" dir="2700000" algn="tl">
                  <a:srgbClr val="DDDDDD"/>
                </a:outerShdw>
              </a:effectLst>
            </a:endParaRPr>
          </a:p>
        </p:txBody>
      </p:sp>
      <p:sp>
        <p:nvSpPr>
          <p:cNvPr id="12" name="Title 1"/>
          <p:cNvSpPr txBox="1">
            <a:spLocks/>
          </p:cNvSpPr>
          <p:nvPr/>
        </p:nvSpPr>
        <p:spPr>
          <a:xfrm>
            <a:off x="1674074" y="622350"/>
            <a:ext cx="6098326" cy="940061"/>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smtClean="0">
                <a:latin typeface="Arial"/>
                <a:cs typeface="Arial"/>
              </a:rPr>
              <a:t>SDO Project Suite		Module 2</a:t>
            </a:r>
            <a:endParaRPr lang="en-US" sz="3200" dirty="0">
              <a:latin typeface="Arial"/>
              <a:cs typeface="Arial"/>
            </a:endParaRPr>
          </a:p>
        </p:txBody>
      </p:sp>
      <p:pic>
        <p:nvPicPr>
          <p:cNvPr id="13" name="Picture 12" descr="images.jpg"/>
          <p:cNvPicPr/>
          <p:nvPr/>
        </p:nvPicPr>
        <p:blipFill>
          <a:blip r:embed="rId2"/>
          <a:stretch>
            <a:fillRect/>
          </a:stretch>
        </p:blipFill>
        <p:spPr>
          <a:xfrm>
            <a:off x="599559" y="622350"/>
            <a:ext cx="935487" cy="940061"/>
          </a:xfrm>
          <a:prstGeom prst="rect">
            <a:avLst/>
          </a:prstGeom>
        </p:spPr>
      </p:pic>
    </p:spTree>
    <p:extLst>
      <p:ext uri="{BB962C8B-B14F-4D97-AF65-F5344CB8AC3E}">
        <p14:creationId xmlns:p14="http://schemas.microsoft.com/office/powerpoint/2010/main" val="155933336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nvSpPr>
        <p:spPr bwMode="auto">
          <a:xfrm>
            <a:off x="-25400" y="25400"/>
            <a:ext cx="9169400" cy="6858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Sunspots and Magnetic Fields</a:t>
            </a:r>
            <a:endParaRPr lang="en-US" sz="4000" dirty="0">
              <a:solidFill>
                <a:srgbClr val="0000FF"/>
              </a:solidFill>
              <a:latin typeface="Arial" charset="0"/>
              <a:cs typeface="+mn-cs"/>
            </a:endParaRPr>
          </a:p>
        </p:txBody>
      </p:sp>
      <p:pic>
        <p:nvPicPr>
          <p:cNvPr id="44039" name="Picture 7" descr="smdi_igram_fd_20031028_142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38195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1" name="Picture 9" descr="smdi_maglc_fd_20031028_173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676400"/>
            <a:ext cx="3824288" cy="38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3" name="Text Box 11"/>
          <p:cNvSpPr txBox="1">
            <a:spLocks noChangeArrowheads="1"/>
          </p:cNvSpPr>
          <p:nvPr/>
        </p:nvSpPr>
        <p:spPr bwMode="auto">
          <a:xfrm>
            <a:off x="1142999" y="5559425"/>
            <a:ext cx="739140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defRPr/>
            </a:pPr>
            <a:r>
              <a:rPr lang="en-US" sz="1800" dirty="0">
                <a:latin typeface="Arial" charset="0"/>
                <a:cs typeface="+mn-cs"/>
              </a:rPr>
              <a:t>Note the </a:t>
            </a:r>
            <a:r>
              <a:rPr lang="en-US" sz="1800" dirty="0" smtClean="0">
                <a:latin typeface="Arial" charset="0"/>
                <a:cs typeface="+mn-cs"/>
              </a:rPr>
              <a:t>black and white </a:t>
            </a:r>
            <a:r>
              <a:rPr lang="en-US" sz="1800" dirty="0">
                <a:latin typeface="Arial" charset="0"/>
                <a:cs typeface="+mn-cs"/>
              </a:rPr>
              <a:t>polarity of the magnetic </a:t>
            </a:r>
            <a:r>
              <a:rPr lang="en-US" sz="1800" dirty="0" smtClean="0">
                <a:latin typeface="Arial" charset="0"/>
                <a:cs typeface="+mn-cs"/>
              </a:rPr>
              <a:t>fields of the Sun’s image on the right that match the sunspot locations of the Sun’s image on the left.  Sunspots </a:t>
            </a:r>
            <a:r>
              <a:rPr lang="en-US" sz="1800" dirty="0">
                <a:latin typeface="Arial" charset="0"/>
                <a:cs typeface="+mn-cs"/>
              </a:rPr>
              <a:t>in the northern hemisphere have the opposite polarity </a:t>
            </a:r>
            <a:r>
              <a:rPr lang="en-US" sz="1800" dirty="0" smtClean="0">
                <a:latin typeface="Arial" charset="0"/>
                <a:cs typeface="+mn-cs"/>
              </a:rPr>
              <a:t>of sunspots </a:t>
            </a:r>
            <a:r>
              <a:rPr lang="en-US" sz="1800" dirty="0">
                <a:latin typeface="Arial" charset="0"/>
                <a:cs typeface="+mn-cs"/>
              </a:rPr>
              <a:t>in the southern hemisphere.</a:t>
            </a:r>
          </a:p>
        </p:txBody>
      </p:sp>
      <p:sp>
        <p:nvSpPr>
          <p:cNvPr id="8" name="Text Box 11"/>
          <p:cNvSpPr txBox="1">
            <a:spLocks noChangeArrowheads="1"/>
          </p:cNvSpPr>
          <p:nvPr/>
        </p:nvSpPr>
        <p:spPr bwMode="auto">
          <a:xfrm>
            <a:off x="914400" y="990600"/>
            <a:ext cx="3810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000" b="1" dirty="0">
                <a:latin typeface="Arial" charset="0"/>
                <a:cs typeface="+mn-cs"/>
              </a:rPr>
              <a:t>Visible light image of the </a:t>
            </a:r>
            <a:r>
              <a:rPr lang="en-US" sz="2000" b="1" dirty="0" smtClean="0">
                <a:latin typeface="Arial" charset="0"/>
                <a:cs typeface="+mn-cs"/>
              </a:rPr>
              <a:t>Sun showing sunspots</a:t>
            </a:r>
            <a:endParaRPr lang="en-US" sz="2000" b="1" dirty="0">
              <a:latin typeface="Arial" charset="0"/>
              <a:cs typeface="+mn-cs"/>
            </a:endParaRPr>
          </a:p>
        </p:txBody>
      </p:sp>
      <p:sp>
        <p:nvSpPr>
          <p:cNvPr id="9" name="Text Box 11"/>
          <p:cNvSpPr txBox="1">
            <a:spLocks noChangeArrowheads="1"/>
          </p:cNvSpPr>
          <p:nvPr/>
        </p:nvSpPr>
        <p:spPr bwMode="auto">
          <a:xfrm>
            <a:off x="4876800" y="1143000"/>
            <a:ext cx="38100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000" b="1" dirty="0">
                <a:latin typeface="Arial" charset="0"/>
                <a:cs typeface="+mn-cs"/>
              </a:rPr>
              <a:t>Magnetic image of the </a:t>
            </a:r>
            <a:r>
              <a:rPr lang="en-US" sz="2000" b="1" dirty="0" smtClean="0">
                <a:latin typeface="Arial" charset="0"/>
                <a:cs typeface="+mn-cs"/>
              </a:rPr>
              <a:t>Sun</a:t>
            </a:r>
            <a:endParaRPr lang="en-US" sz="2000" b="1" dirty="0">
              <a:latin typeface="Arial" charset="0"/>
              <a:cs typeface="+mn-cs"/>
            </a:endParaRPr>
          </a:p>
        </p:txBody>
      </p:sp>
      <p:sp>
        <p:nvSpPr>
          <p:cNvPr id="2" name="Slide Number Placeholder 1"/>
          <p:cNvSpPr>
            <a:spLocks noGrp="1"/>
          </p:cNvSpPr>
          <p:nvPr>
            <p:ph type="sldNum" sz="quarter" idx="12"/>
          </p:nvPr>
        </p:nvSpPr>
        <p:spPr/>
        <p:txBody>
          <a:bodyPr/>
          <a:lstStyle/>
          <a:p>
            <a:pPr>
              <a:defRPr/>
            </a:pPr>
            <a:fld id="{85BBC051-B7E9-BF44-B607-CA0EEFFF820B}" type="slidenum">
              <a:rPr lang="en-US" smtClean="0"/>
              <a:pPr>
                <a:defRPr/>
              </a:pPr>
              <a:t>133</a:t>
            </a:fld>
            <a:endParaRPr lang="en-US"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44039"/>
                                        </p:tgtEl>
                                        <p:attrNameLst>
                                          <p:attrName>style.visibility</p:attrName>
                                        </p:attrNameLst>
                                      </p:cBhvr>
                                      <p:to>
                                        <p:strVal val="visible"/>
                                      </p:to>
                                    </p:set>
                                    <p:anim calcmode="lin" valueType="num">
                                      <p:cBhvr additive="base">
                                        <p:cTn id="7" dur="500" fill="hold"/>
                                        <p:tgtEl>
                                          <p:spTgt spid="44039"/>
                                        </p:tgtEl>
                                        <p:attrNameLst>
                                          <p:attrName>ppt_x</p:attrName>
                                        </p:attrNameLst>
                                      </p:cBhvr>
                                      <p:tavLst>
                                        <p:tav tm="0">
                                          <p:val>
                                            <p:strVal val="0-#ppt_w/2"/>
                                          </p:val>
                                        </p:tav>
                                        <p:tav tm="100000">
                                          <p:val>
                                            <p:strVal val="#ppt_x"/>
                                          </p:val>
                                        </p:tav>
                                      </p:tavLst>
                                    </p:anim>
                                    <p:anim calcmode="lin" valueType="num">
                                      <p:cBhvr additive="base">
                                        <p:cTn id="8" dur="500" fill="hold"/>
                                        <p:tgtEl>
                                          <p:spTgt spid="4403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3" fill="hold" nodeType="afterEffect">
                                  <p:stCondLst>
                                    <p:cond delay="0"/>
                                  </p:stCondLst>
                                  <p:childTnLst>
                                    <p:set>
                                      <p:cBhvr>
                                        <p:cTn id="11" dur="1" fill="hold">
                                          <p:stCondLst>
                                            <p:cond delay="0"/>
                                          </p:stCondLst>
                                        </p:cTn>
                                        <p:tgtEl>
                                          <p:spTgt spid="44041"/>
                                        </p:tgtEl>
                                        <p:attrNameLst>
                                          <p:attrName>style.visibility</p:attrName>
                                        </p:attrNameLst>
                                      </p:cBhvr>
                                      <p:to>
                                        <p:strVal val="visible"/>
                                      </p:to>
                                    </p:set>
                                    <p:anim calcmode="lin" valueType="num">
                                      <p:cBhvr additive="base">
                                        <p:cTn id="12" dur="500" fill="hold"/>
                                        <p:tgtEl>
                                          <p:spTgt spid="44041"/>
                                        </p:tgtEl>
                                        <p:attrNameLst>
                                          <p:attrName>ppt_x</p:attrName>
                                        </p:attrNameLst>
                                      </p:cBhvr>
                                      <p:tavLst>
                                        <p:tav tm="0">
                                          <p:val>
                                            <p:strVal val="1+#ppt_w/2"/>
                                          </p:val>
                                        </p:tav>
                                        <p:tav tm="100000">
                                          <p:val>
                                            <p:strVal val="#ppt_x"/>
                                          </p:val>
                                        </p:tav>
                                      </p:tavLst>
                                    </p:anim>
                                    <p:anim calcmode="lin" valueType="num">
                                      <p:cBhvr additive="base">
                                        <p:cTn id="13" dur="500" fill="hold"/>
                                        <p:tgtEl>
                                          <p:spTgt spid="440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xfrm>
            <a:off x="0" y="25400"/>
            <a:ext cx="9144000" cy="1346200"/>
          </a:xfrm>
        </p:spPr>
        <p:txBody>
          <a:bodyPr>
            <a:noAutofit/>
          </a:bodyPr>
          <a:lstStyle/>
          <a:p>
            <a:pPr eaLnBrk="1" hangingPunct="1">
              <a:defRPr/>
            </a:pPr>
            <a:r>
              <a:rPr lang="en-US" sz="4000" b="1" dirty="0" smtClean="0">
                <a:solidFill>
                  <a:srgbClr val="0000FF"/>
                </a:solidFill>
                <a:effectLst>
                  <a:outerShdw blurRad="38100" dist="38100" dir="2700000" algn="tl">
                    <a:srgbClr val="DDDDDD"/>
                  </a:outerShdw>
                </a:effectLst>
                <a:latin typeface="Arial"/>
                <a:cs typeface="Arial"/>
              </a:rPr>
              <a:t>What causes the Sun’s </a:t>
            </a:r>
            <a:br>
              <a:rPr lang="en-US" sz="4000" b="1" dirty="0" smtClean="0">
                <a:solidFill>
                  <a:srgbClr val="0000FF"/>
                </a:solidFill>
                <a:effectLst>
                  <a:outerShdw blurRad="38100" dist="38100" dir="2700000" algn="tl">
                    <a:srgbClr val="DDDDDD"/>
                  </a:outerShdw>
                </a:effectLst>
                <a:latin typeface="Arial"/>
                <a:cs typeface="Arial"/>
              </a:rPr>
            </a:br>
            <a:r>
              <a:rPr lang="en-US" sz="4000" b="1" dirty="0" smtClean="0">
                <a:solidFill>
                  <a:srgbClr val="0000FF"/>
                </a:solidFill>
                <a:effectLst>
                  <a:outerShdw blurRad="38100" dist="38100" dir="2700000" algn="tl">
                    <a:srgbClr val="DDDDDD"/>
                  </a:outerShdw>
                </a:effectLst>
                <a:latin typeface="Arial"/>
                <a:cs typeface="Arial"/>
              </a:rPr>
              <a:t>magnetic fields?</a:t>
            </a:r>
          </a:p>
        </p:txBody>
      </p:sp>
      <p:sp>
        <p:nvSpPr>
          <p:cNvPr id="374787" name="Rectangle 3"/>
          <p:cNvSpPr>
            <a:spLocks noGrp="1" noChangeArrowheads="1"/>
          </p:cNvSpPr>
          <p:nvPr>
            <p:ph type="body" sz="half" idx="1"/>
          </p:nvPr>
        </p:nvSpPr>
        <p:spPr>
          <a:xfrm>
            <a:off x="5029200" y="1752600"/>
            <a:ext cx="3827462" cy="4648200"/>
          </a:xfrm>
        </p:spPr>
        <p:txBody>
          <a:bodyPr>
            <a:normAutofit fontScale="92500"/>
          </a:bodyPr>
          <a:lstStyle/>
          <a:p>
            <a:pPr marL="285750" indent="-285750" eaLnBrk="1" hangingPunct="1">
              <a:buFont typeface="Arial"/>
              <a:buChar char="•"/>
              <a:defRPr/>
            </a:pPr>
            <a:r>
              <a:rPr lang="en-US" sz="2200" dirty="0">
                <a:latin typeface="Arial"/>
                <a:cs typeface="Arial"/>
              </a:rPr>
              <a:t>The </a:t>
            </a:r>
            <a:r>
              <a:rPr lang="en-US" sz="2200" i="1" dirty="0">
                <a:latin typeface="Arial"/>
                <a:cs typeface="Arial"/>
              </a:rPr>
              <a:t>solar dynamo </a:t>
            </a:r>
            <a:r>
              <a:rPr lang="en-US" sz="2200" dirty="0">
                <a:latin typeface="Arial"/>
                <a:cs typeface="Arial"/>
              </a:rPr>
              <a:t>is the physical process that generates the Sun’s magnetic fields</a:t>
            </a:r>
            <a:r>
              <a:rPr lang="en-US" sz="2200" dirty="0" smtClean="0">
                <a:latin typeface="Arial"/>
                <a:cs typeface="Arial"/>
              </a:rPr>
              <a:t>.</a:t>
            </a:r>
            <a:endParaRPr lang="en-US" sz="2200" dirty="0">
              <a:latin typeface="Arial"/>
              <a:cs typeface="Arial"/>
            </a:endParaRPr>
          </a:p>
          <a:p>
            <a:pPr marL="285750" indent="-285750" eaLnBrk="1" hangingPunct="1">
              <a:buFont typeface="Arial"/>
              <a:buChar char="•"/>
              <a:defRPr/>
            </a:pPr>
            <a:r>
              <a:rPr lang="en-US" sz="2200" dirty="0">
                <a:latin typeface="Arial"/>
                <a:cs typeface="Arial"/>
              </a:rPr>
              <a:t>An electric current is </a:t>
            </a:r>
            <a:r>
              <a:rPr lang="en-US" sz="2200" dirty="0" smtClean="0">
                <a:latin typeface="Arial"/>
                <a:cs typeface="Arial"/>
              </a:rPr>
              <a:t>produced in the Sun’s Convection Zone </a:t>
            </a:r>
            <a:r>
              <a:rPr lang="en-US" sz="2200" dirty="0">
                <a:latin typeface="Arial"/>
                <a:cs typeface="Arial"/>
              </a:rPr>
              <a:t>by shear forces (stretching &amp; churning of plasma) </a:t>
            </a:r>
            <a:r>
              <a:rPr lang="en-US" sz="2200" dirty="0" smtClean="0">
                <a:latin typeface="Arial"/>
                <a:cs typeface="Arial"/>
              </a:rPr>
              <a:t>caused </a:t>
            </a:r>
            <a:r>
              <a:rPr lang="en-US" sz="2200" dirty="0">
                <a:latin typeface="Arial"/>
                <a:cs typeface="Arial"/>
              </a:rPr>
              <a:t>by the Sun’s differential rotation</a:t>
            </a:r>
            <a:r>
              <a:rPr lang="en-US" sz="2200" dirty="0" smtClean="0">
                <a:latin typeface="Arial"/>
                <a:cs typeface="Arial"/>
              </a:rPr>
              <a:t>.</a:t>
            </a:r>
            <a:endParaRPr lang="en-US" sz="2200" dirty="0">
              <a:latin typeface="Arial"/>
              <a:cs typeface="Arial"/>
            </a:endParaRPr>
          </a:p>
          <a:p>
            <a:pPr marL="285750" indent="-285750" eaLnBrk="1" hangingPunct="1">
              <a:buFont typeface="Arial"/>
              <a:buChar char="•"/>
              <a:defRPr/>
            </a:pPr>
            <a:r>
              <a:rPr lang="en-US" sz="2200" dirty="0">
                <a:latin typeface="Arial"/>
                <a:cs typeface="Arial"/>
              </a:rPr>
              <a:t>As </a:t>
            </a:r>
            <a:r>
              <a:rPr lang="en-US" sz="2200" dirty="0" smtClean="0">
                <a:latin typeface="Arial"/>
                <a:cs typeface="Arial"/>
              </a:rPr>
              <a:t>the Sun’s magnetic fields </a:t>
            </a:r>
            <a:r>
              <a:rPr lang="en-US" sz="2200" dirty="0">
                <a:latin typeface="Arial"/>
                <a:cs typeface="Arial"/>
              </a:rPr>
              <a:t>twist, they can “pop out” through the solar </a:t>
            </a:r>
            <a:r>
              <a:rPr lang="en-US" sz="2200" dirty="0" smtClean="0">
                <a:latin typeface="Arial"/>
                <a:cs typeface="Arial"/>
              </a:rPr>
              <a:t>surface.</a:t>
            </a:r>
            <a:endParaRPr lang="en-US" sz="2200" dirty="0">
              <a:latin typeface="Arial"/>
              <a:cs typeface="Arial"/>
            </a:endParaRPr>
          </a:p>
          <a:p>
            <a:pPr marL="914400" lvl="1" indent="-457200" eaLnBrk="1" hangingPunct="1">
              <a:buFontTx/>
              <a:buNone/>
              <a:defRPr/>
            </a:pPr>
            <a:endParaRPr lang="en-US" sz="2400" dirty="0" smtClean="0"/>
          </a:p>
        </p:txBody>
      </p:sp>
      <p:sp>
        <p:nvSpPr>
          <p:cNvPr id="3" name="Slide Number Placeholder 2"/>
          <p:cNvSpPr>
            <a:spLocks noGrp="1"/>
          </p:cNvSpPr>
          <p:nvPr>
            <p:ph type="sldNum" sz="quarter" idx="12"/>
          </p:nvPr>
        </p:nvSpPr>
        <p:spPr/>
        <p:txBody>
          <a:bodyPr/>
          <a:lstStyle/>
          <a:p>
            <a:pPr>
              <a:defRPr/>
            </a:pPr>
            <a:fld id="{7DB2B01D-C1C0-FB48-B6F1-0C0B39BDF2BC}" type="slidenum">
              <a:rPr lang="en-US"/>
              <a:pPr>
                <a:defRPr/>
              </a:pPr>
              <a:t>134</a:t>
            </a:fld>
            <a:endParaRPr lang="en-US" dirty="0"/>
          </a:p>
        </p:txBody>
      </p:sp>
      <p:pic>
        <p:nvPicPr>
          <p:cNvPr id="62467" name="Picture 7"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676400"/>
            <a:ext cx="3903663"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1570831" y="3352800"/>
            <a:ext cx="3200400" cy="3200400"/>
          </a:xfrm>
          <a:prstGeom prst="rect">
            <a:avLst/>
          </a:prstGeom>
          <a:noFill/>
          <a:ln>
            <a:noFill/>
          </a:ln>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xfrm>
            <a:off x="0" y="16933"/>
            <a:ext cx="9144000" cy="668867"/>
          </a:xfrm>
        </p:spPr>
        <p:txBody>
          <a:bodyPr>
            <a:normAutofit fontScale="90000"/>
          </a:bodyPr>
          <a:lstStyle/>
          <a:p>
            <a:pPr eaLnBrk="1" hangingPunct="1">
              <a:defRPr/>
            </a:pPr>
            <a:r>
              <a:rPr lang="en-US" sz="4000" b="1" dirty="0" smtClean="0">
                <a:solidFill>
                  <a:srgbClr val="0000FF"/>
                </a:solidFill>
                <a:effectLst>
                  <a:outerShdw blurRad="38100" dist="38100" dir="2700000" algn="tl">
                    <a:srgbClr val="DDDDDD"/>
                  </a:outerShdw>
                </a:effectLst>
                <a:cs typeface="+mj-cs"/>
              </a:rPr>
              <a:t>How do magnetic fields cause solar activity?</a:t>
            </a:r>
          </a:p>
        </p:txBody>
      </p:sp>
      <p:sp>
        <p:nvSpPr>
          <p:cNvPr id="4" name="Slide Number Placeholder 3"/>
          <p:cNvSpPr>
            <a:spLocks noGrp="1"/>
          </p:cNvSpPr>
          <p:nvPr>
            <p:ph type="sldNum" sz="quarter" idx="12"/>
          </p:nvPr>
        </p:nvSpPr>
        <p:spPr/>
        <p:txBody>
          <a:bodyPr/>
          <a:lstStyle/>
          <a:p>
            <a:pPr>
              <a:defRPr/>
            </a:pPr>
            <a:fld id="{607A292C-BB43-4C43-A52F-5CCBB51984CB}" type="slidenum">
              <a:rPr lang="en-US"/>
              <a:pPr>
                <a:defRPr/>
              </a:pPr>
              <a:t>135</a:t>
            </a:fld>
            <a:endParaRPr lang="en-US" dirty="0"/>
          </a:p>
        </p:txBody>
      </p:sp>
      <p:sp>
        <p:nvSpPr>
          <p:cNvPr id="64514" name="TextBox 1"/>
          <p:cNvSpPr txBox="1">
            <a:spLocks noChangeArrowheads="1"/>
          </p:cNvSpPr>
          <p:nvPr/>
        </p:nvSpPr>
        <p:spPr bwMode="auto">
          <a:xfrm>
            <a:off x="1066800" y="2362200"/>
            <a:ext cx="76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r>
              <a:rPr lang="en-US" dirty="0"/>
              <a:t>Most</a:t>
            </a:r>
          </a:p>
        </p:txBody>
      </p:sp>
      <p:sp>
        <p:nvSpPr>
          <p:cNvPr id="64515" name="TextBox 2"/>
          <p:cNvSpPr txBox="1">
            <a:spLocks noChangeArrowheads="1"/>
          </p:cNvSpPr>
          <p:nvPr/>
        </p:nvSpPr>
        <p:spPr bwMode="auto">
          <a:xfrm>
            <a:off x="6238900" y="1295400"/>
            <a:ext cx="27527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pPr algn="l"/>
            <a:r>
              <a:rPr lang="en-US" sz="2400" dirty="0">
                <a:latin typeface="Arial"/>
                <a:cs typeface="Arial"/>
              </a:rPr>
              <a:t>Most sunspots on the Sun are caused by </a:t>
            </a:r>
            <a:r>
              <a:rPr lang="en-US" sz="2400" dirty="0" smtClean="0">
                <a:latin typeface="Arial"/>
                <a:cs typeface="Arial"/>
              </a:rPr>
              <a:t>the tangles and eruptions of </a:t>
            </a:r>
            <a:r>
              <a:rPr lang="en-US" sz="2400" dirty="0">
                <a:latin typeface="Arial"/>
                <a:cs typeface="Arial"/>
              </a:rPr>
              <a:t>complex magnetic fields </a:t>
            </a:r>
            <a:r>
              <a:rPr lang="en-US" sz="2400" dirty="0" smtClean="0">
                <a:latin typeface="Arial"/>
                <a:cs typeface="Arial"/>
              </a:rPr>
              <a:t>twisted and distorted </a:t>
            </a:r>
            <a:r>
              <a:rPr lang="en-US" sz="2400" dirty="0">
                <a:latin typeface="Arial"/>
                <a:cs typeface="Arial"/>
              </a:rPr>
              <a:t>by the Sun’s </a:t>
            </a:r>
            <a:r>
              <a:rPr lang="en-US" sz="2400" dirty="0" smtClean="0">
                <a:latin typeface="Arial"/>
                <a:cs typeface="Arial"/>
              </a:rPr>
              <a:t>uneven rate of </a:t>
            </a:r>
            <a:r>
              <a:rPr lang="en-US" sz="2400" dirty="0">
                <a:latin typeface="Arial"/>
                <a:cs typeface="Arial"/>
              </a:rPr>
              <a:t>rotation.</a:t>
            </a:r>
          </a:p>
        </p:txBody>
      </p:sp>
      <p:sp>
        <p:nvSpPr>
          <p:cNvPr id="64518" name="TextBox 1"/>
          <p:cNvSpPr txBox="1">
            <a:spLocks noChangeArrowheads="1"/>
          </p:cNvSpPr>
          <p:nvPr/>
        </p:nvSpPr>
        <p:spPr bwMode="auto">
          <a:xfrm>
            <a:off x="2362200" y="6096000"/>
            <a:ext cx="76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endParaRPr lang="en-US" dirty="0"/>
          </a:p>
        </p:txBody>
      </p:sp>
      <p:pic>
        <p:nvPicPr>
          <p:cNvPr id="2" name="dynamo.mpg">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381000" y="1257300"/>
            <a:ext cx="5791200" cy="4343400"/>
          </a:xfrm>
          <a:prstGeom prst="rect">
            <a:avLst/>
          </a:prstGeom>
        </p:spPr>
      </p:pic>
      <p:sp>
        <p:nvSpPr>
          <p:cNvPr id="3" name="Rectangle 2"/>
          <p:cNvSpPr/>
          <p:nvPr/>
        </p:nvSpPr>
        <p:spPr>
          <a:xfrm>
            <a:off x="381000" y="5638800"/>
            <a:ext cx="2528933" cy="246221"/>
          </a:xfrm>
          <a:prstGeom prst="rect">
            <a:avLst/>
          </a:prstGeom>
        </p:spPr>
        <p:txBody>
          <a:bodyPr wrap="none">
            <a:spAutoFit/>
          </a:bodyPr>
          <a:lstStyle/>
          <a:p>
            <a:r>
              <a:rPr lang="en-US" sz="1000" b="1" dirty="0" smtClean="0">
                <a:latin typeface="Arial"/>
                <a:cs typeface="Arial"/>
              </a:rPr>
              <a:t>Animation </a:t>
            </a:r>
            <a:r>
              <a:rPr lang="en-US" sz="1000" b="1" dirty="0">
                <a:latin typeface="Arial"/>
                <a:cs typeface="Arial"/>
              </a:rPr>
              <a:t>(click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7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8467"/>
            <a:ext cx="9144000" cy="7620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Seeing Magnetic Field Lines</a:t>
            </a:r>
          </a:p>
        </p:txBody>
      </p:sp>
      <p:sp>
        <p:nvSpPr>
          <p:cNvPr id="37900" name="Text Box 12"/>
          <p:cNvSpPr txBox="1">
            <a:spLocks noChangeArrowheads="1"/>
          </p:cNvSpPr>
          <p:nvPr/>
        </p:nvSpPr>
        <p:spPr bwMode="auto">
          <a:xfrm>
            <a:off x="4952470" y="1371600"/>
            <a:ext cx="4157663"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50000"/>
              </a:spcBef>
              <a:defRPr/>
            </a:pPr>
            <a:r>
              <a:rPr lang="en-US" sz="2000" b="1" dirty="0">
                <a:latin typeface="Arial" charset="0"/>
                <a:cs typeface="+mn-cs"/>
              </a:rPr>
              <a:t>Plasma traces out </a:t>
            </a:r>
            <a:r>
              <a:rPr lang="en-US" sz="2000" b="1" dirty="0" smtClean="0">
                <a:latin typeface="Arial" charset="0"/>
                <a:cs typeface="+mn-cs"/>
              </a:rPr>
              <a:t>the magnetic </a:t>
            </a:r>
            <a:r>
              <a:rPr lang="en-US" sz="2000" b="1" dirty="0">
                <a:latin typeface="Arial" charset="0"/>
                <a:cs typeface="+mn-cs"/>
              </a:rPr>
              <a:t>fields </a:t>
            </a:r>
            <a:r>
              <a:rPr lang="en-US" sz="2000" b="1" dirty="0" smtClean="0">
                <a:latin typeface="Arial" charset="0"/>
                <a:cs typeface="+mn-cs"/>
              </a:rPr>
              <a:t>into the atmosphere of the Sun’s corona.</a:t>
            </a:r>
            <a:endParaRPr lang="en-US" sz="2000" b="1" dirty="0">
              <a:latin typeface="Arial" charset="0"/>
              <a:cs typeface="+mn-cs"/>
            </a:endParaRPr>
          </a:p>
          <a:p>
            <a:pPr algn="l">
              <a:spcBef>
                <a:spcPct val="50000"/>
              </a:spcBef>
              <a:defRPr/>
            </a:pPr>
            <a:r>
              <a:rPr lang="en-US" sz="2000" b="1" dirty="0" smtClean="0">
                <a:latin typeface="Arial" charset="0"/>
                <a:cs typeface="+mn-cs"/>
              </a:rPr>
              <a:t>The magnetic fields originate from sunspot regions of opposite polarity (+/-).</a:t>
            </a:r>
            <a:endParaRPr lang="en-US" sz="2000" b="1" dirty="0">
              <a:latin typeface="Arial" charset="0"/>
              <a:cs typeface="+mn-cs"/>
            </a:endParaRPr>
          </a:p>
        </p:txBody>
      </p:sp>
      <p:pic>
        <p:nvPicPr>
          <p:cNvPr id="66563" name="Picture 7" descr="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4495800"/>
            <a:ext cx="2590800" cy="2283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E2980605-C2CD-074B-AE52-F35CC57FBC93}" type="slidenum">
              <a:rPr lang="en-US"/>
              <a:pPr>
                <a:defRPr/>
              </a:pPr>
              <a:t>136</a:t>
            </a:fld>
            <a:endParaRPr lang="en-US" dirty="0"/>
          </a:p>
        </p:txBody>
      </p:sp>
      <p:pic>
        <p:nvPicPr>
          <p:cNvPr id="66567" name="Picture 3" descr="sunspot_horseshoe_magnet_sm.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93028" y="3886200"/>
            <a:ext cx="3716514"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STEREOBEUVI304A_HD720.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28600" y="1600200"/>
            <a:ext cx="4605868" cy="2590800"/>
          </a:xfrm>
          <a:prstGeom prst="rect">
            <a:avLst/>
          </a:prstGeom>
        </p:spPr>
      </p:pic>
      <p:sp>
        <p:nvSpPr>
          <p:cNvPr id="12" name="Rectangle 11"/>
          <p:cNvSpPr/>
          <p:nvPr/>
        </p:nvSpPr>
        <p:spPr>
          <a:xfrm>
            <a:off x="228600" y="4191000"/>
            <a:ext cx="2249334" cy="246221"/>
          </a:xfrm>
          <a:prstGeom prst="rect">
            <a:avLst/>
          </a:prstGeom>
        </p:spPr>
        <p:txBody>
          <a:bodyPr wrap="none">
            <a:spAutoFit/>
          </a:bodyPr>
          <a:lstStyle/>
          <a:p>
            <a:r>
              <a:rPr lang="en-US" sz="1000" b="1" dirty="0">
                <a:latin typeface="Arial"/>
                <a:cs typeface="Arial"/>
              </a:rPr>
              <a:t>Video (click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7" name="Rectangle 5"/>
          <p:cNvSpPr>
            <a:spLocks noGrp="1" noChangeArrowheads="1"/>
          </p:cNvSpPr>
          <p:nvPr>
            <p:ph type="title"/>
          </p:nvPr>
        </p:nvSpPr>
        <p:spPr>
          <a:xfrm>
            <a:off x="16932" y="0"/>
            <a:ext cx="9127068" cy="1066800"/>
          </a:xfrm>
        </p:spPr>
        <p:txBody>
          <a:bodyPr>
            <a:normAutofit fontScale="90000"/>
          </a:bodyPr>
          <a:lstStyle/>
          <a:p>
            <a:pPr eaLnBrk="1" hangingPunct="1">
              <a:defRPr/>
            </a:pPr>
            <a:r>
              <a:rPr lang="en-US" sz="3200" b="1" dirty="0" smtClean="0">
                <a:solidFill>
                  <a:srgbClr val="0000FF"/>
                </a:solidFill>
                <a:effectLst>
                  <a:outerShdw blurRad="38100" dist="38100" dir="2700000" algn="tl">
                    <a:srgbClr val="DDDDDD"/>
                  </a:outerShdw>
                </a:effectLst>
                <a:latin typeface="Arial"/>
                <a:cs typeface="Arial"/>
              </a:rPr>
              <a:t>Magnetism = Solar Flares </a:t>
            </a:r>
            <a:r>
              <a:rPr lang="en-US" sz="3200" b="1" dirty="0">
                <a:solidFill>
                  <a:srgbClr val="0000FF"/>
                </a:solidFill>
                <a:effectLst>
                  <a:outerShdw blurRad="38100" dist="38100" dir="2700000" algn="tl">
                    <a:srgbClr val="DDDDDD"/>
                  </a:outerShdw>
                </a:effectLst>
                <a:latin typeface="Arial"/>
                <a:cs typeface="Arial"/>
              </a:rPr>
              <a:t>&amp;</a:t>
            </a:r>
            <a:r>
              <a:rPr lang="en-US" sz="3200" b="1" dirty="0" smtClean="0">
                <a:solidFill>
                  <a:srgbClr val="0000FF"/>
                </a:solidFill>
                <a:effectLst>
                  <a:outerShdw blurRad="38100" dist="38100" dir="2700000" algn="tl">
                    <a:srgbClr val="DDDDDD"/>
                  </a:outerShdw>
                </a:effectLst>
                <a:latin typeface="Arial"/>
                <a:cs typeface="Arial"/>
              </a:rPr>
              <a:t> </a:t>
            </a:r>
            <a:br>
              <a:rPr lang="en-US" sz="3200" b="1" dirty="0" smtClean="0">
                <a:solidFill>
                  <a:srgbClr val="0000FF"/>
                </a:solidFill>
                <a:effectLst>
                  <a:outerShdw blurRad="38100" dist="38100" dir="2700000" algn="tl">
                    <a:srgbClr val="DDDDDD"/>
                  </a:outerShdw>
                </a:effectLst>
                <a:latin typeface="Arial"/>
                <a:cs typeface="Arial"/>
              </a:rPr>
            </a:br>
            <a:r>
              <a:rPr lang="en-US" sz="3200" b="1" dirty="0" smtClean="0">
                <a:solidFill>
                  <a:srgbClr val="0000FF"/>
                </a:solidFill>
                <a:effectLst>
                  <a:outerShdw blurRad="38100" dist="38100" dir="2700000" algn="tl">
                    <a:srgbClr val="DDDDDD"/>
                  </a:outerShdw>
                </a:effectLst>
                <a:latin typeface="Arial"/>
                <a:cs typeface="Arial"/>
              </a:rPr>
              <a:t>Coronal Mass Ejections</a:t>
            </a:r>
          </a:p>
        </p:txBody>
      </p:sp>
      <p:sp>
        <p:nvSpPr>
          <p:cNvPr id="2" name="Slide Number Placeholder 1"/>
          <p:cNvSpPr>
            <a:spLocks noGrp="1"/>
          </p:cNvSpPr>
          <p:nvPr>
            <p:ph type="sldNum" sz="quarter" idx="12"/>
          </p:nvPr>
        </p:nvSpPr>
        <p:spPr/>
        <p:txBody>
          <a:bodyPr/>
          <a:lstStyle/>
          <a:p>
            <a:pPr>
              <a:defRPr/>
            </a:pPr>
            <a:fld id="{126E167B-F8F7-3944-8BA8-6452ABEE590D}" type="slidenum">
              <a:rPr lang="en-US"/>
              <a:pPr>
                <a:defRPr/>
              </a:pPr>
              <a:t>137</a:t>
            </a:fld>
            <a:endParaRPr lang="en-US" dirty="0"/>
          </a:p>
        </p:txBody>
      </p:sp>
      <p:sp>
        <p:nvSpPr>
          <p:cNvPr id="366599" name="Text Box 7"/>
          <p:cNvSpPr txBox="1">
            <a:spLocks noChangeArrowheads="1"/>
          </p:cNvSpPr>
          <p:nvPr/>
        </p:nvSpPr>
        <p:spPr bwMode="auto">
          <a:xfrm>
            <a:off x="1066800" y="5715000"/>
            <a:ext cx="76200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defRPr/>
            </a:pPr>
            <a:r>
              <a:rPr lang="en-US" sz="2000" b="1" dirty="0">
                <a:latin typeface="Arial"/>
                <a:cs typeface="Arial"/>
              </a:rPr>
              <a:t>Magnetic field lines </a:t>
            </a:r>
            <a:r>
              <a:rPr lang="en-US" sz="2000" b="1" dirty="0" smtClean="0">
                <a:latin typeface="Arial"/>
                <a:cs typeface="Arial"/>
              </a:rPr>
              <a:t>poking </a:t>
            </a:r>
            <a:r>
              <a:rPr lang="en-US" sz="2000" b="1" dirty="0">
                <a:latin typeface="Arial"/>
                <a:cs typeface="Arial"/>
              </a:rPr>
              <a:t>through the solar </a:t>
            </a:r>
            <a:r>
              <a:rPr lang="en-US" sz="2000" b="1" dirty="0" smtClean="0">
                <a:latin typeface="Arial"/>
                <a:cs typeface="Arial"/>
              </a:rPr>
              <a:t>surface produce </a:t>
            </a:r>
            <a:r>
              <a:rPr lang="en-US" sz="2000" b="1" dirty="0">
                <a:latin typeface="Arial"/>
                <a:cs typeface="Arial"/>
              </a:rPr>
              <a:t>sunspots, </a:t>
            </a:r>
            <a:r>
              <a:rPr lang="en-US" sz="2000" b="1" dirty="0" smtClean="0">
                <a:latin typeface="Arial"/>
                <a:cs typeface="Arial"/>
              </a:rPr>
              <a:t>solar flares</a:t>
            </a:r>
            <a:r>
              <a:rPr lang="en-US" sz="2000" b="1" dirty="0">
                <a:latin typeface="Arial"/>
                <a:cs typeface="Arial"/>
              </a:rPr>
              <a:t>, and coronal mass ejections</a:t>
            </a:r>
            <a:r>
              <a:rPr lang="en-US" sz="2400" b="1" dirty="0">
                <a:cs typeface="+mn-cs"/>
              </a:rPr>
              <a:t>.</a:t>
            </a:r>
          </a:p>
        </p:txBody>
      </p:sp>
      <p:pic>
        <p:nvPicPr>
          <p:cNvPr id="3" name="Sunspots.mpg">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447800" y="1219201"/>
            <a:ext cx="6096000" cy="3886199"/>
          </a:xfrm>
          <a:prstGeom prst="rect">
            <a:avLst/>
          </a:prstGeom>
        </p:spPr>
      </p:pic>
      <p:sp>
        <p:nvSpPr>
          <p:cNvPr id="7" name="Rectangle 6"/>
          <p:cNvSpPr/>
          <p:nvPr/>
        </p:nvSpPr>
        <p:spPr>
          <a:xfrm>
            <a:off x="1447800" y="5105400"/>
            <a:ext cx="2528933" cy="246221"/>
          </a:xfrm>
          <a:prstGeom prst="rect">
            <a:avLst/>
          </a:prstGeom>
        </p:spPr>
        <p:txBody>
          <a:bodyPr wrap="none">
            <a:spAutoFit/>
          </a:bodyPr>
          <a:lstStyle/>
          <a:p>
            <a:r>
              <a:rPr lang="en-US" sz="1000" b="1" dirty="0" smtClean="0">
                <a:latin typeface="Arial"/>
                <a:cs typeface="Arial"/>
              </a:rPr>
              <a:t>Animation </a:t>
            </a:r>
            <a:r>
              <a:rPr lang="en-US" sz="1000" b="1" dirty="0">
                <a:latin typeface="Arial"/>
                <a:cs typeface="Arial"/>
              </a:rPr>
              <a:t>(click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lide17"/>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685800" y="4191000"/>
            <a:ext cx="792480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Rectangle 6"/>
          <p:cNvSpPr>
            <a:spLocks noChangeArrowheads="1"/>
          </p:cNvSpPr>
          <p:nvPr/>
        </p:nvSpPr>
        <p:spPr bwMode="auto">
          <a:xfrm>
            <a:off x="16932" y="0"/>
            <a:ext cx="9127068" cy="9144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smtClean="0">
                <a:solidFill>
                  <a:srgbClr val="0000FF"/>
                </a:solidFill>
                <a:effectLst>
                  <a:outerShdw blurRad="38100" dist="38100" dir="2700000" algn="tl">
                    <a:srgbClr val="DDDDDD"/>
                  </a:outerShdw>
                </a:effectLst>
                <a:latin typeface="Arial" charset="0"/>
                <a:cs typeface="+mn-cs"/>
              </a:rPr>
              <a:t>The Solar </a:t>
            </a:r>
            <a:r>
              <a:rPr lang="en-US" sz="4000" b="1" dirty="0">
                <a:solidFill>
                  <a:srgbClr val="0000FF"/>
                </a:solidFill>
                <a:effectLst>
                  <a:outerShdw blurRad="38100" dist="38100" dir="2700000" algn="tl">
                    <a:srgbClr val="DDDDDD"/>
                  </a:outerShdw>
                </a:effectLst>
                <a:latin typeface="Arial" charset="0"/>
                <a:cs typeface="+mn-cs"/>
              </a:rPr>
              <a:t>C</a:t>
            </a:r>
            <a:r>
              <a:rPr lang="en-US" sz="4000" b="1" dirty="0" smtClean="0">
                <a:solidFill>
                  <a:srgbClr val="0000FF"/>
                </a:solidFill>
                <a:effectLst>
                  <a:outerShdw blurRad="38100" dist="38100" dir="2700000" algn="tl">
                    <a:srgbClr val="DDDDDD"/>
                  </a:outerShdw>
                </a:effectLst>
                <a:latin typeface="Arial" charset="0"/>
                <a:cs typeface="+mn-cs"/>
              </a:rPr>
              <a:t>ycle</a:t>
            </a:r>
            <a:endParaRPr lang="en-US" sz="4000" b="1" dirty="0">
              <a:solidFill>
                <a:srgbClr val="0000FF"/>
              </a:solidFill>
              <a:effectLst>
                <a:outerShdw blurRad="38100" dist="38100" dir="2700000" algn="tl">
                  <a:srgbClr val="DDDDDD"/>
                </a:outerShdw>
              </a:effectLst>
              <a:latin typeface="Arial" charset="0"/>
              <a:cs typeface="+mn-cs"/>
            </a:endParaRPr>
          </a:p>
        </p:txBody>
      </p:sp>
      <p:sp>
        <p:nvSpPr>
          <p:cNvPr id="32781" name="Text Box 13"/>
          <p:cNvSpPr txBox="1">
            <a:spLocks noChangeArrowheads="1"/>
          </p:cNvSpPr>
          <p:nvPr/>
        </p:nvSpPr>
        <p:spPr bwMode="auto">
          <a:xfrm>
            <a:off x="914400" y="5943600"/>
            <a:ext cx="7315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000" b="1" dirty="0" smtClean="0">
                <a:latin typeface="Arial" charset="0"/>
                <a:cs typeface="+mn-cs"/>
              </a:rPr>
              <a:t>The solar cycle </a:t>
            </a:r>
            <a:r>
              <a:rPr lang="en-US" sz="2000" b="1" dirty="0">
                <a:latin typeface="Arial" charset="0"/>
                <a:cs typeface="+mn-cs"/>
              </a:rPr>
              <a:t>over the past 300 </a:t>
            </a:r>
            <a:r>
              <a:rPr lang="en-US" sz="2000" b="1" dirty="0" smtClean="0">
                <a:latin typeface="Arial" charset="0"/>
                <a:cs typeface="+mn-cs"/>
              </a:rPr>
              <a:t>years shows a repeating pattern of sunspot solar maximum and solar minimum.</a:t>
            </a:r>
            <a:endParaRPr lang="en-US" sz="2000" b="1" dirty="0">
              <a:latin typeface="Arial" charset="0"/>
              <a:cs typeface="+mn-cs"/>
            </a:endParaRPr>
          </a:p>
        </p:txBody>
      </p:sp>
      <p:sp>
        <p:nvSpPr>
          <p:cNvPr id="32782" name="Text Box 14"/>
          <p:cNvSpPr txBox="1">
            <a:spLocks noChangeArrowheads="1"/>
          </p:cNvSpPr>
          <p:nvPr/>
        </p:nvSpPr>
        <p:spPr bwMode="auto">
          <a:xfrm>
            <a:off x="5181600" y="1066800"/>
            <a:ext cx="3352800"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defRPr/>
            </a:pPr>
            <a:r>
              <a:rPr lang="en-US" b="1" dirty="0">
                <a:latin typeface="Arial" charset="0"/>
                <a:cs typeface="+mn-cs"/>
              </a:rPr>
              <a:t>The amount of magnetic activity on the Sun varies </a:t>
            </a:r>
            <a:r>
              <a:rPr lang="en-US" b="1" dirty="0" smtClean="0">
                <a:latin typeface="Arial" charset="0"/>
                <a:cs typeface="+mn-cs"/>
              </a:rPr>
              <a:t>in approximately an 11-year cycle, which is known as the sunspot cycle. About half way through a sunspot cycle there is a solar maximum (high level of magnetic solar activity) that is linked to an increase in the number of sunspots. The second half of the sunspot cycle is noted by a decrease in sunspot numbers, which is the </a:t>
            </a:r>
            <a:r>
              <a:rPr lang="en-US" b="1" dirty="0" smtClean="0">
                <a:latin typeface="Arial" charset="0"/>
              </a:rPr>
              <a:t>solar </a:t>
            </a:r>
            <a:r>
              <a:rPr lang="en-US" b="1" dirty="0">
                <a:latin typeface="Arial" charset="0"/>
              </a:rPr>
              <a:t>minimum (low level of magnetic solar activity</a:t>
            </a:r>
            <a:r>
              <a:rPr lang="en-US" b="1" dirty="0" smtClean="0">
                <a:latin typeface="Arial" charset="0"/>
              </a:rPr>
              <a:t>).</a:t>
            </a:r>
            <a:endParaRPr lang="en-US" b="1" dirty="0">
              <a:latin typeface="Arial" charset="0"/>
              <a:cs typeface="+mn-cs"/>
            </a:endParaRPr>
          </a:p>
        </p:txBody>
      </p:sp>
      <p:sp>
        <p:nvSpPr>
          <p:cNvPr id="2" name="Slide Number Placeholder 1"/>
          <p:cNvSpPr>
            <a:spLocks noGrp="1"/>
          </p:cNvSpPr>
          <p:nvPr>
            <p:ph type="sldNum" sz="quarter" idx="12"/>
          </p:nvPr>
        </p:nvSpPr>
        <p:spPr/>
        <p:txBody>
          <a:bodyPr/>
          <a:lstStyle/>
          <a:p>
            <a:pPr>
              <a:defRPr/>
            </a:pPr>
            <a:fld id="{E5D0F766-76AE-2842-9AE7-F5EDC5366BB7}" type="slidenum">
              <a:rPr lang="en-US"/>
              <a:pPr>
                <a:defRPr/>
              </a:pPr>
              <a:t>138</a:t>
            </a:fld>
            <a:endParaRPr lang="en-US" dirty="0"/>
          </a:p>
        </p:txBody>
      </p:sp>
      <p:pic>
        <p:nvPicPr>
          <p:cNvPr id="72710" name="Picture 2" descr="SunSpot_predict_l.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800" y="990600"/>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27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800600"/>
            <a:ext cx="8153400" cy="1524000"/>
          </a:xfrm>
        </p:spPr>
        <p:txBody>
          <a:bodyPr>
            <a:normAutofit/>
          </a:bodyPr>
          <a:lstStyle/>
          <a:p>
            <a:pPr marL="0" indent="0" eaLnBrk="1" hangingPunct="1">
              <a:buNone/>
              <a:defRPr/>
            </a:pPr>
            <a:r>
              <a:rPr lang="en-US" sz="2000" dirty="0" smtClean="0">
                <a:latin typeface="Arial"/>
                <a:cs typeface="Arial"/>
              </a:rPr>
              <a:t>Magnetic poles move as much as 15 km per year.  The poles have flipped polarity many times. This occurs at an average of 300,000 years and takes 10,000 or so years to accomplish.  There is no evidence that this flipping of magnetic poles affects life on Earth.</a:t>
            </a:r>
          </a:p>
        </p:txBody>
      </p:sp>
      <p:sp>
        <p:nvSpPr>
          <p:cNvPr id="8" name="Slide Number Placeholder 7"/>
          <p:cNvSpPr>
            <a:spLocks noGrp="1"/>
          </p:cNvSpPr>
          <p:nvPr>
            <p:ph type="sldNum" sz="quarter" idx="12"/>
          </p:nvPr>
        </p:nvSpPr>
        <p:spPr/>
        <p:txBody>
          <a:bodyPr/>
          <a:lstStyle/>
          <a:p>
            <a:pPr>
              <a:defRPr/>
            </a:pPr>
            <a:fld id="{86537754-8CFB-CF40-B99C-53347DF8F316}" type="slidenum">
              <a:rPr lang="en-US"/>
              <a:pPr>
                <a:defRPr/>
              </a:pPr>
              <a:t>139</a:t>
            </a:fld>
            <a:endParaRPr lang="en-US" dirty="0"/>
          </a:p>
        </p:txBody>
      </p:sp>
      <p:pic>
        <p:nvPicPr>
          <p:cNvPr id="4" name="Content Placeholder 3" descr="EarthMagneticField.jpg"/>
          <p:cNvPicPr>
            <a:picLocks noGrp="1"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1371600"/>
            <a:ext cx="6096632"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sp>
        <p:nvSpPr>
          <p:cNvPr id="5" name="Content Placeholder 2"/>
          <p:cNvSpPr txBox="1">
            <a:spLocks/>
          </p:cNvSpPr>
          <p:nvPr/>
        </p:nvSpPr>
        <p:spPr bwMode="auto">
          <a:xfrm>
            <a:off x="6400800" y="1600200"/>
            <a:ext cx="25908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defRPr/>
            </a:pPr>
            <a:r>
              <a:rPr lang="en-US" sz="2800" dirty="0" smtClean="0">
                <a:latin typeface="Arial"/>
                <a:cs typeface="Arial"/>
              </a:rPr>
              <a:t>The Earth has a 3-D magnetic field generated by electrical currents in its molten core.</a:t>
            </a:r>
            <a:endParaRPr lang="en-US" sz="2800" dirty="0">
              <a:latin typeface="Arial"/>
              <a:cs typeface="Arial"/>
            </a:endParaRPr>
          </a:p>
        </p:txBody>
      </p:sp>
      <p:sp>
        <p:nvSpPr>
          <p:cNvPr id="6" name="Rectangle 5"/>
          <p:cNvSpPr txBox="1">
            <a:spLocks noChangeArrowheads="1"/>
          </p:cNvSpPr>
          <p:nvPr/>
        </p:nvSpPr>
        <p:spPr bwMode="auto">
          <a:xfrm>
            <a:off x="16932" y="16933"/>
            <a:ext cx="9127068" cy="668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defRPr>
            </a:lvl2pPr>
            <a:lvl3pPr algn="ctr" rtl="0" fontAlgn="base">
              <a:spcBef>
                <a:spcPct val="0"/>
              </a:spcBef>
              <a:spcAft>
                <a:spcPct val="0"/>
              </a:spcAft>
              <a:defRPr sz="4400">
                <a:solidFill>
                  <a:schemeClr val="tx2"/>
                </a:solidFill>
                <a:latin typeface="Arial" charset="0"/>
                <a:ea typeface="ＭＳ Ｐゴシック" charset="0"/>
              </a:defRPr>
            </a:lvl3pPr>
            <a:lvl4pPr algn="ctr" rtl="0" fontAlgn="base">
              <a:spcBef>
                <a:spcPct val="0"/>
              </a:spcBef>
              <a:spcAft>
                <a:spcPct val="0"/>
              </a:spcAft>
              <a:defRPr sz="4400">
                <a:solidFill>
                  <a:schemeClr val="tx2"/>
                </a:solidFill>
                <a:latin typeface="Arial" charset="0"/>
                <a:ea typeface="ＭＳ Ｐゴシック" charset="0"/>
              </a:defRPr>
            </a:lvl4pPr>
            <a:lvl5pPr algn="ctr" rtl="0" fontAlgn="base">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dirty="0" smtClean="0">
                <a:solidFill>
                  <a:srgbClr val="0000FF"/>
                </a:solidFill>
                <a:effectLst>
                  <a:outerShdw blurRad="38100" dist="38100" dir="2700000" algn="tl">
                    <a:srgbClr val="DDDDDD"/>
                  </a:outerShdw>
                </a:effectLst>
              </a:rPr>
              <a:t>Earth’s Magnetosphere (magnetic field)</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1" name="Rectangle 5"/>
          <p:cNvSpPr>
            <a:spLocks noChangeArrowheads="1"/>
          </p:cNvSpPr>
          <p:nvPr/>
        </p:nvSpPr>
        <p:spPr bwMode="auto">
          <a:xfrm>
            <a:off x="5691290" y="1368972"/>
            <a:ext cx="3071710" cy="404122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algn="l" eaLnBrk="1" hangingPunct="1">
              <a:defRPr/>
            </a:pPr>
            <a:r>
              <a:rPr lang="en-US" altLang="ja-JP" sz="2000" b="1" dirty="0">
                <a:effectLst>
                  <a:outerShdw blurRad="38100" dist="38100" dir="2700000" algn="tl">
                    <a:srgbClr val="DDDDDD"/>
                  </a:outerShdw>
                </a:effectLst>
                <a:latin typeface="Arial" charset="0"/>
              </a:rPr>
              <a:t>S</a:t>
            </a:r>
            <a:r>
              <a:rPr lang="en-US" altLang="ja-JP" sz="2000" b="1" dirty="0" smtClean="0">
                <a:effectLst>
                  <a:outerShdw blurRad="38100" dist="38100" dir="2700000" algn="tl">
                    <a:srgbClr val="DDDDDD"/>
                  </a:outerShdw>
                </a:effectLst>
                <a:latin typeface="Arial" charset="0"/>
              </a:rPr>
              <a:t>olar </a:t>
            </a:r>
            <a:r>
              <a:rPr lang="en-US" altLang="ja-JP" sz="2000" b="1" dirty="0">
                <a:effectLst>
                  <a:outerShdw blurRad="38100" dist="38100" dir="2700000" algn="tl">
                    <a:srgbClr val="DDDDDD"/>
                  </a:outerShdw>
                </a:effectLst>
                <a:latin typeface="Arial" charset="0"/>
              </a:rPr>
              <a:t>flares and coronal mass ejections (CMEs) </a:t>
            </a:r>
            <a:r>
              <a:rPr lang="en-US" altLang="ja-JP" sz="2000" b="1" dirty="0" smtClean="0">
                <a:effectLst>
                  <a:outerShdw blurRad="38100" dist="38100" dir="2700000" algn="tl">
                    <a:srgbClr val="DDDDDD"/>
                  </a:outerShdw>
                </a:effectLst>
                <a:latin typeface="Arial" charset="0"/>
              </a:rPr>
              <a:t>on the </a:t>
            </a:r>
            <a:r>
              <a:rPr lang="en-US" sz="2000" b="1" dirty="0" smtClean="0">
                <a:effectLst>
                  <a:outerShdw blurRad="38100" dist="38100" dir="2700000" algn="tl">
                    <a:srgbClr val="DDDDDD"/>
                  </a:outerShdw>
                </a:effectLst>
                <a:latin typeface="Arial" charset="0"/>
              </a:rPr>
              <a:t>Sun burst huge amounts of </a:t>
            </a:r>
            <a:r>
              <a:rPr lang="en-US" altLang="ja-JP" sz="2000" b="1" dirty="0" smtClean="0">
                <a:effectLst>
                  <a:outerShdw blurRad="38100" dist="38100" dir="2700000" algn="tl">
                    <a:srgbClr val="DDDDDD"/>
                  </a:outerShdw>
                </a:effectLst>
                <a:latin typeface="Arial"/>
                <a:cs typeface="+mn-cs"/>
              </a:rPr>
              <a:t>charged particles as solar storms and solar wind, called space weather, that </a:t>
            </a:r>
            <a:r>
              <a:rPr lang="en-US" sz="2000" b="1" dirty="0" smtClean="0">
                <a:effectLst>
                  <a:outerShdw blurRad="38100" dist="38100" dir="2700000" algn="tl">
                    <a:srgbClr val="DDDDDD"/>
                  </a:outerShdw>
                </a:effectLst>
                <a:latin typeface="Arial" charset="0"/>
                <a:cs typeface="+mn-cs"/>
              </a:rPr>
              <a:t>impact and affect Earth and beyond.</a:t>
            </a:r>
            <a:endParaRPr lang="en-US" sz="2000" b="1" dirty="0">
              <a:effectLst>
                <a:outerShdw blurRad="38100" dist="38100" dir="2700000" algn="tl">
                  <a:srgbClr val="DDDDDD"/>
                </a:outerShdw>
              </a:effectLst>
              <a:latin typeface="Arial" charset="0"/>
              <a:cs typeface="+mn-cs"/>
            </a:endParaRPr>
          </a:p>
        </p:txBody>
      </p:sp>
      <p:sp>
        <p:nvSpPr>
          <p:cNvPr id="75779" name="TextBox 1"/>
          <p:cNvSpPr txBox="1">
            <a:spLocks noChangeArrowheads="1"/>
          </p:cNvSpPr>
          <p:nvPr/>
        </p:nvSpPr>
        <p:spPr bwMode="auto">
          <a:xfrm>
            <a:off x="1981200" y="6858000"/>
            <a:ext cx="46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endParaRPr lang="en-US" dirty="0"/>
          </a:p>
        </p:txBody>
      </p:sp>
      <p:sp>
        <p:nvSpPr>
          <p:cNvPr id="75780" name="TextBox 2"/>
          <p:cNvSpPr txBox="1">
            <a:spLocks noChangeArrowheads="1"/>
          </p:cNvSpPr>
          <p:nvPr/>
        </p:nvSpPr>
        <p:spPr bwMode="auto">
          <a:xfrm>
            <a:off x="1066800" y="5715000"/>
            <a:ext cx="6781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r>
              <a:rPr lang="en-US" sz="2000" b="1" dirty="0">
                <a:latin typeface="Arial"/>
                <a:cs typeface="Arial"/>
              </a:rPr>
              <a:t>Earth’s </a:t>
            </a:r>
            <a:r>
              <a:rPr lang="en-US" sz="2000" b="1" dirty="0" smtClean="0">
                <a:latin typeface="Arial"/>
                <a:cs typeface="Arial"/>
              </a:rPr>
              <a:t>protective magnetosphere </a:t>
            </a:r>
            <a:r>
              <a:rPr lang="en-US" sz="2000" b="1" dirty="0">
                <a:latin typeface="Arial"/>
                <a:cs typeface="Arial"/>
              </a:rPr>
              <a:t>keeps us safe from dangerous solar </a:t>
            </a:r>
            <a:r>
              <a:rPr lang="en-US" sz="2000" b="1" dirty="0" smtClean="0">
                <a:latin typeface="Arial"/>
                <a:cs typeface="Arial"/>
              </a:rPr>
              <a:t>radiation from space weather.</a:t>
            </a:r>
            <a:endParaRPr lang="en-US" sz="2000" b="1" dirty="0">
              <a:latin typeface="Arial"/>
              <a:cs typeface="Arial"/>
            </a:endParaRPr>
          </a:p>
        </p:txBody>
      </p:sp>
      <p:sp>
        <p:nvSpPr>
          <p:cNvPr id="4" name="Slide Number Placeholder 3"/>
          <p:cNvSpPr>
            <a:spLocks noGrp="1"/>
          </p:cNvSpPr>
          <p:nvPr>
            <p:ph type="sldNum" sz="quarter" idx="12"/>
          </p:nvPr>
        </p:nvSpPr>
        <p:spPr>
          <a:xfrm>
            <a:off x="8001000" y="6245225"/>
            <a:ext cx="685800" cy="476250"/>
          </a:xfrm>
        </p:spPr>
        <p:txBody>
          <a:bodyPr/>
          <a:lstStyle/>
          <a:p>
            <a:pPr>
              <a:defRPr/>
            </a:pPr>
            <a:fld id="{DD63FB49-D5B0-E047-B903-DEC8C341AB74}" type="slidenum">
              <a:rPr lang="en-US"/>
              <a:pPr>
                <a:defRPr/>
              </a:pPr>
              <a:t>140</a:t>
            </a:fld>
            <a:endParaRPr lang="en-US" dirty="0"/>
          </a:p>
        </p:txBody>
      </p:sp>
      <p:pic>
        <p:nvPicPr>
          <p:cNvPr id="2" name="6magnet4.avi">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52400" y="1295400"/>
            <a:ext cx="5410200" cy="4114800"/>
          </a:xfrm>
          <a:prstGeom prst="rect">
            <a:avLst/>
          </a:prstGeom>
        </p:spPr>
      </p:pic>
      <p:sp>
        <p:nvSpPr>
          <p:cNvPr id="9" name="Rectangle 5"/>
          <p:cNvSpPr txBox="1">
            <a:spLocks noChangeArrowheads="1"/>
          </p:cNvSpPr>
          <p:nvPr/>
        </p:nvSpPr>
        <p:spPr bwMode="auto">
          <a:xfrm>
            <a:off x="16932" y="16933"/>
            <a:ext cx="8974667" cy="1126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defRPr>
            </a:lvl2pPr>
            <a:lvl3pPr algn="ctr" rtl="0" fontAlgn="base">
              <a:spcBef>
                <a:spcPct val="0"/>
              </a:spcBef>
              <a:spcAft>
                <a:spcPct val="0"/>
              </a:spcAft>
              <a:defRPr sz="4400">
                <a:solidFill>
                  <a:schemeClr val="tx2"/>
                </a:solidFill>
                <a:latin typeface="Arial" charset="0"/>
                <a:ea typeface="ＭＳ Ｐゴシック" charset="0"/>
              </a:defRPr>
            </a:lvl3pPr>
            <a:lvl4pPr algn="ctr" rtl="0" fontAlgn="base">
              <a:spcBef>
                <a:spcPct val="0"/>
              </a:spcBef>
              <a:spcAft>
                <a:spcPct val="0"/>
              </a:spcAft>
              <a:defRPr sz="4400">
                <a:solidFill>
                  <a:schemeClr val="tx2"/>
                </a:solidFill>
                <a:latin typeface="Arial" charset="0"/>
                <a:ea typeface="ＭＳ Ｐゴシック" charset="0"/>
              </a:defRPr>
            </a:lvl4pPr>
            <a:lvl5pPr algn="ctr" rtl="0" fontAlgn="base">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defRPr/>
            </a:pPr>
            <a:r>
              <a:rPr lang="en-US" sz="4000" b="1" dirty="0" smtClean="0">
                <a:solidFill>
                  <a:srgbClr val="0000FF"/>
                </a:solidFill>
                <a:effectLst>
                  <a:outerShdw blurRad="38100" dist="38100" dir="2700000" algn="tl">
                    <a:srgbClr val="DDDDDD"/>
                  </a:outerShdw>
                </a:effectLst>
                <a:latin typeface="Arial"/>
                <a:cs typeface="Arial"/>
              </a:rPr>
              <a:t>The Sun is the Source of </a:t>
            </a:r>
          </a:p>
          <a:p>
            <a:pPr>
              <a:defRPr/>
            </a:pPr>
            <a:r>
              <a:rPr lang="en-US" sz="4000" b="1" dirty="0" smtClean="0">
                <a:solidFill>
                  <a:srgbClr val="0000FF"/>
                </a:solidFill>
                <a:effectLst>
                  <a:outerShdw blurRad="38100" dist="38100" dir="2700000" algn="tl">
                    <a:srgbClr val="DDDDDD"/>
                  </a:outerShdw>
                </a:effectLst>
                <a:latin typeface="Arial"/>
                <a:cs typeface="Arial"/>
              </a:rPr>
              <a:t>Space Weather</a:t>
            </a:r>
          </a:p>
        </p:txBody>
      </p:sp>
      <p:sp>
        <p:nvSpPr>
          <p:cNvPr id="11" name="TextBox 10"/>
          <p:cNvSpPr txBox="1"/>
          <p:nvPr/>
        </p:nvSpPr>
        <p:spPr>
          <a:xfrm>
            <a:off x="152400" y="990600"/>
            <a:ext cx="649958" cy="307777"/>
          </a:xfrm>
          <a:prstGeom prst="rect">
            <a:avLst/>
          </a:prstGeom>
          <a:noFill/>
        </p:spPr>
        <p:txBody>
          <a:bodyPr wrap="none" rtlCol="0">
            <a:spAutoFit/>
          </a:bodyPr>
          <a:lstStyle/>
          <a:p>
            <a:r>
              <a:rPr lang="en-US" i="1" dirty="0" smtClean="0"/>
              <a:t>Video</a:t>
            </a:r>
            <a:endParaRPr lang="en-US" i="1" dirty="0"/>
          </a:p>
        </p:txBody>
      </p:sp>
      <p:sp>
        <p:nvSpPr>
          <p:cNvPr id="10" name="Rectangle 9"/>
          <p:cNvSpPr/>
          <p:nvPr/>
        </p:nvSpPr>
        <p:spPr>
          <a:xfrm>
            <a:off x="152400" y="5410200"/>
            <a:ext cx="2528933" cy="246221"/>
          </a:xfrm>
          <a:prstGeom prst="rect">
            <a:avLst/>
          </a:prstGeom>
        </p:spPr>
        <p:txBody>
          <a:bodyPr wrap="none">
            <a:spAutoFit/>
          </a:bodyPr>
          <a:lstStyle/>
          <a:p>
            <a:r>
              <a:rPr lang="en-US" sz="1000" b="1" dirty="0" smtClean="0">
                <a:latin typeface="Arial"/>
                <a:cs typeface="Arial"/>
              </a:rPr>
              <a:t>Animation </a:t>
            </a:r>
            <a:r>
              <a:rPr lang="en-US" sz="1000" b="1" dirty="0">
                <a:latin typeface="Arial"/>
                <a:cs typeface="Arial"/>
              </a:rPr>
              <a:t>(click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70661"/>
                                        </p:tgtEl>
                                        <p:attrNameLst>
                                          <p:attrName>style.visibility</p:attrName>
                                        </p:attrNameLst>
                                      </p:cBhvr>
                                      <p:to>
                                        <p:strVal val="visible"/>
                                      </p:to>
                                    </p:set>
                                    <p:anim by="(-#ppt_w*2)" calcmode="lin" valueType="num">
                                      <p:cBhvr rctx="PPT">
                                        <p:cTn id="7" dur="250" autoRev="1" fill="hold">
                                          <p:stCondLst>
                                            <p:cond delay="0"/>
                                          </p:stCondLst>
                                        </p:cTn>
                                        <p:tgtEl>
                                          <p:spTgt spid="70661"/>
                                        </p:tgtEl>
                                        <p:attrNameLst>
                                          <p:attrName>ppt_w</p:attrName>
                                        </p:attrNameLst>
                                      </p:cBhvr>
                                    </p:anim>
                                    <p:anim by="(#ppt_w*0.50)" calcmode="lin" valueType="num">
                                      <p:cBhvr>
                                        <p:cTn id="8" dur="250" decel="50000" autoRev="1" fill="hold">
                                          <p:stCondLst>
                                            <p:cond delay="0"/>
                                          </p:stCondLst>
                                        </p:cTn>
                                        <p:tgtEl>
                                          <p:spTgt spid="70661"/>
                                        </p:tgtEl>
                                        <p:attrNameLst>
                                          <p:attrName>ppt_x</p:attrName>
                                        </p:attrNameLst>
                                      </p:cBhvr>
                                    </p:anim>
                                    <p:anim from="(-#ppt_h/2)" to="(#ppt_y)" calcmode="lin" valueType="num">
                                      <p:cBhvr>
                                        <p:cTn id="9" dur="500" fill="hold">
                                          <p:stCondLst>
                                            <p:cond delay="0"/>
                                          </p:stCondLst>
                                        </p:cTn>
                                        <p:tgtEl>
                                          <p:spTgt spid="70661"/>
                                        </p:tgtEl>
                                        <p:attrNameLst>
                                          <p:attrName>ppt_y</p:attrName>
                                        </p:attrNameLst>
                                      </p:cBhvr>
                                    </p:anim>
                                    <p:animRot by="21600000">
                                      <p:cBhvr>
                                        <p:cTn id="10" dur="500" fill="hold">
                                          <p:stCondLst>
                                            <p:cond delay="0"/>
                                          </p:stCondLst>
                                        </p:cTn>
                                        <p:tgtEl>
                                          <p:spTgt spid="70661"/>
                                        </p:tgtEl>
                                        <p:attrNameLst>
                                          <p:attrName>r</p:attrName>
                                        </p:attrNameLst>
                                      </p:cBhvr>
                                    </p:animRot>
                                  </p:childTnLst>
                                </p:cTn>
                              </p:par>
                            </p:childTnLst>
                          </p:cTn>
                        </p:par>
                        <p:par>
                          <p:cTn id="11" fill="hold">
                            <p:stCondLst>
                              <p:cond delay="8500"/>
                            </p:stCondLst>
                            <p:childTnLst>
                              <p:par>
                                <p:cTn id="12" presetID="1" presetClass="mediacall" presetSubtype="0" fill="hold" nodeType="afterEffect">
                                  <p:stCondLst>
                                    <p:cond delay="0"/>
                                  </p:stCondLst>
                                  <p:childTnLst>
                                    <p:cmd type="call" cmd="playFrom(0.0)">
                                      <p:cBhvr>
                                        <p:cTn id="13" dur="1626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repeatCount="indefinite" fill="hold" display="0">
                  <p:stCondLst>
                    <p:cond delay="indefinite"/>
                  </p:stCondLst>
                </p:cTn>
                <p:tgtEl>
                  <p:spTgt spid="2"/>
                </p:tgtEl>
              </p:cMediaNode>
            </p:video>
            <p:seq concurrent="1" nextAc="seek">
              <p:cTn id="15" restart="whenNotActive" fill="hold" evtFilter="cancelBubble" nodeType="interactiveSeq">
                <p:stCondLst>
                  <p:cond evt="onClick" delay="0">
                    <p:tgtEl>
                      <p:spTgt spid="2"/>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
                                        </p:tgtEl>
                                      </p:cBhvr>
                                    </p:cmd>
                                  </p:childTnLst>
                                </p:cTn>
                              </p:par>
                            </p:childTnLst>
                          </p:cTn>
                        </p:par>
                      </p:childTnLst>
                    </p:cTn>
                  </p:par>
                </p:childTnLst>
              </p:cTn>
              <p:nextCondLst>
                <p:cond evt="onClick" delay="0">
                  <p:tgtEl>
                    <p:spTgt spid="2"/>
                  </p:tgtEl>
                </p:cond>
              </p:nextCondLst>
            </p:seq>
          </p:childTnLst>
        </p:cTn>
      </p:par>
    </p:tnLst>
    <p:bldLst>
      <p:bldP spid="706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nvSpPr>
        <p:spPr bwMode="auto">
          <a:xfrm>
            <a:off x="1066800" y="4918635"/>
            <a:ext cx="78486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nchor="ctr"/>
          <a:lstStyle>
            <a:lvl1pPr algn="ctr" rtl="0" eaLnBrk="0" fontAlgn="base" hangingPunct="0">
              <a:spcBef>
                <a:spcPct val="0"/>
              </a:spcBef>
              <a:spcAft>
                <a:spcPct val="0"/>
              </a:spcAft>
              <a:defRPr sz="4400">
                <a:solidFill>
                  <a:schemeClr val="tx2"/>
                </a:solidFill>
                <a:latin typeface="+mj-lt"/>
                <a:ea typeface="+mj-ea"/>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a:lstStyle>
          <a:p>
            <a:pPr algn="l" eaLnBrk="1" hangingPunct="1">
              <a:defRPr/>
            </a:pPr>
            <a:r>
              <a:rPr lang="en-US" sz="2400" b="1" dirty="0" smtClean="0">
                <a:solidFill>
                  <a:schemeClr val="tx1"/>
                </a:solidFill>
                <a:latin typeface="Arial"/>
                <a:cs typeface="Arial"/>
              </a:rPr>
              <a:t>The strength of a geomagnetic storm (a solar storm impacting Earth) is determined by the strength and direction of its magnetic field and the pressure of the solar wind.</a:t>
            </a:r>
          </a:p>
        </p:txBody>
      </p:sp>
      <p:sp>
        <p:nvSpPr>
          <p:cNvPr id="5" name="Rectangle 8"/>
          <p:cNvSpPr>
            <a:spLocks noChangeArrowheads="1"/>
          </p:cNvSpPr>
          <p:nvPr/>
        </p:nvSpPr>
        <p:spPr bwMode="auto">
          <a:xfrm>
            <a:off x="0" y="8466"/>
            <a:ext cx="9144000" cy="67733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Magnetic Storms from the Sun</a:t>
            </a:r>
          </a:p>
        </p:txBody>
      </p:sp>
      <p:sp>
        <p:nvSpPr>
          <p:cNvPr id="9" name="Slide Number Placeholder 8"/>
          <p:cNvSpPr>
            <a:spLocks noGrp="1"/>
          </p:cNvSpPr>
          <p:nvPr>
            <p:ph type="sldNum" sz="quarter" idx="12"/>
          </p:nvPr>
        </p:nvSpPr>
        <p:spPr/>
        <p:txBody>
          <a:bodyPr/>
          <a:lstStyle/>
          <a:p>
            <a:pPr>
              <a:defRPr/>
            </a:pPr>
            <a:fld id="{78B20A38-20F1-D849-A956-25C3AF975DE5}" type="slidenum">
              <a:rPr lang="en-US"/>
              <a:pPr>
                <a:defRPr/>
              </a:pPr>
              <a:t>141</a:t>
            </a:fld>
            <a:endParaRPr lang="en-US" dirty="0"/>
          </a:p>
        </p:txBody>
      </p:sp>
      <p:pic>
        <p:nvPicPr>
          <p:cNvPr id="90117" name="Picture 1" descr="Magnetospher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838200"/>
            <a:ext cx="5410200" cy="4060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500" fill="hold"/>
                                        <p:tgtEl>
                                          <p:spTgt spid="5"/>
                                        </p:tgtEl>
                                        <p:attrNameLst>
                                          <p:attrName>ppt_y</p:attrName>
                                        </p:attrNameLst>
                                      </p:cBhvr>
                                      <p:tavLst>
                                        <p:tav tm="0">
                                          <p:val>
                                            <p:strVal val="#ppt_y"/>
                                          </p:val>
                                        </p:tav>
                                        <p:tav tm="100000">
                                          <p:val>
                                            <p:strVal val="#ppt_y"/>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2" name="Rectangle 8"/>
          <p:cNvSpPr>
            <a:spLocks noChangeArrowheads="1"/>
          </p:cNvSpPr>
          <p:nvPr/>
        </p:nvSpPr>
        <p:spPr bwMode="auto">
          <a:xfrm>
            <a:off x="0" y="8467"/>
            <a:ext cx="9144000" cy="75353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1" hangingPunct="1">
              <a:defRPr/>
            </a:pPr>
            <a:r>
              <a:rPr lang="en-US" sz="3600" b="1" dirty="0" smtClean="0">
                <a:solidFill>
                  <a:srgbClr val="0000FF"/>
                </a:solidFill>
                <a:effectLst>
                  <a:outerShdw blurRad="38100" dist="38100" dir="2700000" algn="tl">
                    <a:srgbClr val="DDDDDD"/>
                  </a:outerShdw>
                </a:effectLst>
                <a:latin typeface="Arial"/>
                <a:cs typeface="Arial"/>
              </a:rPr>
              <a:t>Earth’s Magnetosphere &amp; Solar Storm</a:t>
            </a:r>
            <a:endParaRPr lang="en-US" sz="3600" b="1" dirty="0">
              <a:solidFill>
                <a:srgbClr val="0000FF"/>
              </a:solidFill>
              <a:effectLst>
                <a:outerShdw blurRad="38100" dist="38100" dir="2700000" algn="tl">
                  <a:srgbClr val="DDDDDD"/>
                </a:outerShdw>
              </a:effectLst>
              <a:latin typeface="Arial"/>
              <a:cs typeface="Arial"/>
            </a:endParaRPr>
          </a:p>
        </p:txBody>
      </p:sp>
      <p:sp>
        <p:nvSpPr>
          <p:cNvPr id="2" name="Slide Number Placeholder 1"/>
          <p:cNvSpPr>
            <a:spLocks noGrp="1"/>
          </p:cNvSpPr>
          <p:nvPr>
            <p:ph type="sldNum" sz="quarter" idx="12"/>
          </p:nvPr>
        </p:nvSpPr>
        <p:spPr/>
        <p:txBody>
          <a:bodyPr/>
          <a:lstStyle/>
          <a:p>
            <a:pPr>
              <a:defRPr/>
            </a:pPr>
            <a:fld id="{4EA08643-6BEB-4642-9415-D596974793BA}" type="slidenum">
              <a:rPr lang="en-US"/>
              <a:pPr>
                <a:defRPr/>
              </a:pPr>
              <a:t>142</a:t>
            </a:fld>
            <a:endParaRPr lang="en-US" dirty="0"/>
          </a:p>
        </p:txBody>
      </p:sp>
      <p:pic>
        <p:nvPicPr>
          <p:cNvPr id="3" name="ion-ms-jan_6.mpg">
            <a:hlinkClick r:id="" action="ppaction://media"/>
          </p:cNvPr>
          <p:cNvPicPr/>
          <p:nvPr>
            <a:videoFile r:link="rId2"/>
            <p:extLst>
              <p:ext uri="{DAA4B4D4-6D71-4841-9C94-3DE7FCFB9230}">
                <p14:media xmlns:p14="http://schemas.microsoft.com/office/powerpoint/2010/main" r:embed="rId1"/>
              </p:ext>
            </p:extLst>
          </p:nvPr>
        </p:nvPicPr>
        <p:blipFill>
          <a:blip r:embed="rId5"/>
          <a:stretch>
            <a:fillRect/>
          </a:stretch>
        </p:blipFill>
        <p:spPr>
          <a:xfrm>
            <a:off x="1143000" y="1295400"/>
            <a:ext cx="6705600" cy="5010150"/>
          </a:xfrm>
          <a:prstGeom prst="rect">
            <a:avLst/>
          </a:prstGeom>
        </p:spPr>
      </p:pic>
      <p:cxnSp>
        <p:nvCxnSpPr>
          <p:cNvPr id="8" name="Straight Arrow Connector 7"/>
          <p:cNvCxnSpPr/>
          <p:nvPr/>
        </p:nvCxnSpPr>
        <p:spPr>
          <a:xfrm>
            <a:off x="1905000" y="2971800"/>
            <a:ext cx="533400" cy="762000"/>
          </a:xfrm>
          <a:prstGeom prst="straightConnector1">
            <a:avLst/>
          </a:prstGeom>
          <a:ln w="38100" cmpd="sng">
            <a:solidFill>
              <a:schemeClr val="bg1"/>
            </a:solidFill>
            <a:headEnd type="none" w="lg" len="lg"/>
            <a:tailEnd type="triangle" w="lg" len="med"/>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295400" y="2743200"/>
            <a:ext cx="762000" cy="307777"/>
          </a:xfrm>
          <a:prstGeom prst="rect">
            <a:avLst/>
          </a:prstGeom>
          <a:noFill/>
        </p:spPr>
        <p:txBody>
          <a:bodyPr wrap="square" rtlCol="0">
            <a:spAutoFit/>
          </a:bodyPr>
          <a:lstStyle/>
          <a:p>
            <a:r>
              <a:rPr lang="en-US" b="1" dirty="0" smtClean="0">
                <a:solidFill>
                  <a:schemeClr val="bg1"/>
                </a:solidFill>
                <a:latin typeface="Arial"/>
                <a:cs typeface="Arial"/>
              </a:rPr>
              <a:t>Earth</a:t>
            </a:r>
            <a:endParaRPr lang="en-US" b="1" dirty="0">
              <a:solidFill>
                <a:schemeClr val="bg1"/>
              </a:solidFill>
              <a:latin typeface="Arial"/>
              <a:cs typeface="Arial"/>
            </a:endParaRPr>
          </a:p>
        </p:txBody>
      </p:sp>
      <p:cxnSp>
        <p:nvCxnSpPr>
          <p:cNvPr id="17" name="Straight Arrow Connector 16"/>
          <p:cNvCxnSpPr/>
          <p:nvPr/>
        </p:nvCxnSpPr>
        <p:spPr>
          <a:xfrm flipH="1">
            <a:off x="2743200" y="3200400"/>
            <a:ext cx="609600" cy="381000"/>
          </a:xfrm>
          <a:prstGeom prst="straightConnector1">
            <a:avLst/>
          </a:prstGeom>
          <a:ln w="38100" cmpd="sng">
            <a:solidFill>
              <a:schemeClr val="bg1"/>
            </a:solidFill>
            <a:headEnd type="none" w="lg" len="lg"/>
            <a:tailEnd type="triangle" w="lg" len="med"/>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2133600" y="2057400"/>
            <a:ext cx="838200" cy="0"/>
          </a:xfrm>
          <a:prstGeom prst="straightConnector1">
            <a:avLst/>
          </a:prstGeom>
          <a:ln w="38100" cmpd="sng">
            <a:solidFill>
              <a:schemeClr val="bg1"/>
            </a:solidFill>
            <a:headEnd type="none" w="lg" len="lg"/>
            <a:tailEnd type="triangle" w="lg" len="med"/>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524000" y="1752600"/>
            <a:ext cx="762000" cy="523220"/>
          </a:xfrm>
          <a:prstGeom prst="rect">
            <a:avLst/>
          </a:prstGeom>
          <a:noFill/>
        </p:spPr>
        <p:txBody>
          <a:bodyPr wrap="square" rtlCol="0">
            <a:spAutoFit/>
          </a:bodyPr>
          <a:lstStyle/>
          <a:p>
            <a:r>
              <a:rPr lang="en-US" b="1" dirty="0" smtClean="0">
                <a:solidFill>
                  <a:schemeClr val="bg1"/>
                </a:solidFill>
                <a:latin typeface="Arial"/>
                <a:cs typeface="Arial"/>
              </a:rPr>
              <a:t>Solar Wind </a:t>
            </a:r>
            <a:endParaRPr lang="en-US" b="1" dirty="0">
              <a:solidFill>
                <a:schemeClr val="bg1"/>
              </a:solidFill>
              <a:latin typeface="Arial"/>
              <a:cs typeface="Arial"/>
            </a:endParaRPr>
          </a:p>
        </p:txBody>
      </p:sp>
      <p:sp>
        <p:nvSpPr>
          <p:cNvPr id="27" name="TextBox 26"/>
          <p:cNvSpPr txBox="1"/>
          <p:nvPr/>
        </p:nvSpPr>
        <p:spPr>
          <a:xfrm>
            <a:off x="3124200" y="2971800"/>
            <a:ext cx="1828800" cy="307777"/>
          </a:xfrm>
          <a:prstGeom prst="rect">
            <a:avLst/>
          </a:prstGeom>
          <a:noFill/>
        </p:spPr>
        <p:txBody>
          <a:bodyPr wrap="square" rtlCol="0">
            <a:spAutoFit/>
          </a:bodyPr>
          <a:lstStyle/>
          <a:p>
            <a:r>
              <a:rPr lang="en-US" b="1" dirty="0" smtClean="0">
                <a:solidFill>
                  <a:schemeClr val="bg1"/>
                </a:solidFill>
                <a:latin typeface="Arial"/>
                <a:cs typeface="Arial"/>
              </a:rPr>
              <a:t>Magnetosphere</a:t>
            </a:r>
            <a:endParaRPr lang="en-US" b="1" dirty="0">
              <a:solidFill>
                <a:schemeClr val="bg1"/>
              </a:solidFill>
              <a:latin typeface="Arial"/>
              <a:cs typeface="Arial"/>
            </a:endParaRPr>
          </a:p>
        </p:txBody>
      </p:sp>
      <p:sp>
        <p:nvSpPr>
          <p:cNvPr id="12" name="Rectangle 11"/>
          <p:cNvSpPr/>
          <p:nvPr/>
        </p:nvSpPr>
        <p:spPr>
          <a:xfrm>
            <a:off x="1143000" y="6324600"/>
            <a:ext cx="3198687" cy="246221"/>
          </a:xfrm>
          <a:prstGeom prst="rect">
            <a:avLst/>
          </a:prstGeom>
        </p:spPr>
        <p:txBody>
          <a:bodyPr wrap="none">
            <a:spAutoFit/>
          </a:bodyPr>
          <a:lstStyle/>
          <a:p>
            <a:r>
              <a:rPr lang="en-US" sz="1000" b="1" dirty="0" smtClean="0">
                <a:latin typeface="Arial"/>
                <a:cs typeface="Arial"/>
              </a:rPr>
              <a:t>Computer Simulation </a:t>
            </a:r>
            <a:r>
              <a:rPr lang="en-US" sz="1000" b="1" dirty="0">
                <a:latin typeface="Arial"/>
                <a:cs typeface="Arial"/>
              </a:rPr>
              <a:t>(click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grpId="0" nodeType="withEffect">
                                  <p:stCondLst>
                                    <p:cond delay="0"/>
                                  </p:stCondLst>
                                  <p:childTnLst>
                                    <p:set>
                                      <p:cBhvr>
                                        <p:cTn id="6" dur="1" fill="hold">
                                          <p:stCondLst>
                                            <p:cond delay="0"/>
                                          </p:stCondLst>
                                        </p:cTn>
                                        <p:tgtEl>
                                          <p:spTgt spid="26632"/>
                                        </p:tgtEl>
                                        <p:attrNameLst>
                                          <p:attrName>style.visibility</p:attrName>
                                        </p:attrNameLst>
                                      </p:cBhvr>
                                      <p:to>
                                        <p:strVal val="visible"/>
                                      </p:to>
                                    </p:set>
                                    <p:anim calcmode="lin" valueType="num">
                                      <p:cBhvr>
                                        <p:cTn id="7" dur="500" fill="hold"/>
                                        <p:tgtEl>
                                          <p:spTgt spid="266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 fill="hold"/>
                                        <p:tgtEl>
                                          <p:spTgt spid="26632"/>
                                        </p:tgtEl>
                                        <p:attrNameLst>
                                          <p:attrName>ppt_x</p:attrName>
                                        </p:attrNameLst>
                                      </p:cBhvr>
                                      <p:tavLst>
                                        <p:tav tm="0">
                                          <p:val>
                                            <p:fltVal val="-1"/>
                                          </p:val>
                                        </p:tav>
                                        <p:tav tm="50000">
                                          <p:val>
                                            <p:fltVal val="0.95"/>
                                          </p:val>
                                        </p:tav>
                                        <p:tav tm="100000">
                                          <p:val>
                                            <p:strVal val="#ppt_x"/>
                                          </p:val>
                                        </p:tav>
                                      </p:tavLst>
                                    </p:anim>
                                    <p:anim calcmode="lin" valueType="num">
                                      <p:cBhvr>
                                        <p:cTn id="9" dur="500" fill="hold"/>
                                        <p:tgtEl>
                                          <p:spTgt spid="26632"/>
                                        </p:tgtEl>
                                        <p:attrNameLst>
                                          <p:attrName>ppt_y</p:attrName>
                                        </p:attrNameLst>
                                      </p:cBhvr>
                                      <p:tavLst>
                                        <p:tav tm="0">
                                          <p:val>
                                            <p:strVal val="#ppt_y"/>
                                          </p:val>
                                        </p:tav>
                                        <p:tav tm="100000">
                                          <p:val>
                                            <p:strVal val="#ppt_y"/>
                                          </p:val>
                                        </p:tav>
                                      </p:tavLst>
                                    </p:anim>
                                    <p:animEffect transition="in" filter="fade">
                                      <p:cBhvr>
                                        <p:cTn id="10" dur="500"/>
                                        <p:tgtEl>
                                          <p:spTgt spid="26632"/>
                                        </p:tgtEl>
                                      </p:cBhvr>
                                    </p:animEffect>
                                  </p:childTnLst>
                                </p:cTn>
                              </p:par>
                            </p:childTnLst>
                          </p:cTn>
                        </p:par>
                        <p:par>
                          <p:cTn id="11" fill="hold">
                            <p:stCondLst>
                              <p:cond delay="500"/>
                            </p:stCondLst>
                            <p:childTnLst>
                              <p:par>
                                <p:cTn id="12" presetID="1" presetClass="mediacall" presetSubtype="0" fill="hold" nodeType="afterEffect">
                                  <p:stCondLst>
                                    <p:cond delay="0"/>
                                  </p:stCondLst>
                                  <p:childTnLst>
                                    <p:cmd type="call" cmd="playFrom(0.0)">
                                      <p:cBhvr>
                                        <p:cTn id="13" dur="8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repeatCount="indefinite" fill="hold" display="0">
                  <p:stCondLst>
                    <p:cond delay="indefinite"/>
                  </p:stCondLst>
                </p:cTn>
                <p:tgtEl>
                  <p:spTgt spid="3"/>
                </p:tgtEl>
              </p:cMediaNode>
            </p:video>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childTnLst>
        </p:cTn>
      </p:par>
    </p:tnLst>
    <p:bldLst>
      <p:bldP spid="266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1" name="Rectangle 5"/>
          <p:cNvSpPr>
            <a:spLocks noChangeArrowheads="1"/>
          </p:cNvSpPr>
          <p:nvPr/>
        </p:nvSpPr>
        <p:spPr bwMode="auto">
          <a:xfrm>
            <a:off x="8466" y="16933"/>
            <a:ext cx="9135534" cy="66886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a:cs typeface="Arial"/>
              </a:rPr>
              <a:t>The Sun</a:t>
            </a:r>
            <a:r>
              <a:rPr lang="ja-JP" altLang="en-US" sz="4000" b="1" dirty="0">
                <a:solidFill>
                  <a:srgbClr val="0000FF"/>
                </a:solidFill>
                <a:effectLst>
                  <a:outerShdw blurRad="38100" dist="38100" dir="2700000" algn="tl">
                    <a:srgbClr val="DDDDDD"/>
                  </a:outerShdw>
                </a:effectLst>
                <a:latin typeface="Arial"/>
                <a:cs typeface="Arial"/>
              </a:rPr>
              <a:t>’</a:t>
            </a:r>
            <a:r>
              <a:rPr lang="en-US" sz="4000" b="1" dirty="0">
                <a:solidFill>
                  <a:srgbClr val="0000FF"/>
                </a:solidFill>
                <a:effectLst>
                  <a:outerShdw blurRad="38100" dist="38100" dir="2700000" algn="tl">
                    <a:srgbClr val="DDDDDD"/>
                  </a:outerShdw>
                </a:effectLst>
                <a:latin typeface="Arial"/>
                <a:cs typeface="Arial"/>
              </a:rPr>
              <a:t>s </a:t>
            </a:r>
            <a:r>
              <a:rPr lang="en-US" sz="4000" b="1" dirty="0" smtClean="0">
                <a:solidFill>
                  <a:srgbClr val="0000FF"/>
                </a:solidFill>
                <a:effectLst>
                  <a:outerShdw blurRad="38100" dist="38100" dir="2700000" algn="tl">
                    <a:srgbClr val="DDDDDD"/>
                  </a:outerShdw>
                </a:effectLst>
                <a:latin typeface="Arial"/>
                <a:cs typeface="Arial"/>
              </a:rPr>
              <a:t>Place </a:t>
            </a:r>
            <a:r>
              <a:rPr lang="en-US" sz="4000" b="1" dirty="0">
                <a:solidFill>
                  <a:srgbClr val="0000FF"/>
                </a:solidFill>
                <a:effectLst>
                  <a:outerShdw blurRad="38100" dist="38100" dir="2700000" algn="tl">
                    <a:srgbClr val="DDDDDD"/>
                  </a:outerShdw>
                </a:effectLst>
                <a:latin typeface="Arial"/>
                <a:cs typeface="Arial"/>
              </a:rPr>
              <a:t>in </a:t>
            </a:r>
            <a:r>
              <a:rPr lang="en-US" sz="4000" b="1" dirty="0" smtClean="0">
                <a:solidFill>
                  <a:srgbClr val="0000FF"/>
                </a:solidFill>
                <a:effectLst>
                  <a:outerShdw blurRad="38100" dist="38100" dir="2700000" algn="tl">
                    <a:srgbClr val="DDDDDD"/>
                  </a:outerShdw>
                </a:effectLst>
                <a:latin typeface="Arial"/>
                <a:cs typeface="Arial"/>
              </a:rPr>
              <a:t>our </a:t>
            </a:r>
            <a:r>
              <a:rPr lang="en-US" sz="4000" b="1" dirty="0">
                <a:solidFill>
                  <a:srgbClr val="0000FF"/>
                </a:solidFill>
                <a:effectLst>
                  <a:outerShdw blurRad="38100" dist="38100" dir="2700000" algn="tl">
                    <a:srgbClr val="DDDDDD"/>
                  </a:outerShdw>
                </a:effectLst>
                <a:latin typeface="Arial"/>
                <a:cs typeface="Arial"/>
              </a:rPr>
              <a:t>G</a:t>
            </a:r>
            <a:r>
              <a:rPr lang="en-US" sz="4000" b="1" dirty="0" smtClean="0">
                <a:solidFill>
                  <a:srgbClr val="0000FF"/>
                </a:solidFill>
                <a:effectLst>
                  <a:outerShdw blurRad="38100" dist="38100" dir="2700000" algn="tl">
                    <a:srgbClr val="DDDDDD"/>
                  </a:outerShdw>
                </a:effectLst>
                <a:latin typeface="Arial"/>
                <a:cs typeface="Arial"/>
              </a:rPr>
              <a:t>alaxy</a:t>
            </a:r>
            <a:endParaRPr lang="en-US" sz="4000" b="1" dirty="0">
              <a:solidFill>
                <a:srgbClr val="0000FF"/>
              </a:solidFill>
              <a:effectLst>
                <a:outerShdw blurRad="38100" dist="38100" dir="2700000" algn="tl">
                  <a:srgbClr val="DDDDDD"/>
                </a:outerShdw>
              </a:effectLst>
              <a:latin typeface="Arial"/>
              <a:cs typeface="Arial"/>
            </a:endParaRPr>
          </a:p>
        </p:txBody>
      </p:sp>
      <p:sp>
        <p:nvSpPr>
          <p:cNvPr id="167942" name="Text Box 6"/>
          <p:cNvSpPr txBox="1">
            <a:spLocks noChangeArrowheads="1"/>
          </p:cNvSpPr>
          <p:nvPr/>
        </p:nvSpPr>
        <p:spPr bwMode="auto">
          <a:xfrm>
            <a:off x="1752600" y="5638800"/>
            <a:ext cx="5715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1800" dirty="0">
                <a:latin typeface="Arial" charset="0"/>
                <a:cs typeface="+mn-cs"/>
              </a:rPr>
              <a:t>The Sun is one of about 200 billion stars in </a:t>
            </a:r>
            <a:r>
              <a:rPr lang="en-US" sz="1800" dirty="0" smtClean="0">
                <a:latin typeface="Arial" charset="0"/>
                <a:cs typeface="+mn-cs"/>
              </a:rPr>
              <a:t>our </a:t>
            </a:r>
            <a:r>
              <a:rPr lang="en-US" sz="1800" dirty="0">
                <a:latin typeface="Arial" charset="0"/>
                <a:cs typeface="+mn-cs"/>
              </a:rPr>
              <a:t>Milky </a:t>
            </a:r>
            <a:r>
              <a:rPr lang="en-US" sz="1800" dirty="0" smtClean="0">
                <a:latin typeface="Arial" charset="0"/>
                <a:cs typeface="+mn-cs"/>
              </a:rPr>
              <a:t>Way galaxy. The Sun is </a:t>
            </a:r>
            <a:r>
              <a:rPr lang="en-US" sz="1800" dirty="0">
                <a:latin typeface="Arial" charset="0"/>
                <a:cs typeface="+mn-cs"/>
              </a:rPr>
              <a:t>on the </a:t>
            </a:r>
            <a:r>
              <a:rPr lang="en-US" sz="1800" dirty="0" smtClean="0">
                <a:latin typeface="Arial" charset="0"/>
                <a:cs typeface="+mn-cs"/>
              </a:rPr>
              <a:t>“edge”, </a:t>
            </a:r>
            <a:r>
              <a:rPr lang="en-US" sz="1800" dirty="0">
                <a:latin typeface="Arial" charset="0"/>
                <a:cs typeface="+mn-cs"/>
              </a:rPr>
              <a:t>about 28,000 light years from </a:t>
            </a:r>
            <a:r>
              <a:rPr lang="en-US" sz="1800" dirty="0" smtClean="0">
                <a:latin typeface="Arial" charset="0"/>
                <a:cs typeface="+mn-cs"/>
              </a:rPr>
              <a:t>the galaxy’s </a:t>
            </a:r>
            <a:r>
              <a:rPr lang="en-US" sz="1800" dirty="0">
                <a:latin typeface="Arial" charset="0"/>
                <a:cs typeface="+mn-cs"/>
              </a:rPr>
              <a:t>center.</a:t>
            </a:r>
          </a:p>
        </p:txBody>
      </p:sp>
      <p:pic>
        <p:nvPicPr>
          <p:cNvPr id="167950" name="Picture 1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05000" y="1143000"/>
            <a:ext cx="5410200" cy="446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7951" name="Oval 15"/>
          <p:cNvSpPr>
            <a:spLocks noChangeArrowheads="1"/>
          </p:cNvSpPr>
          <p:nvPr/>
        </p:nvSpPr>
        <p:spPr bwMode="auto">
          <a:xfrm>
            <a:off x="2971800" y="2590800"/>
            <a:ext cx="304800" cy="304800"/>
          </a:xfrm>
          <a:prstGeom prst="ellipse">
            <a:avLst/>
          </a:pr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cs typeface="+mn-cs"/>
            </a:endParaRPr>
          </a:p>
        </p:txBody>
      </p:sp>
      <p:sp>
        <p:nvSpPr>
          <p:cNvPr id="167952" name="Line 16"/>
          <p:cNvSpPr>
            <a:spLocks noChangeShapeType="1"/>
          </p:cNvSpPr>
          <p:nvPr/>
        </p:nvSpPr>
        <p:spPr bwMode="auto">
          <a:xfrm flipH="1">
            <a:off x="2133600" y="2971800"/>
            <a:ext cx="762000" cy="685800"/>
          </a:xfrm>
          <a:prstGeom prst="line">
            <a:avLst/>
          </a:prstGeom>
          <a:noFill/>
          <a:ln w="41275">
            <a:solidFill>
              <a:schemeClr val="bg1"/>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dirty="0">
              <a:cs typeface="+mn-cs"/>
            </a:endParaRPr>
          </a:p>
        </p:txBody>
      </p:sp>
      <p:sp>
        <p:nvSpPr>
          <p:cNvPr id="2" name="Slide Number Placeholder 1"/>
          <p:cNvSpPr>
            <a:spLocks noGrp="1"/>
          </p:cNvSpPr>
          <p:nvPr>
            <p:ph type="sldNum" sz="quarter" idx="12"/>
          </p:nvPr>
        </p:nvSpPr>
        <p:spPr/>
        <p:txBody>
          <a:bodyPr/>
          <a:lstStyle/>
          <a:p>
            <a:pPr>
              <a:defRPr/>
            </a:pPr>
            <a:fld id="{D95D1503-A78E-B942-BFC2-EBAD624418AE}" type="slidenum">
              <a:rPr lang="en-US"/>
              <a:pPr>
                <a:defRPr/>
              </a:pPr>
              <a:t>125</a:t>
            </a:fld>
            <a:endParaRPr lang="en-US"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0"/>
                                  </p:stCondLst>
                                  <p:childTnLst>
                                    <p:set>
                                      <p:cBhvr>
                                        <p:cTn id="6" dur="1" fill="hold">
                                          <p:stCondLst>
                                            <p:cond delay="0"/>
                                          </p:stCondLst>
                                        </p:cTn>
                                        <p:tgtEl>
                                          <p:spTgt spid="167942"/>
                                        </p:tgtEl>
                                        <p:attrNameLst>
                                          <p:attrName>style.visibility</p:attrName>
                                        </p:attrNameLst>
                                      </p:cBhvr>
                                      <p:to>
                                        <p:strVal val="visible"/>
                                      </p:to>
                                    </p:set>
                                    <p:anim calcmode="lin" valueType="num">
                                      <p:cBhvr additive="base">
                                        <p:cTn id="7" dur="1000" fill="hold"/>
                                        <p:tgtEl>
                                          <p:spTgt spid="167942"/>
                                        </p:tgtEl>
                                        <p:attrNameLst>
                                          <p:attrName>ppt_x</p:attrName>
                                        </p:attrNameLst>
                                      </p:cBhvr>
                                      <p:tavLst>
                                        <p:tav tm="0">
                                          <p:val>
                                            <p:strVal val="1+#ppt_w/2"/>
                                          </p:val>
                                        </p:tav>
                                        <p:tav tm="100000">
                                          <p:val>
                                            <p:strVal val="#ppt_x"/>
                                          </p:val>
                                        </p:tav>
                                      </p:tavLst>
                                    </p:anim>
                                    <p:anim calcmode="lin" valueType="num">
                                      <p:cBhvr additive="base">
                                        <p:cTn id="8" dur="1000" fill="hold"/>
                                        <p:tgtEl>
                                          <p:spTgt spid="16794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67951"/>
                                        </p:tgtEl>
                                        <p:attrNameLst>
                                          <p:attrName>style.visibility</p:attrName>
                                        </p:attrNameLst>
                                      </p:cBhvr>
                                      <p:to>
                                        <p:strVal val="visible"/>
                                      </p:to>
                                    </p:set>
                                    <p:anim calcmode="lin" valueType="num">
                                      <p:cBhvr additive="base">
                                        <p:cTn id="12" dur="500" fill="hold"/>
                                        <p:tgtEl>
                                          <p:spTgt spid="167951"/>
                                        </p:tgtEl>
                                        <p:attrNameLst>
                                          <p:attrName>ppt_x</p:attrName>
                                        </p:attrNameLst>
                                      </p:cBhvr>
                                      <p:tavLst>
                                        <p:tav tm="0">
                                          <p:val>
                                            <p:strVal val="#ppt_x"/>
                                          </p:val>
                                        </p:tav>
                                        <p:tav tm="100000">
                                          <p:val>
                                            <p:strVal val="#ppt_x"/>
                                          </p:val>
                                        </p:tav>
                                      </p:tavLst>
                                    </p:anim>
                                    <p:anim calcmode="lin" valueType="num">
                                      <p:cBhvr additive="base">
                                        <p:cTn id="13" dur="500" fill="hold"/>
                                        <p:tgtEl>
                                          <p:spTgt spid="16795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67952"/>
                                        </p:tgtEl>
                                        <p:attrNameLst>
                                          <p:attrName>style.visibility</p:attrName>
                                        </p:attrNameLst>
                                      </p:cBhvr>
                                      <p:to>
                                        <p:strVal val="visible"/>
                                      </p:to>
                                    </p:set>
                                    <p:anim calcmode="lin" valueType="num">
                                      <p:cBhvr additive="base">
                                        <p:cTn id="16" dur="500" fill="hold"/>
                                        <p:tgtEl>
                                          <p:spTgt spid="167952"/>
                                        </p:tgtEl>
                                        <p:attrNameLst>
                                          <p:attrName>ppt_x</p:attrName>
                                        </p:attrNameLst>
                                      </p:cBhvr>
                                      <p:tavLst>
                                        <p:tav tm="0">
                                          <p:val>
                                            <p:strVal val="#ppt_x"/>
                                          </p:val>
                                        </p:tav>
                                        <p:tav tm="100000">
                                          <p:val>
                                            <p:strVal val="#ppt_x"/>
                                          </p:val>
                                        </p:tav>
                                      </p:tavLst>
                                    </p:anim>
                                    <p:anim calcmode="lin" valueType="num">
                                      <p:cBhvr additive="base">
                                        <p:cTn id="17" dur="500" fill="hold"/>
                                        <p:tgtEl>
                                          <p:spTgt spid="1679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2" grpId="0"/>
      <p:bldP spid="1679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Box 2"/>
          <p:cNvSpPr txBox="1">
            <a:spLocks noChangeArrowheads="1"/>
          </p:cNvSpPr>
          <p:nvPr/>
        </p:nvSpPr>
        <p:spPr bwMode="auto">
          <a:xfrm>
            <a:off x="1862138" y="2608263"/>
            <a:ext cx="1857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1400">
                <a:solidFill>
                  <a:schemeClr val="tx1"/>
                </a:solidFill>
                <a:latin typeface="Times New Roman" charset="0"/>
                <a:ea typeface="ＭＳ Ｐゴシック" charset="0"/>
              </a:defRPr>
            </a:lvl9pPr>
          </a:lstStyle>
          <a:p>
            <a:endParaRPr lang="en-US" dirty="0"/>
          </a:p>
        </p:txBody>
      </p:sp>
      <p:sp>
        <p:nvSpPr>
          <p:cNvPr id="4" name="Content Placeholder 2"/>
          <p:cNvSpPr txBox="1">
            <a:spLocks/>
          </p:cNvSpPr>
          <p:nvPr/>
        </p:nvSpPr>
        <p:spPr>
          <a:xfrm>
            <a:off x="609600" y="1447800"/>
            <a:ext cx="3733800" cy="4572000"/>
          </a:xfrm>
          <a:prstGeom prst="rect">
            <a:avLst/>
          </a:prstGeom>
          <a:solidFill>
            <a:schemeClr val="bg1"/>
          </a:solidFill>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defRPr/>
            </a:pPr>
            <a:r>
              <a:rPr lang="en-US" sz="2000" dirty="0" smtClean="0"/>
              <a:t>Earth’s magnetosphere protects the ozone layer from the solar wind.  The ozone layer protects the Earth (and life on it) from dangerous ultraviolet (UV) radiation from the Sun. </a:t>
            </a:r>
          </a:p>
          <a:p>
            <a:pPr>
              <a:defRPr/>
            </a:pPr>
            <a:r>
              <a:rPr lang="en-US" sz="2000" dirty="0" smtClean="0"/>
              <a:t>The magnetosphere also protects us from other dangerous radiation caused by high-energy charged particles coming from the Sun.</a:t>
            </a:r>
          </a:p>
          <a:p>
            <a:pPr>
              <a:defRPr/>
            </a:pPr>
            <a:r>
              <a:rPr lang="en-US" sz="2000" dirty="0" smtClean="0"/>
              <a:t>The magnetosphere</a:t>
            </a:r>
            <a:r>
              <a:rPr lang="en-US" sz="2000" dirty="0"/>
              <a:t> </a:t>
            </a:r>
            <a:r>
              <a:rPr lang="en-US" sz="2000" dirty="0" smtClean="0"/>
              <a:t>is essential to protecting life on Earth from Space Weather.</a:t>
            </a:r>
          </a:p>
        </p:txBody>
      </p:sp>
      <p:sp>
        <p:nvSpPr>
          <p:cNvPr id="5" name="Rectangle 8"/>
          <p:cNvSpPr>
            <a:spLocks noChangeArrowheads="1"/>
          </p:cNvSpPr>
          <p:nvPr/>
        </p:nvSpPr>
        <p:spPr bwMode="auto">
          <a:xfrm>
            <a:off x="16932" y="381000"/>
            <a:ext cx="9127068" cy="7620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Why</a:t>
            </a:r>
            <a:r>
              <a:rPr lang="en-US" sz="4000" b="1" dirty="0" smtClean="0">
                <a:solidFill>
                  <a:srgbClr val="0000FF"/>
                </a:solidFill>
                <a:effectLst>
                  <a:outerShdw blurRad="38100" dist="38100" dir="2700000" algn="tl">
                    <a:srgbClr val="DDDDDD"/>
                  </a:outerShdw>
                </a:effectLst>
                <a:latin typeface="Arial" charset="0"/>
                <a:cs typeface="+mn-cs"/>
              </a:rPr>
              <a:t> is the magnetosphere </a:t>
            </a:r>
          </a:p>
          <a:p>
            <a:pPr eaLnBrk="1" hangingPunct="1">
              <a:defRPr/>
            </a:pPr>
            <a:r>
              <a:rPr lang="en-US" sz="4000" b="1" dirty="0" smtClean="0">
                <a:solidFill>
                  <a:srgbClr val="0000FF"/>
                </a:solidFill>
                <a:effectLst>
                  <a:outerShdw blurRad="38100" dist="38100" dir="2700000" algn="tl">
                    <a:srgbClr val="DDDDDD"/>
                  </a:outerShdw>
                </a:effectLst>
                <a:latin typeface="Arial" charset="0"/>
                <a:cs typeface="+mn-cs"/>
              </a:rPr>
              <a:t>important </a:t>
            </a:r>
            <a:r>
              <a:rPr lang="en-US" sz="4000" b="1" dirty="0">
                <a:solidFill>
                  <a:srgbClr val="0000FF"/>
                </a:solidFill>
                <a:effectLst>
                  <a:outerShdw blurRad="38100" dist="38100" dir="2700000" algn="tl">
                    <a:srgbClr val="DDDDDD"/>
                  </a:outerShdw>
                </a:effectLst>
                <a:latin typeface="Arial" charset="0"/>
                <a:cs typeface="+mn-cs"/>
              </a:rPr>
              <a:t>to </a:t>
            </a:r>
            <a:r>
              <a:rPr lang="en-US" sz="4000" b="1" dirty="0" smtClean="0">
                <a:solidFill>
                  <a:srgbClr val="0000FF"/>
                </a:solidFill>
                <a:effectLst>
                  <a:outerShdw blurRad="38100" dist="38100" dir="2700000" algn="tl">
                    <a:srgbClr val="DDDDDD"/>
                  </a:outerShdw>
                </a:effectLst>
                <a:latin typeface="Arial" charset="0"/>
                <a:cs typeface="+mn-cs"/>
              </a:rPr>
              <a:t>life on Earth?</a:t>
            </a:r>
            <a:endParaRPr lang="en-US" sz="4000" b="1" dirty="0">
              <a:solidFill>
                <a:srgbClr val="0000FF"/>
              </a:solidFill>
              <a:effectLst>
                <a:outerShdw blurRad="38100" dist="38100" dir="2700000" algn="tl">
                  <a:srgbClr val="DDDDDD"/>
                </a:outerShdw>
              </a:effectLst>
              <a:latin typeface="Arial" charset="0"/>
              <a:cs typeface="+mn-cs"/>
            </a:endParaRPr>
          </a:p>
        </p:txBody>
      </p:sp>
      <p:sp>
        <p:nvSpPr>
          <p:cNvPr id="6" name="Slide Number Placeholder 5"/>
          <p:cNvSpPr>
            <a:spLocks noGrp="1"/>
          </p:cNvSpPr>
          <p:nvPr>
            <p:ph type="sldNum" sz="quarter" idx="12"/>
          </p:nvPr>
        </p:nvSpPr>
        <p:spPr/>
        <p:txBody>
          <a:bodyPr/>
          <a:lstStyle/>
          <a:p>
            <a:pPr>
              <a:defRPr/>
            </a:pPr>
            <a:fld id="{F51C3076-4B78-0C4A-A318-DAA00D831416}" type="slidenum">
              <a:rPr lang="en-US"/>
              <a:pPr>
                <a:defRPr/>
              </a:pPr>
              <a:t>143</a:t>
            </a:fld>
            <a:endParaRPr lang="en-US" dirty="0"/>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476500"/>
            <a:ext cx="4449319" cy="2514600"/>
          </a:xfrm>
          <a:prstGeom prst="rect">
            <a:avLst/>
          </a:prstGeom>
          <a:noFill/>
          <a:ln>
            <a:noFill/>
          </a:ln>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500" fill="hold"/>
                                        <p:tgtEl>
                                          <p:spTgt spid="5"/>
                                        </p:tgtEl>
                                        <p:attrNameLst>
                                          <p:attrName>ppt_y</p:attrName>
                                        </p:attrNameLst>
                                      </p:cBhvr>
                                      <p:tavLst>
                                        <p:tav tm="0">
                                          <p:val>
                                            <p:strVal val="#ppt_y"/>
                                          </p:val>
                                        </p:tav>
                                        <p:tav tm="100000">
                                          <p:val>
                                            <p:strVal val="#ppt_y"/>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Rectangle 5"/>
          <p:cNvSpPr>
            <a:spLocks noChangeArrowheads="1"/>
          </p:cNvSpPr>
          <p:nvPr/>
        </p:nvSpPr>
        <p:spPr bwMode="auto">
          <a:xfrm>
            <a:off x="152400" y="152400"/>
            <a:ext cx="8991600" cy="8382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smtClean="0">
                <a:solidFill>
                  <a:srgbClr val="0000FF"/>
                </a:solidFill>
                <a:effectLst>
                  <a:outerShdw blurRad="38100" dist="38100" dir="2700000" algn="tl">
                    <a:srgbClr val="DDDDDD"/>
                  </a:outerShdw>
                </a:effectLst>
                <a:latin typeface="Arial" charset="0"/>
                <a:cs typeface="+mn-cs"/>
              </a:rPr>
              <a:t>The Effects of Space Weather</a:t>
            </a:r>
            <a:endParaRPr lang="en-US" sz="4000" b="1" dirty="0">
              <a:solidFill>
                <a:srgbClr val="0000FF"/>
              </a:solidFill>
              <a:effectLst>
                <a:outerShdw blurRad="38100" dist="38100" dir="2700000" algn="tl">
                  <a:srgbClr val="DDDDDD"/>
                </a:outerShdw>
              </a:effectLst>
              <a:latin typeface="Arial" charset="0"/>
              <a:cs typeface="+mn-cs"/>
            </a:endParaRPr>
          </a:p>
        </p:txBody>
      </p:sp>
      <p:sp>
        <p:nvSpPr>
          <p:cNvPr id="62472" name="Rectangle 8"/>
          <p:cNvSpPr>
            <a:spLocks noChangeArrowheads="1"/>
          </p:cNvSpPr>
          <p:nvPr/>
        </p:nvSpPr>
        <p:spPr bwMode="auto">
          <a:xfrm>
            <a:off x="5486400" y="1143000"/>
            <a:ext cx="34290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lstStyle/>
          <a:p>
            <a:pPr marL="342900" indent="-342900" algn="l" eaLnBrk="1" hangingPunct="1">
              <a:spcBef>
                <a:spcPct val="20000"/>
              </a:spcBef>
              <a:defRPr/>
            </a:pPr>
            <a:r>
              <a:rPr lang="en-US" sz="2400" dirty="0" smtClean="0">
                <a:latin typeface="Arial" charset="0"/>
                <a:cs typeface="+mn-cs"/>
              </a:rPr>
              <a:t>	Solar </a:t>
            </a:r>
            <a:r>
              <a:rPr lang="en-US" sz="2400" dirty="0">
                <a:latin typeface="Arial" charset="0"/>
                <a:cs typeface="+mn-cs"/>
              </a:rPr>
              <a:t>activity can </a:t>
            </a:r>
            <a:r>
              <a:rPr lang="en-US" sz="2400" dirty="0" smtClean="0">
                <a:latin typeface="Arial" charset="0"/>
                <a:cs typeface="+mn-cs"/>
              </a:rPr>
              <a:t>have a </a:t>
            </a:r>
            <a:r>
              <a:rPr lang="en-US" sz="2400" dirty="0">
                <a:latin typeface="Arial" charset="0"/>
                <a:cs typeface="+mn-cs"/>
              </a:rPr>
              <a:t>dramatic impact </a:t>
            </a:r>
            <a:r>
              <a:rPr lang="en-US" sz="2400" dirty="0" smtClean="0">
                <a:latin typeface="Arial" charset="0"/>
                <a:cs typeface="+mn-cs"/>
              </a:rPr>
              <a:t>on power grids, communication systems</a:t>
            </a:r>
            <a:r>
              <a:rPr lang="en-US" sz="2400" dirty="0">
                <a:latin typeface="Arial" charset="0"/>
                <a:cs typeface="+mn-cs"/>
              </a:rPr>
              <a:t>, satellites, astronauts, and animals.</a:t>
            </a:r>
          </a:p>
        </p:txBody>
      </p:sp>
      <p:pic>
        <p:nvPicPr>
          <p:cNvPr id="83971" name="Picture 14" descr="spacewal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4419600"/>
            <a:ext cx="1832116" cy="21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9524879E-25EE-E342-A405-2DF177250D64}" type="slidenum">
              <a:rPr lang="en-US"/>
              <a:pPr>
                <a:defRPr/>
              </a:pPr>
              <a:t>144</a:t>
            </a:fld>
            <a:endParaRPr lang="en-US" dirty="0"/>
          </a:p>
        </p:txBody>
      </p:sp>
      <p:pic>
        <p:nvPicPr>
          <p:cNvPr id="83973" name="Picture 2" descr="flying-pigeon.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91400" y="3505200"/>
            <a:ext cx="1645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izzler.avi">
            <a:hlinkClick r:id="" action="ppaction://media"/>
          </p:cNvPr>
          <p:cNvPicPr/>
          <p:nvPr>
            <a:videoFile r:link="rId2"/>
            <p:extLst>
              <p:ext uri="{DAA4B4D4-6D71-4841-9C94-3DE7FCFB9230}">
                <p14:media xmlns:p14="http://schemas.microsoft.com/office/powerpoint/2010/main" r:embed="rId1"/>
              </p:ext>
            </p:extLst>
          </p:nvPr>
        </p:nvPicPr>
        <p:blipFill>
          <a:blip r:embed="rId7"/>
          <a:stretch>
            <a:fillRect/>
          </a:stretch>
        </p:blipFill>
        <p:spPr>
          <a:xfrm>
            <a:off x="304800" y="1219200"/>
            <a:ext cx="5029200" cy="4038600"/>
          </a:xfrm>
          <a:prstGeom prst="rect">
            <a:avLst/>
          </a:prstGeom>
        </p:spPr>
      </p:pic>
      <p:sp>
        <p:nvSpPr>
          <p:cNvPr id="9" name="Rectangle 8"/>
          <p:cNvSpPr/>
          <p:nvPr/>
        </p:nvSpPr>
        <p:spPr>
          <a:xfrm>
            <a:off x="304800" y="5257800"/>
            <a:ext cx="3466639" cy="307777"/>
          </a:xfrm>
          <a:prstGeom prst="rect">
            <a:avLst/>
          </a:prstGeom>
        </p:spPr>
        <p:txBody>
          <a:bodyPr wrap="none">
            <a:spAutoFit/>
          </a:bodyPr>
          <a:lstStyle/>
          <a:p>
            <a:r>
              <a:rPr lang="en-US" b="1" dirty="0" smtClean="0">
                <a:latin typeface="Arial"/>
                <a:cs typeface="Arial"/>
              </a:rPr>
              <a:t>Animation </a:t>
            </a:r>
            <a:r>
              <a:rPr lang="en-US" b="1" dirty="0">
                <a:latin typeface="Arial"/>
                <a:cs typeface="Arial"/>
              </a:rPr>
              <a:t>(click </a:t>
            </a:r>
            <a:r>
              <a:rPr lang="en-US" b="1" dirty="0" smtClean="0">
                <a:latin typeface="Arial"/>
                <a:cs typeface="Arial"/>
              </a:rPr>
              <a:t>image </a:t>
            </a:r>
            <a:r>
              <a:rPr lang="en-US"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2472"/>
                                        </p:tgtEl>
                                        <p:attrNameLst>
                                          <p:attrName>style.visibility</p:attrName>
                                        </p:attrNameLst>
                                      </p:cBhvr>
                                      <p:to>
                                        <p:strVal val="visible"/>
                                      </p:to>
                                    </p:set>
                                    <p:anim calcmode="lin" valueType="num">
                                      <p:cBhvr additive="base">
                                        <p:cTn id="7" dur="500" fill="hold"/>
                                        <p:tgtEl>
                                          <p:spTgt spid="62472"/>
                                        </p:tgtEl>
                                        <p:attrNameLst>
                                          <p:attrName>ppt_x</p:attrName>
                                        </p:attrNameLst>
                                      </p:cBhvr>
                                      <p:tavLst>
                                        <p:tav tm="0">
                                          <p:val>
                                            <p:strVal val="0-#ppt_w/2"/>
                                          </p:val>
                                        </p:tav>
                                        <p:tav tm="100000">
                                          <p:val>
                                            <p:strVal val="#ppt_x"/>
                                          </p:val>
                                        </p:tav>
                                      </p:tavLst>
                                    </p:anim>
                                    <p:anim calcmode="lin" valueType="num">
                                      <p:cBhvr additive="base">
                                        <p:cTn id="8" dur="500" fill="hold"/>
                                        <p:tgtEl>
                                          <p:spTgt spid="624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82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624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ext Box 4"/>
          <p:cNvSpPr txBox="1">
            <a:spLocks noChangeArrowheads="1"/>
          </p:cNvSpPr>
          <p:nvPr/>
        </p:nvSpPr>
        <p:spPr bwMode="auto">
          <a:xfrm>
            <a:off x="0" y="0"/>
            <a:ext cx="89154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4000" b="1" dirty="0" smtClean="0">
                <a:solidFill>
                  <a:srgbClr val="0000FF"/>
                </a:solidFill>
                <a:effectLst>
                  <a:outerShdw blurRad="38100" dist="38100" dir="2700000" algn="tl">
                    <a:srgbClr val="DDDDDD"/>
                  </a:outerShdw>
                </a:effectLst>
                <a:latin typeface="Arial" charset="0"/>
              </a:rPr>
              <a:t>Solar Storms Threaten Technology</a:t>
            </a:r>
            <a:endParaRPr lang="en-US" sz="4000" b="1" dirty="0">
              <a:solidFill>
                <a:srgbClr val="0000FF"/>
              </a:solidFill>
              <a:effectLst>
                <a:outerShdw blurRad="38100" dist="38100" dir="2700000" algn="tl">
                  <a:srgbClr val="DDDDDD"/>
                </a:outerShdw>
              </a:effectLst>
              <a:latin typeface="Arial" charset="0"/>
            </a:endParaRPr>
          </a:p>
        </p:txBody>
      </p:sp>
      <p:pic>
        <p:nvPicPr>
          <p:cNvPr id="66565" name="Picture 5" descr="blackout_Queb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19200"/>
            <a:ext cx="32004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Text Box 7"/>
          <p:cNvSpPr txBox="1">
            <a:spLocks noChangeArrowheads="1"/>
          </p:cNvSpPr>
          <p:nvPr/>
        </p:nvSpPr>
        <p:spPr bwMode="auto">
          <a:xfrm>
            <a:off x="4267200" y="1219200"/>
            <a:ext cx="45720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342900" indent="-342900" algn="l">
              <a:spcBef>
                <a:spcPct val="50000"/>
              </a:spcBef>
              <a:buFont typeface="Arial"/>
              <a:buChar char="•"/>
              <a:defRPr/>
            </a:pPr>
            <a:r>
              <a:rPr lang="en-US" sz="2400" dirty="0" smtClean="0">
                <a:latin typeface="Arial" charset="0"/>
                <a:cs typeface="+mn-cs"/>
              </a:rPr>
              <a:t>In 1989, a solar storm caused 6 </a:t>
            </a:r>
            <a:r>
              <a:rPr lang="en-US" sz="2400" dirty="0">
                <a:latin typeface="Arial" charset="0"/>
                <a:cs typeface="+mn-cs"/>
              </a:rPr>
              <a:t>million people in Quebec </a:t>
            </a:r>
            <a:r>
              <a:rPr lang="en-US" sz="2400" dirty="0" smtClean="0">
                <a:latin typeface="Arial" charset="0"/>
                <a:cs typeface="+mn-cs"/>
              </a:rPr>
              <a:t>to lose </a:t>
            </a:r>
            <a:r>
              <a:rPr lang="en-US" sz="2400" dirty="0">
                <a:latin typeface="Arial" charset="0"/>
                <a:cs typeface="+mn-cs"/>
              </a:rPr>
              <a:t>power for 9 hours.</a:t>
            </a:r>
            <a:r>
              <a:rPr lang="en-US" sz="2400" dirty="0">
                <a:cs typeface="+mn-cs"/>
              </a:rPr>
              <a:t> </a:t>
            </a:r>
          </a:p>
        </p:txBody>
      </p:sp>
      <p:pic>
        <p:nvPicPr>
          <p:cNvPr id="66568" name="Picture 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91200" y="3810000"/>
            <a:ext cx="3027363"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6571" name="Text Box 11"/>
          <p:cNvSpPr txBox="1">
            <a:spLocks noChangeArrowheads="1"/>
          </p:cNvSpPr>
          <p:nvPr/>
        </p:nvSpPr>
        <p:spPr bwMode="auto">
          <a:xfrm>
            <a:off x="914400" y="4419600"/>
            <a:ext cx="4953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342900" indent="-342900" algn="l">
              <a:spcBef>
                <a:spcPct val="50000"/>
              </a:spcBef>
              <a:buFont typeface="Arial"/>
              <a:buChar char="•"/>
              <a:defRPr/>
            </a:pPr>
            <a:r>
              <a:rPr lang="en-US" sz="2400" dirty="0">
                <a:latin typeface="Arial" charset="0"/>
                <a:cs typeface="+mn-cs"/>
              </a:rPr>
              <a:t>An October 2003 solar storm knocked out the Mars Odyssey </a:t>
            </a:r>
            <a:r>
              <a:rPr lang="en-US" sz="2400" dirty="0" smtClean="0">
                <a:latin typeface="Arial" charset="0"/>
                <a:cs typeface="+mn-cs"/>
              </a:rPr>
              <a:t>probe</a:t>
            </a:r>
            <a:r>
              <a:rPr lang="en-US" sz="2400" dirty="0">
                <a:latin typeface="Arial" charset="0"/>
                <a:cs typeface="+mn-cs"/>
              </a:rPr>
              <a:t> </a:t>
            </a:r>
            <a:r>
              <a:rPr lang="en-US" sz="2400" dirty="0" smtClean="0">
                <a:latin typeface="Arial" charset="0"/>
                <a:cs typeface="+mn-cs"/>
              </a:rPr>
              <a:t>and </a:t>
            </a:r>
            <a:r>
              <a:rPr lang="en-US" sz="2400" dirty="0">
                <a:latin typeface="Arial" charset="0"/>
                <a:cs typeface="+mn-cs"/>
              </a:rPr>
              <a:t>destroyed transformers in South Africa, which took 4 months to repair.</a:t>
            </a:r>
            <a:endParaRPr lang="en-US" sz="2400" dirty="0">
              <a:cs typeface="+mn-cs"/>
            </a:endParaRPr>
          </a:p>
        </p:txBody>
      </p:sp>
      <p:sp>
        <p:nvSpPr>
          <p:cNvPr id="2" name="Slide Number Placeholder 1"/>
          <p:cNvSpPr>
            <a:spLocks noGrp="1"/>
          </p:cNvSpPr>
          <p:nvPr>
            <p:ph type="sldNum" sz="quarter" idx="12"/>
          </p:nvPr>
        </p:nvSpPr>
        <p:spPr>
          <a:xfrm>
            <a:off x="6781800" y="6381750"/>
            <a:ext cx="2133600" cy="476250"/>
          </a:xfrm>
        </p:spPr>
        <p:txBody>
          <a:bodyPr/>
          <a:lstStyle/>
          <a:p>
            <a:pPr>
              <a:defRPr/>
            </a:pPr>
            <a:fld id="{F03046D8-CFA5-244B-8165-586F6F04BBB5}" type="slidenum">
              <a:rPr lang="en-US"/>
              <a:pPr>
                <a:defRPr/>
              </a:pPr>
              <a:t>145</a:t>
            </a:fld>
            <a:endParaRPr lang="en-US" dirty="0"/>
          </a:p>
        </p:txBody>
      </p:sp>
      <p:sp>
        <p:nvSpPr>
          <p:cNvPr id="8" name="Text Box 11"/>
          <p:cNvSpPr txBox="1">
            <a:spLocks noChangeArrowheads="1"/>
          </p:cNvSpPr>
          <p:nvPr/>
        </p:nvSpPr>
        <p:spPr bwMode="auto">
          <a:xfrm>
            <a:off x="4267200" y="2514600"/>
            <a:ext cx="46482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342900" indent="-342900" algn="l">
              <a:spcBef>
                <a:spcPct val="50000"/>
              </a:spcBef>
              <a:buFont typeface="Arial"/>
              <a:buChar char="•"/>
              <a:defRPr/>
            </a:pPr>
            <a:r>
              <a:rPr lang="en-US" sz="2400" dirty="0" smtClean="0">
                <a:latin typeface="Arial" charset="0"/>
                <a:cs typeface="+mn-cs"/>
              </a:rPr>
              <a:t>A solar flare in 1997 destroyed </a:t>
            </a:r>
            <a:r>
              <a:rPr lang="en-US" sz="2400" dirty="0">
                <a:latin typeface="Arial" charset="0"/>
                <a:cs typeface="+mn-cs"/>
              </a:rPr>
              <a:t>the Telstar 401 </a:t>
            </a:r>
            <a:r>
              <a:rPr lang="en-US" sz="2400" dirty="0" smtClean="0">
                <a:latin typeface="Arial" charset="0"/>
                <a:cs typeface="+mn-cs"/>
              </a:rPr>
              <a:t>satellite (which transmitted “Star Trek”).</a:t>
            </a:r>
            <a:endParaRPr lang="en-US" sz="2400" dirty="0">
              <a:cs typeface="+mn-cs"/>
            </a:endParaRP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6565"/>
                                        </p:tgtEl>
                                        <p:attrNameLst>
                                          <p:attrName>style.visibility</p:attrName>
                                        </p:attrNameLst>
                                      </p:cBhvr>
                                      <p:to>
                                        <p:strVal val="visible"/>
                                      </p:to>
                                    </p:set>
                                    <p:anim calcmode="lin" valueType="num">
                                      <p:cBhvr additive="base">
                                        <p:cTn id="7" dur="500" fill="hold"/>
                                        <p:tgtEl>
                                          <p:spTgt spid="66565"/>
                                        </p:tgtEl>
                                        <p:attrNameLst>
                                          <p:attrName>ppt_x</p:attrName>
                                        </p:attrNameLst>
                                      </p:cBhvr>
                                      <p:tavLst>
                                        <p:tav tm="0">
                                          <p:val>
                                            <p:strVal val="0-#ppt_w/2"/>
                                          </p:val>
                                        </p:tav>
                                        <p:tav tm="100000">
                                          <p:val>
                                            <p:strVal val="#ppt_x"/>
                                          </p:val>
                                        </p:tav>
                                      </p:tavLst>
                                    </p:anim>
                                    <p:anim calcmode="lin" valueType="num">
                                      <p:cBhvr additive="base">
                                        <p:cTn id="8" dur="500" fill="hold"/>
                                        <p:tgtEl>
                                          <p:spTgt spid="6656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30" presetClass="entr" presetSubtype="0" fill="hold" grpId="0" nodeType="afterEffect">
                                  <p:stCondLst>
                                    <p:cond delay="0"/>
                                  </p:stCondLst>
                                  <p:childTnLst>
                                    <p:set>
                                      <p:cBhvr>
                                        <p:cTn id="11" dur="1" fill="hold">
                                          <p:stCondLst>
                                            <p:cond delay="0"/>
                                          </p:stCondLst>
                                        </p:cTn>
                                        <p:tgtEl>
                                          <p:spTgt spid="66567"/>
                                        </p:tgtEl>
                                        <p:attrNameLst>
                                          <p:attrName>style.visibility</p:attrName>
                                        </p:attrNameLst>
                                      </p:cBhvr>
                                      <p:to>
                                        <p:strVal val="visible"/>
                                      </p:to>
                                    </p:set>
                                    <p:animEffect transition="in" filter="fade">
                                      <p:cBhvr>
                                        <p:cTn id="12" dur="800" decel="100000"/>
                                        <p:tgtEl>
                                          <p:spTgt spid="66567"/>
                                        </p:tgtEl>
                                      </p:cBhvr>
                                    </p:animEffect>
                                    <p:anim calcmode="lin" valueType="num">
                                      <p:cBhvr>
                                        <p:cTn id="13" dur="800" decel="100000" fill="hold"/>
                                        <p:tgtEl>
                                          <p:spTgt spid="66567"/>
                                        </p:tgtEl>
                                        <p:attrNameLst>
                                          <p:attrName>style.rotation</p:attrName>
                                        </p:attrNameLst>
                                      </p:cBhvr>
                                      <p:tavLst>
                                        <p:tav tm="0">
                                          <p:val>
                                            <p:fltVal val="-90"/>
                                          </p:val>
                                        </p:tav>
                                        <p:tav tm="100000">
                                          <p:val>
                                            <p:fltVal val="0"/>
                                          </p:val>
                                        </p:tav>
                                      </p:tavLst>
                                    </p:anim>
                                    <p:anim calcmode="lin" valueType="num">
                                      <p:cBhvr>
                                        <p:cTn id="14" dur="800" decel="100000" fill="hold"/>
                                        <p:tgtEl>
                                          <p:spTgt spid="66567"/>
                                        </p:tgtEl>
                                        <p:attrNameLst>
                                          <p:attrName>ppt_x</p:attrName>
                                        </p:attrNameLst>
                                      </p:cBhvr>
                                      <p:tavLst>
                                        <p:tav tm="0">
                                          <p:val>
                                            <p:strVal val="#ppt_x+0.4"/>
                                          </p:val>
                                        </p:tav>
                                        <p:tav tm="100000">
                                          <p:val>
                                            <p:strVal val="#ppt_x-0.05"/>
                                          </p:val>
                                        </p:tav>
                                      </p:tavLst>
                                    </p:anim>
                                    <p:anim calcmode="lin" valueType="num">
                                      <p:cBhvr>
                                        <p:cTn id="15" dur="800" decel="100000" fill="hold"/>
                                        <p:tgtEl>
                                          <p:spTgt spid="66567"/>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66567"/>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66567"/>
                                        </p:tgtEl>
                                        <p:attrNameLst>
                                          <p:attrName>ppt_y</p:attrName>
                                        </p:attrNameLst>
                                      </p:cBhvr>
                                      <p:tavLst>
                                        <p:tav tm="0">
                                          <p:val>
                                            <p:strVal val="#ppt_y+0.1"/>
                                          </p:val>
                                        </p:tav>
                                        <p:tav tm="100000">
                                          <p:val>
                                            <p:strVal val="#ppt_y"/>
                                          </p:val>
                                        </p:tav>
                                      </p:tavLst>
                                    </p:anim>
                                  </p:childTnLst>
                                </p:cTn>
                              </p:par>
                            </p:childTnLst>
                          </p:cTn>
                        </p:par>
                        <p:par>
                          <p:cTn id="18" fill="hold" nodeType="afterGroup">
                            <p:stCondLst>
                              <p:cond delay="1500"/>
                            </p:stCondLst>
                            <p:childTnLst>
                              <p:par>
                                <p:cTn id="19" presetID="30" presetClass="entr" presetSubtype="0" fill="hold" grpId="0" nodeType="afterEffect">
                                  <p:stCondLst>
                                    <p:cond delay="0"/>
                                  </p:stCondLst>
                                  <p:childTnLst>
                                    <p:set>
                                      <p:cBhvr>
                                        <p:cTn id="20" dur="1" fill="hold">
                                          <p:stCondLst>
                                            <p:cond delay="0"/>
                                          </p:stCondLst>
                                        </p:cTn>
                                        <p:tgtEl>
                                          <p:spTgt spid="66571"/>
                                        </p:tgtEl>
                                        <p:attrNameLst>
                                          <p:attrName>style.visibility</p:attrName>
                                        </p:attrNameLst>
                                      </p:cBhvr>
                                      <p:to>
                                        <p:strVal val="visible"/>
                                      </p:to>
                                    </p:set>
                                    <p:animEffect transition="in" filter="fade">
                                      <p:cBhvr>
                                        <p:cTn id="21" dur="800" decel="100000"/>
                                        <p:tgtEl>
                                          <p:spTgt spid="66571"/>
                                        </p:tgtEl>
                                      </p:cBhvr>
                                    </p:animEffect>
                                    <p:anim calcmode="lin" valueType="num">
                                      <p:cBhvr>
                                        <p:cTn id="22" dur="800" decel="100000" fill="hold"/>
                                        <p:tgtEl>
                                          <p:spTgt spid="66571"/>
                                        </p:tgtEl>
                                        <p:attrNameLst>
                                          <p:attrName>style.rotation</p:attrName>
                                        </p:attrNameLst>
                                      </p:cBhvr>
                                      <p:tavLst>
                                        <p:tav tm="0">
                                          <p:val>
                                            <p:fltVal val="-90"/>
                                          </p:val>
                                        </p:tav>
                                        <p:tav tm="100000">
                                          <p:val>
                                            <p:fltVal val="0"/>
                                          </p:val>
                                        </p:tav>
                                      </p:tavLst>
                                    </p:anim>
                                    <p:anim calcmode="lin" valueType="num">
                                      <p:cBhvr>
                                        <p:cTn id="23" dur="800" decel="100000" fill="hold"/>
                                        <p:tgtEl>
                                          <p:spTgt spid="66571"/>
                                        </p:tgtEl>
                                        <p:attrNameLst>
                                          <p:attrName>ppt_x</p:attrName>
                                        </p:attrNameLst>
                                      </p:cBhvr>
                                      <p:tavLst>
                                        <p:tav tm="0">
                                          <p:val>
                                            <p:strVal val="#ppt_x+0.4"/>
                                          </p:val>
                                        </p:tav>
                                        <p:tav tm="100000">
                                          <p:val>
                                            <p:strVal val="#ppt_x-0.05"/>
                                          </p:val>
                                        </p:tav>
                                      </p:tavLst>
                                    </p:anim>
                                    <p:anim calcmode="lin" valueType="num">
                                      <p:cBhvr>
                                        <p:cTn id="24" dur="800" decel="100000" fill="hold"/>
                                        <p:tgtEl>
                                          <p:spTgt spid="66571"/>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66571"/>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66571"/>
                                        </p:tgtEl>
                                        <p:attrNameLst>
                                          <p:attrName>ppt_y</p:attrName>
                                        </p:attrNameLst>
                                      </p:cBhvr>
                                      <p:tavLst>
                                        <p:tav tm="0">
                                          <p:val>
                                            <p:strVal val="#ppt_y+0.1"/>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6568"/>
                                        </p:tgtEl>
                                        <p:attrNameLst>
                                          <p:attrName>style.visibility</p:attrName>
                                        </p:attrNameLst>
                                      </p:cBhvr>
                                      <p:to>
                                        <p:strVal val="visible"/>
                                      </p:to>
                                    </p:set>
                                    <p:anim calcmode="lin" valueType="num">
                                      <p:cBhvr additive="base">
                                        <p:cTn id="29" dur="500" fill="hold"/>
                                        <p:tgtEl>
                                          <p:spTgt spid="66568"/>
                                        </p:tgtEl>
                                        <p:attrNameLst>
                                          <p:attrName>ppt_x</p:attrName>
                                        </p:attrNameLst>
                                      </p:cBhvr>
                                      <p:tavLst>
                                        <p:tav tm="0">
                                          <p:val>
                                            <p:strVal val="#ppt_x"/>
                                          </p:val>
                                        </p:tav>
                                        <p:tav tm="100000">
                                          <p:val>
                                            <p:strVal val="#ppt_x"/>
                                          </p:val>
                                        </p:tav>
                                      </p:tavLst>
                                    </p:anim>
                                    <p:anim calcmode="lin" valueType="num">
                                      <p:cBhvr additive="base">
                                        <p:cTn id="30" dur="500" fill="hold"/>
                                        <p:tgtEl>
                                          <p:spTgt spid="66568"/>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3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800" decel="100000"/>
                                        <p:tgtEl>
                                          <p:spTgt spid="8"/>
                                        </p:tgtEl>
                                      </p:cBhvr>
                                    </p:animEffect>
                                    <p:anim calcmode="lin" valueType="num">
                                      <p:cBhvr>
                                        <p:cTn id="35" dur="800" decel="100000" fill="hold"/>
                                        <p:tgtEl>
                                          <p:spTgt spid="8"/>
                                        </p:tgtEl>
                                        <p:attrNameLst>
                                          <p:attrName>style.rotation</p:attrName>
                                        </p:attrNameLst>
                                      </p:cBhvr>
                                      <p:tavLst>
                                        <p:tav tm="0">
                                          <p:val>
                                            <p:fltVal val="-90"/>
                                          </p:val>
                                        </p:tav>
                                        <p:tav tm="100000">
                                          <p:val>
                                            <p:fltVal val="0"/>
                                          </p:val>
                                        </p:tav>
                                      </p:tavLst>
                                    </p:anim>
                                    <p:anim calcmode="lin" valueType="num">
                                      <p:cBhvr>
                                        <p:cTn id="36" dur="800" decel="100000" fill="hold"/>
                                        <p:tgtEl>
                                          <p:spTgt spid="8"/>
                                        </p:tgtEl>
                                        <p:attrNameLst>
                                          <p:attrName>ppt_x</p:attrName>
                                        </p:attrNameLst>
                                      </p:cBhvr>
                                      <p:tavLst>
                                        <p:tav tm="0">
                                          <p:val>
                                            <p:strVal val="#ppt_x+0.4"/>
                                          </p:val>
                                        </p:tav>
                                        <p:tav tm="100000">
                                          <p:val>
                                            <p:strVal val="#ppt_x-0.05"/>
                                          </p:val>
                                        </p:tav>
                                      </p:tavLst>
                                    </p:anim>
                                    <p:anim calcmode="lin" valueType="num">
                                      <p:cBhvr>
                                        <p:cTn id="37" dur="800" decel="100000" fill="hold"/>
                                        <p:tgtEl>
                                          <p:spTgt spid="8"/>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p:bldP spid="66571"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ChangeArrowheads="1"/>
          </p:cNvSpPr>
          <p:nvPr/>
        </p:nvSpPr>
        <p:spPr bwMode="auto">
          <a:xfrm>
            <a:off x="4419600" y="1371600"/>
            <a:ext cx="4343400" cy="13716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algn="l"/>
            <a:r>
              <a:rPr lang="en-US" sz="1200" dirty="0" smtClean="0">
                <a:effectLst>
                  <a:outerShdw blurRad="38100" dist="38100" dir="2700000" algn="tl">
                    <a:srgbClr val="DDDDDD"/>
                  </a:outerShdw>
                </a:effectLst>
                <a:latin typeface="Arial"/>
                <a:cs typeface="Arial"/>
              </a:rPr>
              <a:t>Evidence of space weather </a:t>
            </a:r>
            <a:r>
              <a:rPr lang="en-US" sz="1200" dirty="0">
                <a:effectLst>
                  <a:outerShdw blurRad="38100" dist="38100" dir="2700000" algn="tl">
                    <a:srgbClr val="DDDDDD"/>
                  </a:outerShdw>
                </a:effectLst>
                <a:latin typeface="Arial"/>
                <a:cs typeface="Arial"/>
              </a:rPr>
              <a:t>activity </a:t>
            </a:r>
            <a:r>
              <a:rPr lang="en-US" sz="1200" dirty="0" smtClean="0">
                <a:effectLst>
                  <a:outerShdw blurRad="38100" dist="38100" dir="2700000" algn="tl">
                    <a:srgbClr val="DDDDDD"/>
                  </a:outerShdw>
                </a:effectLst>
                <a:latin typeface="Arial"/>
                <a:cs typeface="Arial"/>
              </a:rPr>
              <a:t>is seen at Earth’s poles as </a:t>
            </a:r>
            <a:r>
              <a:rPr lang="en-US" sz="1200" dirty="0">
                <a:effectLst>
                  <a:outerShdw blurRad="38100" dist="38100" dir="2700000" algn="tl">
                    <a:srgbClr val="DDDDDD"/>
                  </a:outerShdw>
                </a:effectLst>
                <a:latin typeface="Arial"/>
                <a:cs typeface="Arial"/>
              </a:rPr>
              <a:t>colorful </a:t>
            </a:r>
            <a:r>
              <a:rPr lang="en-US" sz="1200" dirty="0" smtClean="0">
                <a:effectLst>
                  <a:outerShdw blurRad="38100" dist="38100" dir="2700000" algn="tl">
                    <a:srgbClr val="DDDDDD"/>
                  </a:outerShdw>
                </a:effectLst>
                <a:latin typeface="Arial"/>
                <a:cs typeface="Arial"/>
              </a:rPr>
              <a:t> Aurora Borealis (northern lights) and Aurora Australis (southern lights). </a:t>
            </a:r>
            <a:r>
              <a:rPr lang="en-US" sz="1200" dirty="0" smtClean="0">
                <a:latin typeface="Arial"/>
                <a:cs typeface="Arial"/>
              </a:rPr>
              <a:t>Auroras are caused </a:t>
            </a:r>
            <a:r>
              <a:rPr lang="en-US" sz="1200" dirty="0">
                <a:latin typeface="Arial"/>
                <a:cs typeface="Arial"/>
              </a:rPr>
              <a:t>by collisions between fast-</a:t>
            </a:r>
            <a:r>
              <a:rPr lang="en-US" sz="1200" dirty="0" smtClean="0">
                <a:latin typeface="Arial"/>
                <a:cs typeface="Arial"/>
              </a:rPr>
              <a:t>moving electrons </a:t>
            </a:r>
            <a:r>
              <a:rPr lang="en-US" sz="1200" dirty="0">
                <a:latin typeface="Arial"/>
                <a:cs typeface="Arial"/>
              </a:rPr>
              <a:t>from space with the oxygen and nitrogen in </a:t>
            </a:r>
            <a:r>
              <a:rPr lang="en-US" sz="1200" dirty="0" smtClean="0">
                <a:latin typeface="Arial"/>
                <a:cs typeface="Arial"/>
              </a:rPr>
              <a:t>Earth’s upper atmosphere making the atoms and molecules “excited”. When  the gases return to their normal state, they give off small bursts of energy in the form of light.</a:t>
            </a:r>
            <a:endParaRPr lang="en-US" sz="1200" dirty="0">
              <a:effectLst>
                <a:outerShdw blurRad="38100" dist="38100" dir="2700000" algn="tl">
                  <a:srgbClr val="DDDDDD"/>
                </a:outerShdw>
              </a:effectLst>
              <a:latin typeface="Arial"/>
              <a:cs typeface="Arial"/>
            </a:endParaRPr>
          </a:p>
        </p:txBody>
      </p:sp>
      <p:pic>
        <p:nvPicPr>
          <p:cNvPr id="60426" name="Picture 1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9523" y="3962400"/>
            <a:ext cx="3251477"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0427" name="Picture 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85800" y="1371600"/>
            <a:ext cx="32004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Slide Number Placeholder 1"/>
          <p:cNvSpPr>
            <a:spLocks noGrp="1"/>
          </p:cNvSpPr>
          <p:nvPr>
            <p:ph type="sldNum" sz="quarter" idx="12"/>
          </p:nvPr>
        </p:nvSpPr>
        <p:spPr/>
        <p:txBody>
          <a:bodyPr/>
          <a:lstStyle/>
          <a:p>
            <a:pPr>
              <a:defRPr/>
            </a:pPr>
            <a:fld id="{112BEB3A-F734-0F48-BE15-2FDC55AC58E8}" type="slidenum">
              <a:rPr lang="en-US"/>
              <a:pPr>
                <a:defRPr/>
              </a:pPr>
              <a:t>146</a:t>
            </a:fld>
            <a:endParaRPr lang="en-US" dirty="0"/>
          </a:p>
        </p:txBody>
      </p:sp>
      <p:pic>
        <p:nvPicPr>
          <p:cNvPr id="3" name="recon.mpg">
            <a:hlinkClick r:id="" action="ppaction://media"/>
          </p:cNvPr>
          <p:cNvPicPr/>
          <p:nvPr>
            <a:videoFile r:link="rId2"/>
            <p:extLst>
              <p:ext uri="{DAA4B4D4-6D71-4841-9C94-3DE7FCFB9230}">
                <p14:media xmlns:p14="http://schemas.microsoft.com/office/powerpoint/2010/main" r:embed="rId1"/>
              </p:ext>
            </p:extLst>
          </p:nvPr>
        </p:nvPicPr>
        <p:blipFill>
          <a:blip r:embed="rId7"/>
          <a:stretch>
            <a:fillRect/>
          </a:stretch>
        </p:blipFill>
        <p:spPr>
          <a:xfrm>
            <a:off x="4451158" y="2895600"/>
            <a:ext cx="4675909" cy="3429000"/>
          </a:xfrm>
          <a:prstGeom prst="rect">
            <a:avLst/>
          </a:prstGeom>
        </p:spPr>
      </p:pic>
      <p:sp>
        <p:nvSpPr>
          <p:cNvPr id="8" name="Rectangle 4"/>
          <p:cNvSpPr>
            <a:spLocks noChangeArrowheads="1"/>
          </p:cNvSpPr>
          <p:nvPr/>
        </p:nvSpPr>
        <p:spPr bwMode="auto">
          <a:xfrm>
            <a:off x="0" y="8467"/>
            <a:ext cx="9144000" cy="136313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smtClean="0">
                <a:solidFill>
                  <a:srgbClr val="0000FF"/>
                </a:solidFill>
                <a:effectLst>
                  <a:outerShdw blurRad="38100" dist="38100" dir="2700000" algn="tl">
                    <a:srgbClr val="DDDDDD"/>
                  </a:outerShdw>
                </a:effectLst>
                <a:latin typeface="Arial" charset="0"/>
                <a:cs typeface="+mn-cs"/>
              </a:rPr>
              <a:t>Auroras: </a:t>
            </a:r>
            <a:r>
              <a:rPr lang="en-US" sz="4000" b="1" dirty="0">
                <a:solidFill>
                  <a:srgbClr val="0000FF"/>
                </a:solidFill>
                <a:effectLst>
                  <a:outerShdw blurRad="38100" dist="38100" dir="2700000" algn="tl">
                    <a:srgbClr val="DDDDDD"/>
                  </a:outerShdw>
                </a:effectLst>
                <a:latin typeface="Arial" charset="0"/>
                <a:cs typeface="+mn-cs"/>
              </a:rPr>
              <a:t>N</a:t>
            </a:r>
            <a:r>
              <a:rPr lang="en-US" sz="4000" b="1" dirty="0" smtClean="0">
                <a:solidFill>
                  <a:srgbClr val="0000FF"/>
                </a:solidFill>
                <a:effectLst>
                  <a:outerShdw blurRad="38100" dist="38100" dir="2700000" algn="tl">
                    <a:srgbClr val="DDDDDD"/>
                  </a:outerShdw>
                </a:effectLst>
                <a:latin typeface="Arial" charset="0"/>
                <a:cs typeface="+mn-cs"/>
              </a:rPr>
              <a:t>atural </a:t>
            </a:r>
            <a:r>
              <a:rPr lang="en-US" sz="4000" b="1" dirty="0">
                <a:solidFill>
                  <a:srgbClr val="0000FF"/>
                </a:solidFill>
                <a:effectLst>
                  <a:outerShdw blurRad="38100" dist="38100" dir="2700000" algn="tl">
                    <a:srgbClr val="DDDDDD"/>
                  </a:outerShdw>
                </a:effectLst>
                <a:latin typeface="Arial" charset="0"/>
                <a:cs typeface="+mn-cs"/>
              </a:rPr>
              <a:t>E</a:t>
            </a:r>
            <a:r>
              <a:rPr lang="en-US" sz="4000" b="1" dirty="0" smtClean="0">
                <a:solidFill>
                  <a:srgbClr val="0000FF"/>
                </a:solidFill>
                <a:effectLst>
                  <a:outerShdw blurRad="38100" dist="38100" dir="2700000" algn="tl">
                    <a:srgbClr val="DDDDDD"/>
                  </a:outerShdw>
                </a:effectLst>
                <a:latin typeface="Arial" charset="0"/>
                <a:cs typeface="+mn-cs"/>
              </a:rPr>
              <a:t>ffects of </a:t>
            </a:r>
          </a:p>
          <a:p>
            <a:pPr eaLnBrk="1" hangingPunct="1">
              <a:defRPr/>
            </a:pPr>
            <a:r>
              <a:rPr lang="en-US" sz="4000" b="1" dirty="0">
                <a:solidFill>
                  <a:srgbClr val="0000FF"/>
                </a:solidFill>
                <a:effectLst>
                  <a:outerShdw blurRad="38100" dist="38100" dir="2700000" algn="tl">
                    <a:srgbClr val="DDDDDD"/>
                  </a:outerShdw>
                </a:effectLst>
                <a:latin typeface="Arial" charset="0"/>
                <a:cs typeface="+mn-cs"/>
              </a:rPr>
              <a:t>S</a:t>
            </a:r>
            <a:r>
              <a:rPr lang="en-US" sz="4000" b="1" dirty="0" smtClean="0">
                <a:solidFill>
                  <a:srgbClr val="0000FF"/>
                </a:solidFill>
                <a:effectLst>
                  <a:outerShdw blurRad="38100" dist="38100" dir="2700000" algn="tl">
                    <a:srgbClr val="DDDDDD"/>
                  </a:outerShdw>
                </a:effectLst>
                <a:latin typeface="Arial" charset="0"/>
                <a:cs typeface="+mn-cs"/>
              </a:rPr>
              <a:t>pace </a:t>
            </a:r>
            <a:r>
              <a:rPr lang="en-US" sz="4000" b="1" dirty="0">
                <a:solidFill>
                  <a:srgbClr val="0000FF"/>
                </a:solidFill>
                <a:effectLst>
                  <a:outerShdw blurRad="38100" dist="38100" dir="2700000" algn="tl">
                    <a:srgbClr val="DDDDDD"/>
                  </a:outerShdw>
                </a:effectLst>
                <a:latin typeface="Arial" charset="0"/>
                <a:cs typeface="+mn-cs"/>
              </a:rPr>
              <a:t>W</a:t>
            </a:r>
            <a:r>
              <a:rPr lang="en-US" sz="4000" b="1" dirty="0" smtClean="0">
                <a:solidFill>
                  <a:srgbClr val="0000FF"/>
                </a:solidFill>
                <a:effectLst>
                  <a:outerShdw blurRad="38100" dist="38100" dir="2700000" algn="tl">
                    <a:srgbClr val="DDDDDD"/>
                  </a:outerShdw>
                </a:effectLst>
                <a:latin typeface="Arial" charset="0"/>
                <a:cs typeface="+mn-cs"/>
              </a:rPr>
              <a:t>eather</a:t>
            </a:r>
            <a:endParaRPr lang="en-US" sz="4000" dirty="0">
              <a:solidFill>
                <a:srgbClr val="0000FF"/>
              </a:solidFill>
              <a:effectLst>
                <a:outerShdw blurRad="38100" dist="38100" dir="2700000" algn="tl">
                  <a:srgbClr val="DDDDDD"/>
                </a:outerShdw>
              </a:effectLst>
              <a:latin typeface="Arial" charset="0"/>
              <a:cs typeface="+mn-cs"/>
            </a:endParaRPr>
          </a:p>
        </p:txBody>
      </p:sp>
      <p:sp>
        <p:nvSpPr>
          <p:cNvPr id="9" name="Rectangle 8"/>
          <p:cNvSpPr/>
          <p:nvPr/>
        </p:nvSpPr>
        <p:spPr>
          <a:xfrm>
            <a:off x="4495800" y="6324600"/>
            <a:ext cx="2528933" cy="246221"/>
          </a:xfrm>
          <a:prstGeom prst="rect">
            <a:avLst/>
          </a:prstGeom>
        </p:spPr>
        <p:txBody>
          <a:bodyPr wrap="none">
            <a:spAutoFit/>
          </a:bodyPr>
          <a:lstStyle/>
          <a:p>
            <a:r>
              <a:rPr lang="en-US" sz="1000" b="1" dirty="0" smtClean="0">
                <a:latin typeface="Arial"/>
                <a:cs typeface="Arial"/>
              </a:rPr>
              <a:t>Animation </a:t>
            </a:r>
            <a:r>
              <a:rPr lang="en-US" sz="1000" b="1" dirty="0">
                <a:latin typeface="Arial"/>
                <a:cs typeface="Arial"/>
              </a:rPr>
              <a:t>(click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500" decel="50000" fill="hold">
                                          <p:stCondLst>
                                            <p:cond delay="0"/>
                                          </p:stCondLst>
                                        </p:cTn>
                                        <p:tgtEl>
                                          <p:spTgt spid="6042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042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0420"/>
                                        </p:tgtEl>
                                        <p:attrNameLst>
                                          <p:attrName>ppt_w</p:attrName>
                                        </p:attrNameLst>
                                      </p:cBhvr>
                                      <p:tavLst>
                                        <p:tav tm="0">
                                          <p:val>
                                            <p:strVal val="#ppt_w*.05"/>
                                          </p:val>
                                        </p:tav>
                                        <p:tav tm="100000">
                                          <p:val>
                                            <p:strVal val="#ppt_w"/>
                                          </p:val>
                                        </p:tav>
                                      </p:tavLst>
                                    </p:anim>
                                    <p:anim calcmode="lin" valueType="num">
                                      <p:cBhvr>
                                        <p:cTn id="10" dur="1000" fill="hold"/>
                                        <p:tgtEl>
                                          <p:spTgt spid="6042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042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042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042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0420"/>
                                        </p:tgtEl>
                                      </p:cBhvr>
                                    </p:animEffect>
                                  </p:childTnLst>
                                </p:cTn>
                              </p:par>
                            </p:childTnLst>
                          </p:cTn>
                        </p:par>
                        <p:par>
                          <p:cTn id="15" fill="hold">
                            <p:stCondLst>
                              <p:cond delay="1000"/>
                            </p:stCondLst>
                            <p:childTnLst>
                              <p:par>
                                <p:cTn id="16" presetID="1" presetClass="mediacall" presetSubtype="0" fill="hold" nodeType="afterEffect">
                                  <p:stCondLst>
                                    <p:cond delay="0"/>
                                  </p:stCondLst>
                                  <p:childTnLst>
                                    <p:cmd type="call" cmd="playFrom(0.0)">
                                      <p:cBhvr>
                                        <p:cTn id="17" dur="253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repeatCount="indefinite" fill="hold" display="0">
                  <p:stCondLst>
                    <p:cond delay="indefinite"/>
                  </p:stCondLst>
                </p:cTn>
                <p:tgtEl>
                  <p:spTgt spid="3"/>
                </p:tgtEl>
              </p:cMediaNode>
            </p:video>
            <p:seq concurrent="1" nextAc="seek">
              <p:cTn id="19" restart="whenNotActive" fill="hold" evtFilter="cancelBubble" nodeType="interactiveSeq">
                <p:stCondLst>
                  <p:cond evt="onClick" delay="0">
                    <p:tgtEl>
                      <p:spTgt spid="3"/>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3"/>
                                        </p:tgtEl>
                                      </p:cBhvr>
                                    </p:cmd>
                                  </p:childTnLst>
                                </p:cTn>
                              </p:par>
                            </p:childTnLst>
                          </p:cTn>
                        </p:par>
                      </p:childTnLst>
                    </p:cTn>
                  </p:par>
                </p:childTnLst>
              </p:cTn>
              <p:nextCondLst>
                <p:cond evt="onClick" delay="0">
                  <p:tgtEl>
                    <p:spTgt spid="3"/>
                  </p:tgtEl>
                </p:cond>
              </p:nextCondLst>
            </p:seq>
          </p:childTnLst>
        </p:cTn>
      </p:par>
    </p:tnLst>
    <p:bldLst>
      <p:bldP spid="604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3" name="Picture 5" descr="JohnYoung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914400"/>
            <a:ext cx="3482679" cy="268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Text Box 6"/>
          <p:cNvSpPr txBox="1">
            <a:spLocks noChangeArrowheads="1"/>
          </p:cNvSpPr>
          <p:nvPr/>
        </p:nvSpPr>
        <p:spPr bwMode="auto">
          <a:xfrm>
            <a:off x="533400" y="914400"/>
            <a:ext cx="4191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defRPr/>
            </a:pPr>
            <a:r>
              <a:rPr lang="en-US" sz="1800" b="1" dirty="0">
                <a:effectLst>
                  <a:outerShdw blurRad="38100" dist="38100" dir="2700000" algn="tl">
                    <a:srgbClr val="DDDDDD"/>
                  </a:outerShdw>
                </a:effectLst>
                <a:latin typeface="Arial" charset="0"/>
                <a:cs typeface="+mn-cs"/>
              </a:rPr>
              <a:t>Space Weather</a:t>
            </a:r>
            <a:r>
              <a:rPr lang="en-US" sz="1800" dirty="0">
                <a:effectLst>
                  <a:outerShdw blurRad="38100" dist="38100" dir="2700000" algn="tl">
                    <a:srgbClr val="DDDDDD"/>
                  </a:outerShdw>
                </a:effectLst>
                <a:latin typeface="Arial" charset="0"/>
                <a:cs typeface="+mn-cs"/>
              </a:rPr>
              <a:t> </a:t>
            </a:r>
            <a:r>
              <a:rPr lang="en-US" sz="1800" dirty="0" smtClean="0">
                <a:effectLst>
                  <a:outerShdw blurRad="38100" dist="38100" dir="2700000" algn="tl">
                    <a:srgbClr val="DDDDDD"/>
                  </a:outerShdw>
                </a:effectLst>
                <a:latin typeface="Arial" charset="0"/>
                <a:cs typeface="+mn-cs"/>
              </a:rPr>
              <a:t>affects the entire heliosphere (the Sun’s atmosphere), which reaches from the Sun to the edge of our Solar System. Space Weather not only affects Earth but also the Moon </a:t>
            </a:r>
            <a:r>
              <a:rPr lang="en-US" sz="1800" dirty="0">
                <a:effectLst>
                  <a:outerShdw blurRad="38100" dist="38100" dir="2700000" algn="tl">
                    <a:srgbClr val="DDDDDD"/>
                  </a:outerShdw>
                </a:effectLst>
                <a:latin typeface="Arial" charset="0"/>
                <a:cs typeface="+mn-cs"/>
              </a:rPr>
              <a:t>and </a:t>
            </a:r>
            <a:r>
              <a:rPr lang="en-US" sz="1800" dirty="0" smtClean="0">
                <a:effectLst>
                  <a:outerShdw blurRad="38100" dist="38100" dir="2700000" algn="tl">
                    <a:srgbClr val="DDDDDD"/>
                  </a:outerShdw>
                </a:effectLst>
                <a:latin typeface="Arial" charset="0"/>
                <a:cs typeface="+mn-cs"/>
              </a:rPr>
              <a:t>other planets in our Solar System, too.</a:t>
            </a:r>
            <a:endParaRPr lang="en-US" sz="1800" dirty="0">
              <a:effectLst>
                <a:outerShdw blurRad="38100" dist="38100" dir="2700000" algn="tl">
                  <a:srgbClr val="DDDDDD"/>
                </a:outerShdw>
              </a:effectLst>
              <a:latin typeface="Arial" charset="0"/>
              <a:cs typeface="+mn-cs"/>
            </a:endParaRPr>
          </a:p>
        </p:txBody>
      </p:sp>
      <p:sp>
        <p:nvSpPr>
          <p:cNvPr id="63496" name="Text Box 8"/>
          <p:cNvSpPr txBox="1">
            <a:spLocks noChangeArrowheads="1"/>
          </p:cNvSpPr>
          <p:nvPr/>
        </p:nvSpPr>
        <p:spPr bwMode="auto">
          <a:xfrm>
            <a:off x="533400" y="5562600"/>
            <a:ext cx="9144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1600" b="1" dirty="0">
                <a:latin typeface="Arial" charset="0"/>
                <a:cs typeface="+mn-cs"/>
              </a:rPr>
              <a:t>Mars</a:t>
            </a:r>
          </a:p>
        </p:txBody>
      </p:sp>
      <p:pic>
        <p:nvPicPr>
          <p:cNvPr id="92164" name="Picture 11" descr="hst_satur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4038600"/>
            <a:ext cx="11430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00" name="Text Box 12"/>
          <p:cNvSpPr txBox="1">
            <a:spLocks noChangeArrowheads="1"/>
          </p:cNvSpPr>
          <p:nvPr/>
        </p:nvSpPr>
        <p:spPr bwMode="auto">
          <a:xfrm>
            <a:off x="5867400" y="4468813"/>
            <a:ext cx="10668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b="1" dirty="0">
                <a:latin typeface="Arial" charset="0"/>
                <a:cs typeface="+mn-cs"/>
              </a:rPr>
              <a:t>Aurorae  on Neptune, Saturn, and Jupiter</a:t>
            </a:r>
          </a:p>
        </p:txBody>
      </p:sp>
      <p:pic>
        <p:nvPicPr>
          <p:cNvPr id="63502" name="Picture 1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34200" y="5364162"/>
            <a:ext cx="1143000" cy="1093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3503" name="Picture 15"/>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343400" y="4038600"/>
            <a:ext cx="148907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aphicFrame>
        <p:nvGraphicFramePr>
          <p:cNvPr id="92168" name="Object 17"/>
          <p:cNvGraphicFramePr>
            <a:graphicFrameLocks noChangeAspect="1"/>
          </p:cNvGraphicFramePr>
          <p:nvPr>
            <p:extLst>
              <p:ext uri="{D42A27DB-BD31-4B8C-83A1-F6EECF244321}">
                <p14:modId xmlns:p14="http://schemas.microsoft.com/office/powerpoint/2010/main" val="2822029110"/>
              </p:ext>
            </p:extLst>
          </p:nvPr>
        </p:nvGraphicFramePr>
        <p:xfrm>
          <a:off x="533400" y="3505200"/>
          <a:ext cx="3633050" cy="2047875"/>
        </p:xfrm>
        <a:graphic>
          <a:graphicData uri="http://schemas.openxmlformats.org/presentationml/2006/ole">
            <mc:AlternateContent xmlns:mc="http://schemas.openxmlformats.org/markup-compatibility/2006">
              <mc:Choice xmlns:v="urn:schemas-microsoft-com:vml" Requires="v">
                <p:oleObj spid="_x0000_s92352" name="Image" r:id="rId8" imgW="11377778" imgH="6412698" progId="">
                  <p:embed/>
                </p:oleObj>
              </mc:Choice>
              <mc:Fallback>
                <p:oleObj name="Image" r:id="rId8" imgW="11377778" imgH="6412698" progId="">
                  <p:embed/>
                  <p:pic>
                    <p:nvPicPr>
                      <p:cNvPr id="0" name="Picture 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3505200"/>
                        <a:ext cx="3633050" cy="2047875"/>
                      </a:xfrm>
                      <a:prstGeom prst="rect">
                        <a:avLst/>
                      </a:prstGeom>
                      <a:noFill/>
                      <a:ln>
                        <a:noFill/>
                      </a:ln>
                      <a:effectLst/>
                      <a:extLst/>
                    </p:spPr>
                  </p:pic>
                </p:oleObj>
              </mc:Fallback>
            </mc:AlternateContent>
          </a:graphicData>
        </a:graphic>
      </p:graphicFrame>
      <p:sp>
        <p:nvSpPr>
          <p:cNvPr id="2" name="Slide Number Placeholder 1"/>
          <p:cNvSpPr>
            <a:spLocks noGrp="1"/>
          </p:cNvSpPr>
          <p:nvPr>
            <p:ph type="sldNum" sz="quarter" idx="12"/>
          </p:nvPr>
        </p:nvSpPr>
        <p:spPr/>
        <p:txBody>
          <a:bodyPr/>
          <a:lstStyle/>
          <a:p>
            <a:pPr>
              <a:defRPr/>
            </a:pPr>
            <a:fld id="{85E61218-D5CB-6643-94A9-6973AE423A07}" type="slidenum">
              <a:rPr lang="en-US"/>
              <a:pPr>
                <a:defRPr/>
              </a:pPr>
              <a:t>147</a:t>
            </a:fld>
            <a:endParaRPr lang="en-US" dirty="0"/>
          </a:p>
        </p:txBody>
      </p:sp>
      <p:sp>
        <p:nvSpPr>
          <p:cNvPr id="11" name="Rectangle 4"/>
          <p:cNvSpPr>
            <a:spLocks noChangeArrowheads="1"/>
          </p:cNvSpPr>
          <p:nvPr/>
        </p:nvSpPr>
        <p:spPr bwMode="auto">
          <a:xfrm>
            <a:off x="0" y="8467"/>
            <a:ext cx="8763000" cy="67733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algn="l" eaLnBrk="1" hangingPunct="1">
              <a:defRPr/>
            </a:pPr>
            <a:endParaRPr lang="en-US" sz="4000" dirty="0">
              <a:solidFill>
                <a:srgbClr val="0000FF"/>
              </a:solidFill>
              <a:effectLst>
                <a:outerShdw blurRad="38100" dist="38100" dir="2700000" algn="tl">
                  <a:srgbClr val="DDDDDD"/>
                </a:outerShdw>
              </a:effectLst>
              <a:latin typeface="Arial" charset="0"/>
              <a:cs typeface="+mn-cs"/>
            </a:endParaRPr>
          </a:p>
        </p:txBody>
      </p:sp>
      <p:sp>
        <p:nvSpPr>
          <p:cNvPr id="14" name="Text Box 4"/>
          <p:cNvSpPr txBox="1">
            <a:spLocks noChangeArrowheads="1"/>
          </p:cNvSpPr>
          <p:nvPr/>
        </p:nvSpPr>
        <p:spPr bwMode="auto">
          <a:xfrm>
            <a:off x="0" y="0"/>
            <a:ext cx="9144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4000" b="1" dirty="0" smtClean="0">
                <a:solidFill>
                  <a:srgbClr val="0000FF"/>
                </a:solidFill>
                <a:effectLst>
                  <a:outerShdw blurRad="38100" dist="38100" dir="2700000" algn="tl">
                    <a:srgbClr val="DDDDDD"/>
                  </a:outerShdw>
                </a:effectLst>
                <a:latin typeface="Arial" charset="0"/>
              </a:rPr>
              <a:t>Space Weather in the Solar System</a:t>
            </a:r>
            <a:endParaRPr lang="en-US" sz="4000" b="1" dirty="0">
              <a:solidFill>
                <a:srgbClr val="0000FF"/>
              </a:solidFill>
              <a:effectLst>
                <a:outerShdw blurRad="38100" dist="38100" dir="2700000" algn="tl">
                  <a:srgbClr val="DDDDDD"/>
                </a:outerShdw>
              </a:effectLst>
              <a:latin typeface="Arial" charset="0"/>
            </a:endParaRPr>
          </a:p>
        </p:txBody>
      </p:sp>
      <p:sp>
        <p:nvSpPr>
          <p:cNvPr id="13" name="Text Box 8"/>
          <p:cNvSpPr txBox="1">
            <a:spLocks noChangeArrowheads="1"/>
          </p:cNvSpPr>
          <p:nvPr/>
        </p:nvSpPr>
        <p:spPr bwMode="auto">
          <a:xfrm>
            <a:off x="4953000" y="3581400"/>
            <a:ext cx="16002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1600" b="1" dirty="0" smtClean="0">
                <a:latin typeface="Arial" charset="0"/>
                <a:cs typeface="+mn-cs"/>
              </a:rPr>
              <a:t>Lunar Landing</a:t>
            </a:r>
            <a:endParaRPr lang="en-US" sz="1600" b="1" dirty="0">
              <a:latin typeface="Arial" charset="0"/>
              <a:cs typeface="+mn-cs"/>
            </a:endParaRP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63493"/>
                                        </p:tgtEl>
                                        <p:attrNameLst>
                                          <p:attrName>style.visibility</p:attrName>
                                        </p:attrNameLst>
                                      </p:cBhvr>
                                      <p:to>
                                        <p:strVal val="visible"/>
                                      </p:to>
                                    </p:set>
                                    <p:anim calcmode="lin" valueType="num">
                                      <p:cBhvr>
                                        <p:cTn id="7" dur="1000" fill="hold"/>
                                        <p:tgtEl>
                                          <p:spTgt spid="63493"/>
                                        </p:tgtEl>
                                        <p:attrNameLst>
                                          <p:attrName>ppt_w</p:attrName>
                                        </p:attrNameLst>
                                      </p:cBhvr>
                                      <p:tavLst>
                                        <p:tav tm="0">
                                          <p:val>
                                            <p:fltVal val="0"/>
                                          </p:val>
                                        </p:tav>
                                        <p:tav tm="100000">
                                          <p:val>
                                            <p:strVal val="#ppt_w"/>
                                          </p:val>
                                        </p:tav>
                                      </p:tavLst>
                                    </p:anim>
                                    <p:anim calcmode="lin" valueType="num">
                                      <p:cBhvr>
                                        <p:cTn id="8" dur="1000" fill="hold"/>
                                        <p:tgtEl>
                                          <p:spTgt spid="63493"/>
                                        </p:tgtEl>
                                        <p:attrNameLst>
                                          <p:attrName>ppt_h</p:attrName>
                                        </p:attrNameLst>
                                      </p:cBhvr>
                                      <p:tavLst>
                                        <p:tav tm="0">
                                          <p:val>
                                            <p:fltVal val="0"/>
                                          </p:val>
                                        </p:tav>
                                        <p:tav tm="100000">
                                          <p:val>
                                            <p:strVal val="#ppt_h"/>
                                          </p:val>
                                        </p:tav>
                                      </p:tavLst>
                                    </p:anim>
                                    <p:anim calcmode="lin" valueType="num">
                                      <p:cBhvr>
                                        <p:cTn id="9" dur="1000" fill="hold"/>
                                        <p:tgtEl>
                                          <p:spTgt spid="6349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349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sp>
        <p:nvSpPr>
          <p:cNvPr id="2" name="Slide Number Placeholder 1"/>
          <p:cNvSpPr>
            <a:spLocks noGrp="1"/>
          </p:cNvSpPr>
          <p:nvPr>
            <p:ph type="sldNum" sz="quarter" idx="12"/>
          </p:nvPr>
        </p:nvSpPr>
        <p:spPr/>
        <p:txBody>
          <a:bodyPr/>
          <a:lstStyle/>
          <a:p>
            <a:pPr>
              <a:defRPr/>
            </a:pPr>
            <a:fld id="{85BBC051-B7E9-BF44-B607-CA0EEFFF820B}" type="slidenum">
              <a:rPr lang="en-US" smtClean="0"/>
              <a:pPr>
                <a:defRPr/>
              </a:pPr>
              <a:t>148</a:t>
            </a:fld>
            <a:endParaRPr lang="en-US" dirty="0"/>
          </a:p>
        </p:txBody>
      </p:sp>
      <p:sp>
        <p:nvSpPr>
          <p:cNvPr id="6" name="Text Box 6"/>
          <p:cNvSpPr txBox="1">
            <a:spLocks noGrp="1" noChangeArrowheads="1"/>
          </p:cNvSpPr>
          <p:nvPr>
            <p:ph sz="half" idx="1"/>
          </p:nvPr>
        </p:nvSpPr>
        <p:spPr bwMode="auto">
          <a:xfrm>
            <a:off x="457200" y="1600200"/>
            <a:ext cx="35814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0" indent="0" algn="l">
              <a:spcBef>
                <a:spcPct val="50000"/>
              </a:spcBef>
              <a:buNone/>
              <a:defRPr/>
            </a:pPr>
            <a:r>
              <a:rPr lang="en-US" sz="2400" b="1" dirty="0" smtClean="0">
                <a:solidFill>
                  <a:srgbClr val="FF0000"/>
                </a:solidFill>
                <a:effectLst>
                  <a:outerShdw blurRad="38100" dist="38100" dir="2700000" algn="tl">
                    <a:srgbClr val="DDDDDD"/>
                  </a:outerShdw>
                </a:effectLst>
                <a:latin typeface="Arial" charset="0"/>
              </a:rPr>
              <a:t>Remember…</a:t>
            </a:r>
          </a:p>
          <a:p>
            <a:pPr marL="0" indent="0" algn="l">
              <a:spcBef>
                <a:spcPct val="50000"/>
              </a:spcBef>
              <a:buNone/>
              <a:defRPr/>
            </a:pPr>
            <a:r>
              <a:rPr lang="en-US" sz="2400" b="1" dirty="0" smtClean="0">
                <a:effectLst>
                  <a:outerShdw blurRad="38100" dist="38100" dir="2700000" algn="tl">
                    <a:srgbClr val="DDDDDD"/>
                  </a:outerShdw>
                </a:effectLst>
                <a:latin typeface="Arial" charset="0"/>
              </a:rPr>
              <a:t>The Sun’s solar activity is caused by changes in its magnetic fields, which create </a:t>
            </a:r>
            <a:r>
              <a:rPr lang="en-US" sz="2400" b="1" dirty="0">
                <a:effectLst>
                  <a:outerShdw blurRad="38100" dist="38100" dir="2700000" algn="tl">
                    <a:srgbClr val="DDDDDD"/>
                  </a:outerShdw>
                </a:effectLst>
                <a:latin typeface="Arial" charset="0"/>
              </a:rPr>
              <a:t>S</a:t>
            </a:r>
            <a:r>
              <a:rPr lang="en-US" sz="2400" b="1" dirty="0" smtClean="0">
                <a:effectLst>
                  <a:outerShdw blurRad="38100" dist="38100" dir="2700000" algn="tl">
                    <a:srgbClr val="DDDDDD"/>
                  </a:outerShdw>
                </a:effectLst>
                <a:latin typeface="Arial" charset="0"/>
              </a:rPr>
              <a:t>pace </a:t>
            </a:r>
            <a:r>
              <a:rPr lang="en-US" sz="2400" b="1" dirty="0">
                <a:effectLst>
                  <a:outerShdw blurRad="38100" dist="38100" dir="2700000" algn="tl">
                    <a:srgbClr val="DDDDDD"/>
                  </a:outerShdw>
                </a:effectLst>
                <a:latin typeface="Arial" charset="0"/>
              </a:rPr>
              <a:t>W</a:t>
            </a:r>
            <a:r>
              <a:rPr lang="en-US" sz="2400" b="1" dirty="0" smtClean="0">
                <a:effectLst>
                  <a:outerShdw blurRad="38100" dist="38100" dir="2700000" algn="tl">
                    <a:srgbClr val="DDDDDD"/>
                  </a:outerShdw>
                </a:effectLst>
                <a:latin typeface="Arial" charset="0"/>
              </a:rPr>
              <a:t>eather in our Solar System.</a:t>
            </a:r>
          </a:p>
          <a:p>
            <a:pPr marL="0" indent="0">
              <a:spcBef>
                <a:spcPct val="50000"/>
              </a:spcBef>
              <a:buNone/>
              <a:defRPr/>
            </a:pPr>
            <a:r>
              <a:rPr lang="en-US" sz="2400" b="1" dirty="0">
                <a:solidFill>
                  <a:srgbClr val="0000FF"/>
                </a:solidFill>
                <a:effectLst>
                  <a:outerShdw blurRad="38100" dist="38100" dir="2700000" algn="tl">
                    <a:srgbClr val="DDDDDD"/>
                  </a:outerShdw>
                </a:effectLst>
                <a:latin typeface="Arial" charset="0"/>
              </a:rPr>
              <a:t>The Sun will </a:t>
            </a:r>
            <a:r>
              <a:rPr lang="en-US" sz="2400" b="1" dirty="0" smtClean="0">
                <a:solidFill>
                  <a:srgbClr val="0000FF"/>
                </a:solidFill>
                <a:effectLst>
                  <a:outerShdw blurRad="38100" dist="38100" dir="2700000" algn="tl">
                    <a:srgbClr val="DDDDDD"/>
                  </a:outerShdw>
                </a:effectLst>
                <a:latin typeface="Arial" charset="0"/>
              </a:rPr>
              <a:t>continue to impact the Earth </a:t>
            </a:r>
            <a:r>
              <a:rPr lang="en-US" sz="2400" b="1" dirty="0">
                <a:solidFill>
                  <a:srgbClr val="0000FF"/>
                </a:solidFill>
                <a:effectLst>
                  <a:outerShdw blurRad="38100" dist="38100" dir="2700000" algn="tl">
                    <a:srgbClr val="DDDDDD"/>
                  </a:outerShdw>
                </a:effectLst>
                <a:latin typeface="Arial" charset="0"/>
              </a:rPr>
              <a:t>for </a:t>
            </a:r>
            <a:r>
              <a:rPr lang="en-US" sz="2400" b="1" dirty="0" smtClean="0">
                <a:solidFill>
                  <a:srgbClr val="0000FF"/>
                </a:solidFill>
                <a:effectLst>
                  <a:outerShdw blurRad="38100" dist="38100" dir="2700000" algn="tl">
                    <a:srgbClr val="DDDDDD"/>
                  </a:outerShdw>
                </a:effectLst>
                <a:latin typeface="Arial" charset="0"/>
              </a:rPr>
              <a:t>another 5 </a:t>
            </a:r>
            <a:r>
              <a:rPr lang="en-US" sz="2400" b="1" dirty="0">
                <a:solidFill>
                  <a:srgbClr val="0000FF"/>
                </a:solidFill>
                <a:effectLst>
                  <a:outerShdw blurRad="38100" dist="38100" dir="2700000" algn="tl">
                    <a:srgbClr val="DDDDDD"/>
                  </a:outerShdw>
                </a:effectLst>
                <a:latin typeface="Arial" charset="0"/>
              </a:rPr>
              <a:t>billion years!</a:t>
            </a:r>
            <a:endParaRPr lang="en-US" sz="2400" dirty="0">
              <a:solidFill>
                <a:srgbClr val="0000FF"/>
              </a:solidFill>
              <a:effectLst>
                <a:outerShdw blurRad="38100" dist="38100" dir="2700000" algn="tl">
                  <a:srgbClr val="DDDDDD"/>
                </a:outerShdw>
              </a:effectLst>
              <a:latin typeface="Arial" charset="0"/>
            </a:endParaRPr>
          </a:p>
          <a:p>
            <a:pPr algn="l">
              <a:spcBef>
                <a:spcPct val="50000"/>
              </a:spcBef>
              <a:defRPr/>
            </a:pPr>
            <a:endParaRPr lang="en-US" sz="2400" dirty="0">
              <a:effectLst>
                <a:outerShdw blurRad="38100" dist="38100" dir="2700000" algn="tl">
                  <a:srgbClr val="DDDDDD"/>
                </a:outerShdw>
              </a:effectLst>
              <a:latin typeface="Arial" charset="0"/>
              <a:cs typeface="+mn-cs"/>
            </a:endParaRPr>
          </a:p>
        </p:txBody>
      </p:sp>
      <p:sp>
        <p:nvSpPr>
          <p:cNvPr id="8" name="Title 1"/>
          <p:cNvSpPr txBox="1">
            <a:spLocks/>
          </p:cNvSpPr>
          <p:nvPr/>
        </p:nvSpPr>
        <p:spPr>
          <a:xfrm>
            <a:off x="2209800" y="381000"/>
            <a:ext cx="6098326" cy="940061"/>
          </a:xfrm>
          <a:prstGeom prst="rect">
            <a:avLst/>
          </a:prstGeom>
          <a:solidFill>
            <a:srgbClr val="FF66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smtClean="0">
                <a:latin typeface="Arial"/>
                <a:cs typeface="Arial"/>
              </a:rPr>
              <a:t>SDO Project Suite		Module 2</a:t>
            </a:r>
            <a:endParaRPr lang="en-US" sz="3200" dirty="0">
              <a:latin typeface="Arial"/>
              <a:cs typeface="Arial"/>
            </a:endParaRPr>
          </a:p>
        </p:txBody>
      </p:sp>
      <p:pic>
        <p:nvPicPr>
          <p:cNvPr id="9" name="Picture 8" descr="images.jpg"/>
          <p:cNvPicPr/>
          <p:nvPr/>
        </p:nvPicPr>
        <p:blipFill>
          <a:blip r:embed="rId3"/>
          <a:stretch>
            <a:fillRect/>
          </a:stretch>
        </p:blipFill>
        <p:spPr>
          <a:xfrm>
            <a:off x="1135285" y="381000"/>
            <a:ext cx="935487" cy="940061"/>
          </a:xfrm>
          <a:prstGeom prst="rect">
            <a:avLst/>
          </a:prstGeom>
        </p:spPr>
      </p:pic>
      <p:pic>
        <p:nvPicPr>
          <p:cNvPr id="10" name="Content Placeholder 9"/>
          <p:cNvPicPr>
            <a:picLocks noGrp="1"/>
          </p:cNvPicPr>
          <p:nvPr>
            <p:ph sz="half" idx="2"/>
          </p:nvPr>
        </p:nvPicPr>
        <p:blipFill>
          <a:blip r:embed="rId4">
            <a:extLst>
              <a:ext uri="{28A0092B-C50C-407E-A947-70E740481C1C}">
                <a14:useLocalDpi xmlns:a14="http://schemas.microsoft.com/office/drawing/2010/main" val="0"/>
              </a:ext>
            </a:extLst>
          </a:blip>
          <a:srcRect l="5384" r="5384"/>
          <a:stretch>
            <a:fillRect/>
          </a:stretch>
        </p:blipFill>
        <p:spPr bwMode="auto">
          <a:xfrm>
            <a:off x="4572000" y="1524000"/>
            <a:ext cx="3733800" cy="4038600"/>
          </a:xfrm>
          <a:prstGeom prst="rect">
            <a:avLst/>
          </a:prstGeom>
          <a:noFill/>
          <a:ln>
            <a:noFill/>
          </a:ln>
        </p:spPr>
      </p:pic>
    </p:spTree>
    <p:extLst>
      <p:ext uri="{BB962C8B-B14F-4D97-AF65-F5344CB8AC3E}">
        <p14:creationId xmlns:p14="http://schemas.microsoft.com/office/powerpoint/2010/main" val="310381422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1" name="Rectangle 5"/>
          <p:cNvSpPr>
            <a:spLocks noChangeArrowheads="1"/>
          </p:cNvSpPr>
          <p:nvPr/>
        </p:nvSpPr>
        <p:spPr bwMode="auto">
          <a:xfrm>
            <a:off x="152400" y="16932"/>
            <a:ext cx="8991600" cy="82126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smtClean="0">
                <a:solidFill>
                  <a:srgbClr val="0000FF"/>
                </a:solidFill>
                <a:effectLst>
                  <a:outerShdw blurRad="38100" dist="38100" dir="2700000" algn="tl">
                    <a:srgbClr val="DDDDDD"/>
                  </a:outerShdw>
                </a:effectLst>
                <a:latin typeface="Arial" charset="0"/>
                <a:cs typeface="+mn-cs"/>
              </a:rPr>
              <a:t>Size </a:t>
            </a:r>
            <a:r>
              <a:rPr lang="en-US" sz="4000" b="1" dirty="0">
                <a:solidFill>
                  <a:srgbClr val="0000FF"/>
                </a:solidFill>
                <a:effectLst>
                  <a:outerShdw blurRad="38100" dist="38100" dir="2700000" algn="tl">
                    <a:srgbClr val="DDDDDD"/>
                  </a:outerShdw>
                </a:effectLst>
                <a:latin typeface="Arial" charset="0"/>
                <a:cs typeface="+mn-cs"/>
              </a:rPr>
              <a:t>&amp; Distance </a:t>
            </a:r>
            <a:r>
              <a:rPr lang="en-US" sz="4000" b="1" dirty="0" smtClean="0">
                <a:solidFill>
                  <a:srgbClr val="0000FF"/>
                </a:solidFill>
                <a:effectLst>
                  <a:outerShdw blurRad="38100" dist="38100" dir="2700000" algn="tl">
                    <a:srgbClr val="DDDDDD"/>
                  </a:outerShdw>
                </a:effectLst>
                <a:latin typeface="Arial" charset="0"/>
                <a:cs typeface="+mn-cs"/>
              </a:rPr>
              <a:t>to </a:t>
            </a:r>
            <a:r>
              <a:rPr lang="en-US" sz="4000" b="1" dirty="0">
                <a:solidFill>
                  <a:srgbClr val="0000FF"/>
                </a:solidFill>
                <a:effectLst>
                  <a:outerShdw blurRad="38100" dist="38100" dir="2700000" algn="tl">
                    <a:srgbClr val="DDDDDD"/>
                  </a:outerShdw>
                </a:effectLst>
                <a:latin typeface="Arial" charset="0"/>
                <a:cs typeface="+mn-cs"/>
              </a:rPr>
              <a:t>the Sun</a:t>
            </a:r>
          </a:p>
        </p:txBody>
      </p:sp>
      <p:pic>
        <p:nvPicPr>
          <p:cNvPr id="52226" name="Picture 6" descr="Sun_and_earth_me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523999"/>
            <a:ext cx="4481833" cy="457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590113" y="1371600"/>
            <a:ext cx="3563938"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342900" indent="-342900" algn="l">
              <a:buFont typeface="Arial"/>
              <a:buChar char="•"/>
              <a:defRPr/>
            </a:pPr>
            <a:r>
              <a:rPr lang="en-US" sz="2000" dirty="0">
                <a:latin typeface="Arial"/>
                <a:cs typeface="Arial"/>
              </a:rPr>
              <a:t>The Sun is 109 times the diameter of Earth</a:t>
            </a:r>
          </a:p>
          <a:p>
            <a:pPr marL="342900" indent="-342900" algn="l">
              <a:buFont typeface="Arial"/>
              <a:buChar char="•"/>
              <a:defRPr/>
            </a:pPr>
            <a:r>
              <a:rPr lang="en-US" sz="2000" dirty="0">
                <a:latin typeface="Arial"/>
                <a:cs typeface="Arial"/>
              </a:rPr>
              <a:t>Over 1,000,000 Earths could fit inside the </a:t>
            </a:r>
            <a:r>
              <a:rPr lang="en-US" sz="2000" dirty="0" smtClean="0">
                <a:latin typeface="Arial"/>
                <a:cs typeface="Arial"/>
              </a:rPr>
              <a:t>Sun</a:t>
            </a:r>
          </a:p>
          <a:p>
            <a:pPr marL="342900" indent="-342900" algn="l">
              <a:buFont typeface="Arial"/>
              <a:buChar char="•"/>
              <a:defRPr/>
            </a:pPr>
            <a:r>
              <a:rPr lang="en-US" sz="2000" dirty="0">
                <a:latin typeface="Arial"/>
                <a:cs typeface="Arial"/>
              </a:rPr>
              <a:t> The Sun is 150 million kilometers away from </a:t>
            </a:r>
            <a:r>
              <a:rPr lang="en-US" sz="2000" dirty="0" smtClean="0">
                <a:latin typeface="Arial"/>
                <a:cs typeface="Arial"/>
              </a:rPr>
              <a:t>Earth - 390 </a:t>
            </a:r>
            <a:r>
              <a:rPr lang="en-US" sz="2000" dirty="0">
                <a:latin typeface="Arial"/>
                <a:cs typeface="Arial"/>
              </a:rPr>
              <a:t>times farther away than the </a:t>
            </a:r>
            <a:r>
              <a:rPr lang="en-US" sz="2000" dirty="0" smtClean="0">
                <a:latin typeface="Arial"/>
                <a:cs typeface="Arial"/>
              </a:rPr>
              <a:t>Moon </a:t>
            </a:r>
            <a:endParaRPr lang="en-US" sz="2000" dirty="0">
              <a:latin typeface="Arial"/>
              <a:cs typeface="Arial"/>
            </a:endParaRPr>
          </a:p>
          <a:p>
            <a:pPr marL="342900" indent="-342900" algn="l">
              <a:buFont typeface="Arial"/>
              <a:buChar char="•"/>
              <a:defRPr/>
            </a:pPr>
            <a:r>
              <a:rPr lang="en-US" sz="2000" dirty="0">
                <a:latin typeface="Arial"/>
                <a:cs typeface="Arial"/>
              </a:rPr>
              <a:t> You would need to line up 11,700 Earths side by side to cover the distance between Earth and </a:t>
            </a:r>
            <a:r>
              <a:rPr lang="en-US" sz="2000" dirty="0" smtClean="0">
                <a:latin typeface="Arial"/>
                <a:cs typeface="Arial"/>
              </a:rPr>
              <a:t>Sun</a:t>
            </a:r>
            <a:endParaRPr lang="en-US" sz="2000" dirty="0">
              <a:latin typeface="Arial"/>
              <a:cs typeface="Arial"/>
            </a:endParaRPr>
          </a:p>
          <a:p>
            <a:pPr marL="342900" indent="-342900" algn="l">
              <a:buFont typeface="Arial"/>
              <a:buChar char="•"/>
              <a:defRPr/>
            </a:pPr>
            <a:r>
              <a:rPr lang="en-US" sz="2000" dirty="0">
                <a:latin typeface="Arial"/>
                <a:cs typeface="Arial"/>
              </a:rPr>
              <a:t> It takes </a:t>
            </a:r>
            <a:r>
              <a:rPr lang="en-US" sz="2000" dirty="0" smtClean="0">
                <a:latin typeface="Arial"/>
                <a:cs typeface="Arial"/>
              </a:rPr>
              <a:t>8 minutes for sunlight </a:t>
            </a:r>
            <a:r>
              <a:rPr lang="en-US" sz="2000" dirty="0">
                <a:latin typeface="Arial"/>
                <a:cs typeface="Arial"/>
              </a:rPr>
              <a:t>to travel </a:t>
            </a:r>
            <a:r>
              <a:rPr lang="en-US" sz="2000" dirty="0" smtClean="0">
                <a:latin typeface="Arial"/>
                <a:cs typeface="Arial"/>
              </a:rPr>
              <a:t>93 million miles to the Earth</a:t>
            </a:r>
            <a:endParaRPr lang="en-US" sz="2000" dirty="0">
              <a:latin typeface="Arial"/>
              <a:cs typeface="Arial"/>
            </a:endParaRPr>
          </a:p>
        </p:txBody>
      </p:sp>
      <p:sp>
        <p:nvSpPr>
          <p:cNvPr id="3" name="Slide Number Placeholder 2"/>
          <p:cNvSpPr>
            <a:spLocks noGrp="1"/>
          </p:cNvSpPr>
          <p:nvPr>
            <p:ph type="sldNum" sz="quarter" idx="12"/>
          </p:nvPr>
        </p:nvSpPr>
        <p:spPr/>
        <p:txBody>
          <a:bodyPr/>
          <a:lstStyle/>
          <a:p>
            <a:pPr>
              <a:defRPr/>
            </a:pPr>
            <a:fld id="{9E5706D7-E416-1C46-8C1E-8AD48846B466}" type="slidenum">
              <a:rPr lang="en-US"/>
              <a:pPr>
                <a:defRPr/>
              </a:pPr>
              <a:t>126</a:t>
            </a:fld>
            <a:endParaRPr lang="en-US"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5"/>
          <p:cNvSpPr>
            <a:spLocks noChangeArrowheads="1"/>
          </p:cNvSpPr>
          <p:nvPr/>
        </p:nvSpPr>
        <p:spPr bwMode="auto">
          <a:xfrm>
            <a:off x="0" y="0"/>
            <a:ext cx="9144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The Sun from the Inside Out</a:t>
            </a:r>
          </a:p>
        </p:txBody>
      </p:sp>
      <p:pic>
        <p:nvPicPr>
          <p:cNvPr id="80903"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05000" y="914400"/>
            <a:ext cx="54102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Slide Number Placeholder 1"/>
          <p:cNvSpPr>
            <a:spLocks noGrp="1"/>
          </p:cNvSpPr>
          <p:nvPr>
            <p:ph type="sldNum" sz="quarter" idx="12"/>
          </p:nvPr>
        </p:nvSpPr>
        <p:spPr/>
        <p:txBody>
          <a:bodyPr/>
          <a:lstStyle/>
          <a:p>
            <a:pPr>
              <a:defRPr/>
            </a:pPr>
            <a:fld id="{8904EBEA-8EA4-AC49-889A-9240FF3A0C08}" type="slidenum">
              <a:rPr lang="en-US"/>
              <a:pPr>
                <a:defRPr/>
              </a:pPr>
              <a:t>127</a:t>
            </a:fld>
            <a:endParaRPr lang="en-US"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2" name="Rectangle 12"/>
          <p:cNvSpPr>
            <a:spLocks noChangeArrowheads="1"/>
          </p:cNvSpPr>
          <p:nvPr/>
        </p:nvSpPr>
        <p:spPr bwMode="auto">
          <a:xfrm>
            <a:off x="5791200" y="3505200"/>
            <a:ext cx="2895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defRPr/>
            </a:pPr>
            <a:r>
              <a:rPr lang="en-US" sz="2400" b="1" dirty="0">
                <a:effectLst>
                  <a:outerShdw blurRad="38100" dist="38100" dir="2700000" algn="tl">
                    <a:srgbClr val="DDDDDD"/>
                  </a:outerShdw>
                </a:effectLst>
                <a:latin typeface="Arial"/>
                <a:cs typeface="Arial"/>
              </a:rPr>
              <a:t>that can have dramatic effects on the Earth and other </a:t>
            </a:r>
            <a:r>
              <a:rPr lang="en-US" sz="2400" b="1" dirty="0" smtClean="0">
                <a:effectLst>
                  <a:outerShdw blurRad="38100" dist="38100" dir="2700000" algn="tl">
                    <a:srgbClr val="DDDDDD"/>
                  </a:outerShdw>
                </a:effectLst>
                <a:latin typeface="Arial"/>
                <a:cs typeface="Arial"/>
              </a:rPr>
              <a:t>planets.</a:t>
            </a:r>
            <a:endParaRPr lang="en-US" sz="2400" b="1" dirty="0">
              <a:effectLst>
                <a:outerShdw blurRad="38100" dist="38100" dir="2700000" algn="tl">
                  <a:srgbClr val="DDDDDD"/>
                </a:outerShdw>
              </a:effectLst>
              <a:latin typeface="Arial"/>
              <a:cs typeface="Arial"/>
            </a:endParaRPr>
          </a:p>
        </p:txBody>
      </p:sp>
      <p:sp>
        <p:nvSpPr>
          <p:cNvPr id="276503" name="Rectangle 23"/>
          <p:cNvSpPr>
            <a:spLocks noGrp="1" noChangeArrowheads="1"/>
          </p:cNvSpPr>
          <p:nvPr>
            <p:ph type="title"/>
          </p:nvPr>
        </p:nvSpPr>
        <p:spPr>
          <a:xfrm>
            <a:off x="0" y="152400"/>
            <a:ext cx="9144000" cy="685800"/>
          </a:xfrm>
        </p:spPr>
        <p:txBody>
          <a:bodyPr>
            <a:noAutofit/>
          </a:bodyPr>
          <a:lstStyle/>
          <a:p>
            <a:pPr eaLnBrk="1" hangingPunct="1">
              <a:defRPr/>
            </a:pPr>
            <a:r>
              <a:rPr lang="en-US" sz="4000" b="1" dirty="0" smtClean="0">
                <a:solidFill>
                  <a:srgbClr val="0000FF"/>
                </a:solidFill>
                <a:effectLst>
                  <a:outerShdw blurRad="38100" dist="38100" dir="2700000" algn="tl">
                    <a:srgbClr val="DDDDDD"/>
                  </a:outerShdw>
                </a:effectLst>
                <a:latin typeface="Arial"/>
                <a:cs typeface="+mj-cs"/>
              </a:rPr>
              <a:t>Our Sun is a turbulent, active star…</a:t>
            </a:r>
          </a:p>
        </p:txBody>
      </p:sp>
      <p:pic>
        <p:nvPicPr>
          <p:cNvPr id="276498" name="Picture 18"/>
          <p:cNvPicPr>
            <a:picLocks noGrp="1" noChangeAspect="1" noChangeArrowheads="1"/>
          </p:cNvPicPr>
          <p:nvPr>
            <p:ph sz="half" idx="1"/>
          </p:nvPr>
        </p:nvPicPr>
        <p:blipFill>
          <a:blip r:embed="rId5" cstate="screen">
            <a:extLst>
              <a:ext uri="{28A0092B-C50C-407E-A947-70E740481C1C}">
                <a14:useLocalDpi xmlns:a14="http://schemas.microsoft.com/office/drawing/2010/main"/>
              </a:ext>
            </a:extLst>
          </a:blip>
          <a:srcRect/>
          <a:stretch>
            <a:fillRect/>
          </a:stretch>
        </p:blipFill>
        <p:spPr>
          <a:xfrm>
            <a:off x="5791200" y="1600200"/>
            <a:ext cx="2895600" cy="1711325"/>
          </a:xfrm>
        </p:spPr>
      </p:pic>
      <p:sp>
        <p:nvSpPr>
          <p:cNvPr id="2" name="Slide Number Placeholder 1"/>
          <p:cNvSpPr>
            <a:spLocks noGrp="1"/>
          </p:cNvSpPr>
          <p:nvPr>
            <p:ph type="sldNum" sz="quarter" idx="12"/>
          </p:nvPr>
        </p:nvSpPr>
        <p:spPr/>
        <p:txBody>
          <a:bodyPr/>
          <a:lstStyle/>
          <a:p>
            <a:pPr>
              <a:defRPr/>
            </a:pPr>
            <a:fld id="{4C723B1F-42ED-C341-83F9-1BC190454160}" type="slidenum">
              <a:rPr lang="en-US"/>
              <a:pPr>
                <a:defRPr/>
              </a:pPr>
              <a:t>128</a:t>
            </a:fld>
            <a:endParaRPr lang="en-US" dirty="0"/>
          </a:p>
        </p:txBody>
      </p:sp>
      <p:sp>
        <p:nvSpPr>
          <p:cNvPr id="8" name="Text Box 17"/>
          <p:cNvSpPr txBox="1">
            <a:spLocks noChangeArrowheads="1"/>
          </p:cNvSpPr>
          <p:nvPr/>
        </p:nvSpPr>
        <p:spPr bwMode="auto">
          <a:xfrm>
            <a:off x="381000" y="5105400"/>
            <a:ext cx="8229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800" b="1" dirty="0">
                <a:solidFill>
                  <a:srgbClr val="0000FF"/>
                </a:solidFill>
                <a:effectLst>
                  <a:outerShdw blurRad="38100" dist="38100" dir="2700000" algn="tl">
                    <a:srgbClr val="DDDDDD"/>
                  </a:outerShdw>
                </a:effectLst>
                <a:latin typeface="Times New Roman MT Extra Bold" charset="0"/>
                <a:cs typeface="+mn-cs"/>
              </a:rPr>
              <a:t>All solar activity is caused </a:t>
            </a:r>
            <a:r>
              <a:rPr lang="en-US" sz="2800" b="1" dirty="0" smtClean="0">
                <a:solidFill>
                  <a:srgbClr val="0000FF"/>
                </a:solidFill>
                <a:effectLst>
                  <a:outerShdw blurRad="38100" dist="38100" dir="2700000" algn="tl">
                    <a:srgbClr val="DDDDDD"/>
                  </a:outerShdw>
                </a:effectLst>
                <a:latin typeface="Times New Roman MT Extra Bold" charset="0"/>
                <a:cs typeface="+mn-cs"/>
              </a:rPr>
              <a:t>by changes in the Sun’s </a:t>
            </a:r>
            <a:r>
              <a:rPr lang="en-US" sz="2800" b="1" dirty="0">
                <a:solidFill>
                  <a:srgbClr val="0000FF"/>
                </a:solidFill>
                <a:effectLst>
                  <a:outerShdw blurRad="38100" dist="38100" dir="2700000" algn="tl">
                    <a:srgbClr val="DDDDDD"/>
                  </a:outerShdw>
                </a:effectLst>
                <a:latin typeface="Times New Roman MT Extra Bold" charset="0"/>
                <a:cs typeface="+mn-cs"/>
              </a:rPr>
              <a:t>magnetic </a:t>
            </a:r>
            <a:r>
              <a:rPr lang="en-US" sz="2800" b="1" dirty="0" smtClean="0">
                <a:solidFill>
                  <a:srgbClr val="0000FF"/>
                </a:solidFill>
                <a:effectLst>
                  <a:outerShdw blurRad="38100" dist="38100" dir="2700000" algn="tl">
                    <a:srgbClr val="DDDDDD"/>
                  </a:outerShdw>
                </a:effectLst>
                <a:latin typeface="Times New Roman MT Extra Bold" charset="0"/>
                <a:cs typeface="+mn-cs"/>
              </a:rPr>
              <a:t>fields!</a:t>
            </a:r>
            <a:endParaRPr lang="en-US" sz="2800" b="1" dirty="0">
              <a:solidFill>
                <a:srgbClr val="0000FF"/>
              </a:solidFill>
              <a:effectLst>
                <a:outerShdw blurRad="38100" dist="38100" dir="2700000" algn="tl">
                  <a:srgbClr val="DDDDDD"/>
                </a:outerShdw>
              </a:effectLst>
              <a:latin typeface="Times New Roman MT Extra Bold" charset="0"/>
              <a:cs typeface="+mn-cs"/>
            </a:endParaRPr>
          </a:p>
        </p:txBody>
      </p:sp>
      <p:sp>
        <p:nvSpPr>
          <p:cNvPr id="4" name="TextBox 3"/>
          <p:cNvSpPr txBox="1"/>
          <p:nvPr/>
        </p:nvSpPr>
        <p:spPr>
          <a:xfrm>
            <a:off x="381000" y="4495800"/>
            <a:ext cx="2249334" cy="246221"/>
          </a:xfrm>
          <a:prstGeom prst="rect">
            <a:avLst/>
          </a:prstGeom>
          <a:noFill/>
        </p:spPr>
        <p:txBody>
          <a:bodyPr wrap="none" rtlCol="0">
            <a:spAutoFit/>
          </a:bodyPr>
          <a:lstStyle/>
          <a:p>
            <a:r>
              <a:rPr lang="en-US" sz="1000" b="1" dirty="0" smtClean="0">
                <a:latin typeface="Arial"/>
                <a:cs typeface="Arial"/>
              </a:rPr>
              <a:t>Video (click image to start &amp; stop) </a:t>
            </a:r>
            <a:endParaRPr lang="en-US" sz="1000" b="1" dirty="0">
              <a:latin typeface="Arial"/>
              <a:cs typeface="Arial"/>
            </a:endParaRPr>
          </a:p>
        </p:txBody>
      </p:sp>
      <p:pic>
        <p:nvPicPr>
          <p:cNvPr id="5" name="4.2.14_flareV1_ipod_lg-2.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1600200"/>
            <a:ext cx="5118171" cy="2878971"/>
          </a:xfrm>
          <a:prstGeom prst="rect">
            <a:avLst/>
          </a:prstGeom>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ChangeArrowheads="1"/>
          </p:cNvSpPr>
          <p:nvPr/>
        </p:nvSpPr>
        <p:spPr bwMode="auto">
          <a:xfrm>
            <a:off x="0" y="8467"/>
            <a:ext cx="9144000" cy="67733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Magnetic </a:t>
            </a:r>
            <a:r>
              <a:rPr lang="en-US" sz="4000" b="1" dirty="0" smtClean="0">
                <a:solidFill>
                  <a:srgbClr val="0000FF"/>
                </a:solidFill>
                <a:effectLst>
                  <a:outerShdw blurRad="38100" dist="38100" dir="2700000" algn="tl">
                    <a:srgbClr val="DDDDDD"/>
                  </a:outerShdw>
                </a:effectLst>
                <a:latin typeface="Arial" charset="0"/>
                <a:cs typeface="+mn-cs"/>
              </a:rPr>
              <a:t>Poles: Opposites Attract</a:t>
            </a:r>
            <a:endParaRPr lang="en-US" sz="4000" dirty="0">
              <a:solidFill>
                <a:srgbClr val="0000FF"/>
              </a:solidFill>
              <a:effectLst>
                <a:outerShdw blurRad="38100" dist="38100" dir="2700000" algn="tl">
                  <a:srgbClr val="DDDDDD"/>
                </a:outerShdw>
              </a:effectLst>
              <a:latin typeface="Arial" charset="0"/>
              <a:cs typeface="+mn-cs"/>
            </a:endParaRPr>
          </a:p>
        </p:txBody>
      </p:sp>
      <p:sp>
        <p:nvSpPr>
          <p:cNvPr id="157701" name="Text Box 5"/>
          <p:cNvSpPr txBox="1">
            <a:spLocks noChangeArrowheads="1"/>
          </p:cNvSpPr>
          <p:nvPr/>
        </p:nvSpPr>
        <p:spPr bwMode="auto">
          <a:xfrm>
            <a:off x="685800" y="4419600"/>
            <a:ext cx="5486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2000" b="1" dirty="0" smtClean="0">
                <a:latin typeface="Arial" charset="0"/>
                <a:cs typeface="+mn-cs"/>
              </a:rPr>
              <a:t>Magnetic dipoles are</a:t>
            </a:r>
            <a:r>
              <a:rPr lang="en-US" sz="2000" b="1" dirty="0">
                <a:latin typeface="Arial" charset="0"/>
                <a:cs typeface="+mn-cs"/>
              </a:rPr>
              <a:t> </a:t>
            </a:r>
            <a:r>
              <a:rPr lang="en-US" sz="2000" b="1" dirty="0" smtClean="0">
                <a:latin typeface="Arial" charset="0"/>
                <a:cs typeface="+mn-cs"/>
              </a:rPr>
              <a:t>labeled as </a:t>
            </a:r>
            <a:r>
              <a:rPr lang="en-US" sz="2000" b="1" dirty="0">
                <a:latin typeface="Arial" charset="0"/>
                <a:cs typeface="+mn-cs"/>
              </a:rPr>
              <a:t>+/-, North/South, red/blue</a:t>
            </a:r>
            <a:r>
              <a:rPr lang="en-US" sz="2000" b="1" dirty="0" smtClean="0">
                <a:latin typeface="Arial" charset="0"/>
                <a:cs typeface="+mn-cs"/>
              </a:rPr>
              <a:t>, etc. </a:t>
            </a:r>
            <a:r>
              <a:rPr lang="en-US" sz="2000" b="1" dirty="0">
                <a:latin typeface="Arial" charset="0"/>
                <a:cs typeface="+mn-cs"/>
              </a:rPr>
              <a:t>E</a:t>
            </a:r>
            <a:r>
              <a:rPr lang="en-US" sz="2000" b="1" dirty="0" smtClean="0">
                <a:latin typeface="Arial" charset="0"/>
                <a:cs typeface="+mn-cs"/>
              </a:rPr>
              <a:t>arth’s north magnetic pole is negative (- polarity) and attracts the positive </a:t>
            </a:r>
            <a:r>
              <a:rPr lang="en-US" sz="2000" b="1" dirty="0" smtClean="0">
                <a:latin typeface="Arial" charset="0"/>
              </a:rPr>
              <a:t>(</a:t>
            </a:r>
            <a:r>
              <a:rPr lang="en-US" sz="2000" b="1" dirty="0">
                <a:latin typeface="Arial" charset="0"/>
              </a:rPr>
              <a:t>+ polarity</a:t>
            </a:r>
            <a:r>
              <a:rPr lang="en-US" sz="2000" b="1" dirty="0" smtClean="0">
                <a:latin typeface="Arial" charset="0"/>
              </a:rPr>
              <a:t>) </a:t>
            </a:r>
            <a:r>
              <a:rPr lang="en-US" sz="2000" b="1" dirty="0" smtClean="0">
                <a:latin typeface="Arial" charset="0"/>
                <a:cs typeface="+mn-cs"/>
              </a:rPr>
              <a:t>compass needle.</a:t>
            </a:r>
            <a:endParaRPr lang="en-US" sz="2000" b="1" dirty="0">
              <a:latin typeface="Arial" charset="0"/>
              <a:cs typeface="+mn-cs"/>
            </a:endParaRPr>
          </a:p>
        </p:txBody>
      </p:sp>
      <p:sp>
        <p:nvSpPr>
          <p:cNvPr id="157705" name="Text Box 9"/>
          <p:cNvSpPr txBox="1">
            <a:spLocks noChangeArrowheads="1"/>
          </p:cNvSpPr>
          <p:nvPr/>
        </p:nvSpPr>
        <p:spPr bwMode="auto">
          <a:xfrm>
            <a:off x="4648200" y="1295400"/>
            <a:ext cx="43434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defRPr/>
            </a:pPr>
            <a:r>
              <a:rPr lang="en-US" sz="2000" b="1" dirty="0">
                <a:latin typeface="Arial"/>
                <a:cs typeface="Arial"/>
              </a:rPr>
              <a:t>Magnets have at least 2 poles (a dipole)</a:t>
            </a:r>
            <a:r>
              <a:rPr lang="en-US" sz="2000" b="1" dirty="0" smtClean="0">
                <a:latin typeface="Arial"/>
                <a:cs typeface="Arial"/>
              </a:rPr>
              <a:t>.</a:t>
            </a:r>
            <a:endParaRPr lang="en-US" sz="2000" dirty="0">
              <a:latin typeface="Arial"/>
              <a:cs typeface="Arial"/>
            </a:endParaRPr>
          </a:p>
          <a:p>
            <a:pPr marL="342900" indent="-342900" algn="l">
              <a:buFont typeface="Arial"/>
              <a:buChar char="•"/>
              <a:defRPr/>
            </a:pPr>
            <a:r>
              <a:rPr lang="en-US" sz="2000" b="1" dirty="0" smtClean="0">
                <a:latin typeface="Arial"/>
                <a:cs typeface="Arial"/>
              </a:rPr>
              <a:t>Opposite </a:t>
            </a:r>
            <a:r>
              <a:rPr lang="en-US" sz="2000" b="1" dirty="0">
                <a:latin typeface="Arial"/>
                <a:cs typeface="Arial"/>
              </a:rPr>
              <a:t>poles </a:t>
            </a:r>
            <a:r>
              <a:rPr lang="en-US" sz="2000" b="1" dirty="0" smtClean="0">
                <a:latin typeface="Arial"/>
                <a:cs typeface="Arial"/>
              </a:rPr>
              <a:t>attract:</a:t>
            </a:r>
          </a:p>
          <a:p>
            <a:pPr lvl="1" algn="l">
              <a:defRPr/>
            </a:pPr>
            <a:r>
              <a:rPr lang="en-US" sz="2000" b="1" dirty="0" smtClean="0">
                <a:latin typeface="Arial"/>
                <a:cs typeface="Arial"/>
              </a:rPr>
              <a:t>-North </a:t>
            </a:r>
            <a:r>
              <a:rPr lang="en-US" sz="2000" b="1" dirty="0">
                <a:latin typeface="Arial"/>
                <a:cs typeface="Arial"/>
              </a:rPr>
              <a:t>&amp; South poles </a:t>
            </a:r>
            <a:r>
              <a:rPr lang="en-US" sz="2000" b="1" dirty="0" smtClean="0">
                <a:latin typeface="Arial"/>
                <a:cs typeface="Arial"/>
              </a:rPr>
              <a:t>attract</a:t>
            </a:r>
          </a:p>
          <a:p>
            <a:pPr marL="342900" indent="-342900" algn="l">
              <a:buFont typeface="Arial"/>
              <a:buChar char="•"/>
              <a:defRPr/>
            </a:pPr>
            <a:r>
              <a:rPr lang="en-US" sz="2000" b="1" dirty="0" smtClean="0">
                <a:latin typeface="Arial"/>
                <a:cs typeface="Arial"/>
              </a:rPr>
              <a:t>Like </a:t>
            </a:r>
            <a:r>
              <a:rPr lang="en-US" sz="2000" b="1" dirty="0">
                <a:latin typeface="Arial"/>
                <a:cs typeface="Arial"/>
              </a:rPr>
              <a:t>poles </a:t>
            </a:r>
            <a:r>
              <a:rPr lang="en-US" sz="2000" b="1" dirty="0" smtClean="0">
                <a:latin typeface="Arial"/>
                <a:cs typeface="Arial"/>
              </a:rPr>
              <a:t>repel:</a:t>
            </a:r>
          </a:p>
          <a:p>
            <a:pPr lvl="1" algn="l">
              <a:defRPr/>
            </a:pPr>
            <a:r>
              <a:rPr lang="en-US" sz="2000" b="1" dirty="0" smtClean="0">
                <a:latin typeface="Arial"/>
                <a:cs typeface="Arial"/>
              </a:rPr>
              <a:t>-North &amp; North and South &amp; South poles repel</a:t>
            </a:r>
            <a:endParaRPr lang="en-US" sz="2000" b="1" dirty="0">
              <a:latin typeface="Arial"/>
              <a:cs typeface="Arial"/>
            </a:endParaRPr>
          </a:p>
        </p:txBody>
      </p:sp>
      <p:sp>
        <p:nvSpPr>
          <p:cNvPr id="2" name="Slide Number Placeholder 1"/>
          <p:cNvSpPr>
            <a:spLocks noGrp="1"/>
          </p:cNvSpPr>
          <p:nvPr>
            <p:ph type="sldNum" sz="quarter" idx="12"/>
          </p:nvPr>
        </p:nvSpPr>
        <p:spPr/>
        <p:txBody>
          <a:bodyPr/>
          <a:lstStyle/>
          <a:p>
            <a:pPr>
              <a:defRPr/>
            </a:pPr>
            <a:fld id="{61188ED5-D12C-434F-B33B-9B08CB41EE17}" type="slidenum">
              <a:rPr lang="en-US"/>
              <a:pPr>
                <a:defRPr/>
              </a:pPr>
              <a:t>129</a:t>
            </a:fld>
            <a:endParaRPr lang="en-US" dirty="0"/>
          </a:p>
        </p:txBody>
      </p:sp>
      <p:pic>
        <p:nvPicPr>
          <p:cNvPr id="33797" name="Picture 2" descr="attractrepel2.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3771900" cy="307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2" descr="earth_magnetic_field.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581400"/>
            <a:ext cx="2880007"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7701"/>
                                        </p:tgtEl>
                                        <p:attrNameLst>
                                          <p:attrName>style.visibility</p:attrName>
                                        </p:attrNameLst>
                                      </p:cBhvr>
                                      <p:to>
                                        <p:strVal val="visible"/>
                                      </p:to>
                                    </p:set>
                                    <p:anim calcmode="lin" valueType="num">
                                      <p:cBhvr additive="base">
                                        <p:cTn id="7" dur="1000" fill="hold"/>
                                        <p:tgtEl>
                                          <p:spTgt spid="157701"/>
                                        </p:tgtEl>
                                        <p:attrNameLst>
                                          <p:attrName>ppt_x</p:attrName>
                                        </p:attrNameLst>
                                      </p:cBhvr>
                                      <p:tavLst>
                                        <p:tav tm="0">
                                          <p:val>
                                            <p:strVal val="#ppt_x"/>
                                          </p:val>
                                        </p:tav>
                                        <p:tav tm="100000">
                                          <p:val>
                                            <p:strVal val="#ppt_x"/>
                                          </p:val>
                                        </p:tav>
                                      </p:tavLst>
                                    </p:anim>
                                    <p:anim calcmode="lin" valueType="num">
                                      <p:cBhvr additive="base">
                                        <p:cTn id="8" dur="1000" fill="hold"/>
                                        <p:tgtEl>
                                          <p:spTgt spid="15770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57705"/>
                                        </p:tgtEl>
                                        <p:attrNameLst>
                                          <p:attrName>style.visibility</p:attrName>
                                        </p:attrNameLst>
                                      </p:cBhvr>
                                      <p:to>
                                        <p:strVal val="visible"/>
                                      </p:to>
                                    </p:set>
                                    <p:anim calcmode="lin" valueType="num">
                                      <p:cBhvr additive="base">
                                        <p:cTn id="12" dur="1000" fill="hold"/>
                                        <p:tgtEl>
                                          <p:spTgt spid="157705"/>
                                        </p:tgtEl>
                                        <p:attrNameLst>
                                          <p:attrName>ppt_x</p:attrName>
                                        </p:attrNameLst>
                                      </p:cBhvr>
                                      <p:tavLst>
                                        <p:tav tm="0">
                                          <p:val>
                                            <p:strVal val="#ppt_x"/>
                                          </p:val>
                                        </p:tav>
                                        <p:tav tm="100000">
                                          <p:val>
                                            <p:strVal val="#ppt_x"/>
                                          </p:val>
                                        </p:tav>
                                      </p:tavLst>
                                    </p:anim>
                                    <p:anim calcmode="lin" valueType="num">
                                      <p:cBhvr additive="base">
                                        <p:cTn id="13" dur="1000" fill="hold"/>
                                        <p:tgtEl>
                                          <p:spTgt spid="157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p:bldP spid="1577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ChangeArrowheads="1"/>
          </p:cNvSpPr>
          <p:nvPr/>
        </p:nvSpPr>
        <p:spPr bwMode="auto">
          <a:xfrm>
            <a:off x="0" y="0"/>
            <a:ext cx="9144000" cy="8890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Magnetic Field Lines</a:t>
            </a:r>
            <a:endParaRPr lang="en-US" sz="4000" dirty="0">
              <a:solidFill>
                <a:srgbClr val="0000FF"/>
              </a:solidFill>
              <a:effectLst>
                <a:outerShdw blurRad="38100" dist="38100" dir="2700000" algn="tl">
                  <a:srgbClr val="DDDDDD"/>
                </a:outerShdw>
              </a:effectLst>
              <a:latin typeface="Arial" charset="0"/>
              <a:cs typeface="+mn-cs"/>
            </a:endParaRPr>
          </a:p>
        </p:txBody>
      </p:sp>
      <p:sp>
        <p:nvSpPr>
          <p:cNvPr id="157701" name="Text Box 5"/>
          <p:cNvSpPr txBox="1">
            <a:spLocks noChangeArrowheads="1"/>
          </p:cNvSpPr>
          <p:nvPr/>
        </p:nvSpPr>
        <p:spPr bwMode="auto">
          <a:xfrm>
            <a:off x="1828800" y="1295400"/>
            <a:ext cx="6096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b="1" dirty="0">
                <a:latin typeface="Arial" charset="0"/>
                <a:cs typeface="+mn-cs"/>
              </a:rPr>
              <a:t>Magnetic field lines represent where </a:t>
            </a:r>
            <a:r>
              <a:rPr lang="en-US" sz="2400" b="1" dirty="0" smtClean="0">
                <a:latin typeface="Arial" charset="0"/>
                <a:cs typeface="+mn-cs"/>
              </a:rPr>
              <a:t>the magnetic fields </a:t>
            </a:r>
            <a:r>
              <a:rPr lang="en-US" sz="2400" b="1" dirty="0">
                <a:latin typeface="Arial" charset="0"/>
                <a:cs typeface="+mn-cs"/>
              </a:rPr>
              <a:t>are </a:t>
            </a:r>
            <a:r>
              <a:rPr lang="en-US" sz="2400" b="1" dirty="0" smtClean="0">
                <a:latin typeface="Arial" charset="0"/>
                <a:cs typeface="+mn-cs"/>
              </a:rPr>
              <a:t>located.</a:t>
            </a:r>
            <a:endParaRPr lang="en-US" sz="2400" b="1" dirty="0">
              <a:latin typeface="Arial" charset="0"/>
              <a:cs typeface="+mn-cs"/>
            </a:endParaRPr>
          </a:p>
        </p:txBody>
      </p:sp>
      <p:sp>
        <p:nvSpPr>
          <p:cNvPr id="157706" name="Text Box 10"/>
          <p:cNvSpPr txBox="1">
            <a:spLocks noChangeArrowheads="1"/>
          </p:cNvSpPr>
          <p:nvPr/>
        </p:nvSpPr>
        <p:spPr bwMode="auto">
          <a:xfrm>
            <a:off x="1524000" y="5867400"/>
            <a:ext cx="67056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2400" b="1" dirty="0">
                <a:latin typeface="Arial" charset="0"/>
                <a:cs typeface="+mn-cs"/>
              </a:rPr>
              <a:t>Magnetic fields cannot be </a:t>
            </a:r>
            <a:r>
              <a:rPr lang="en-US" sz="2400" b="1" dirty="0" smtClean="0">
                <a:latin typeface="Arial" charset="0"/>
                <a:cs typeface="+mn-cs"/>
              </a:rPr>
              <a:t>seen </a:t>
            </a:r>
            <a:r>
              <a:rPr lang="en-US" sz="2400" b="1" dirty="0">
                <a:latin typeface="Arial" charset="0"/>
                <a:cs typeface="+mn-cs"/>
              </a:rPr>
              <a:t>but </a:t>
            </a:r>
            <a:r>
              <a:rPr lang="en-US" sz="2400" b="1" dirty="0" smtClean="0">
                <a:latin typeface="Arial" charset="0"/>
                <a:cs typeface="+mn-cs"/>
              </a:rPr>
              <a:t>their</a:t>
            </a:r>
          </a:p>
          <a:p>
            <a:pPr>
              <a:defRPr/>
            </a:pPr>
            <a:r>
              <a:rPr lang="en-US" sz="2400" b="1" dirty="0" smtClean="0">
                <a:latin typeface="Arial" charset="0"/>
                <a:cs typeface="+mn-cs"/>
              </a:rPr>
              <a:t>effects can </a:t>
            </a:r>
            <a:r>
              <a:rPr lang="en-US" sz="2400" b="1" dirty="0">
                <a:latin typeface="Arial" charset="0"/>
                <a:cs typeface="+mn-cs"/>
              </a:rPr>
              <a:t>be </a:t>
            </a:r>
            <a:r>
              <a:rPr lang="en-US" sz="2400" b="1" dirty="0" smtClean="0">
                <a:latin typeface="Arial" charset="0"/>
                <a:cs typeface="+mn-cs"/>
              </a:rPr>
              <a:t>detected and measured.</a:t>
            </a:r>
            <a:endParaRPr lang="en-US" sz="2400" dirty="0">
              <a:latin typeface="Arial" charset="0"/>
              <a:cs typeface="+mn-cs"/>
            </a:endParaRPr>
          </a:p>
        </p:txBody>
      </p:sp>
      <p:grpSp>
        <p:nvGrpSpPr>
          <p:cNvPr id="41988" name="Group 1"/>
          <p:cNvGrpSpPr>
            <a:grpSpLocks/>
          </p:cNvGrpSpPr>
          <p:nvPr/>
        </p:nvGrpSpPr>
        <p:grpSpPr bwMode="auto">
          <a:xfrm>
            <a:off x="2019300" y="2133600"/>
            <a:ext cx="5715000" cy="3733800"/>
            <a:chOff x="1905000" y="1981200"/>
            <a:chExt cx="5715000" cy="3733800"/>
          </a:xfrm>
        </p:grpSpPr>
        <p:sp>
          <p:nvSpPr>
            <p:cNvPr id="41990" name="Rectangle 1"/>
            <p:cNvSpPr>
              <a:spLocks noChangeArrowheads="1"/>
            </p:cNvSpPr>
            <p:nvPr/>
          </p:nvSpPr>
          <p:spPr bwMode="auto">
            <a:xfrm>
              <a:off x="1905000" y="1981200"/>
              <a:ext cx="5715000" cy="3733800"/>
            </a:xfrm>
            <a:prstGeom prst="rect">
              <a:avLst/>
            </a:prstGeom>
            <a:solidFill>
              <a:schemeClr val="bg1"/>
            </a:solidFill>
            <a:ln w="9525">
              <a:solidFill>
                <a:schemeClr val="tx1"/>
              </a:solidFill>
              <a:round/>
              <a:headEnd/>
              <a:tailEnd/>
            </a:ln>
          </p:spPr>
          <p:txBody>
            <a:bodyPr/>
            <a:lstStyle/>
            <a:p>
              <a:endParaRPr lang="en-US" dirty="0"/>
            </a:p>
          </p:txBody>
        </p:sp>
        <p:pic>
          <p:nvPicPr>
            <p:cNvPr id="41991" name="Picture 1" descr="MagFieldLin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133600"/>
              <a:ext cx="51816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Slide Number Placeholder 2"/>
          <p:cNvSpPr>
            <a:spLocks noGrp="1"/>
          </p:cNvSpPr>
          <p:nvPr>
            <p:ph type="sldNum" sz="quarter" idx="12"/>
          </p:nvPr>
        </p:nvSpPr>
        <p:spPr>
          <a:xfrm>
            <a:off x="7848600" y="6245225"/>
            <a:ext cx="838200" cy="476250"/>
          </a:xfrm>
        </p:spPr>
        <p:txBody>
          <a:bodyPr/>
          <a:lstStyle/>
          <a:p>
            <a:pPr>
              <a:defRPr/>
            </a:pPr>
            <a:fld id="{7527E067-30E3-B44E-8EA8-6214E787FE9D}" type="slidenum">
              <a:rPr lang="en-US"/>
              <a:pPr>
                <a:defRPr/>
              </a:pPr>
              <a:t>130</a:t>
            </a:fld>
            <a:endParaRPr lang="en-US" dirty="0"/>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7701"/>
                                        </p:tgtEl>
                                        <p:attrNameLst>
                                          <p:attrName>style.visibility</p:attrName>
                                        </p:attrNameLst>
                                      </p:cBhvr>
                                      <p:to>
                                        <p:strVal val="visible"/>
                                      </p:to>
                                    </p:set>
                                    <p:anim calcmode="lin" valueType="num">
                                      <p:cBhvr additive="base">
                                        <p:cTn id="7" dur="1000" fill="hold"/>
                                        <p:tgtEl>
                                          <p:spTgt spid="157701"/>
                                        </p:tgtEl>
                                        <p:attrNameLst>
                                          <p:attrName>ppt_x</p:attrName>
                                        </p:attrNameLst>
                                      </p:cBhvr>
                                      <p:tavLst>
                                        <p:tav tm="0">
                                          <p:val>
                                            <p:strVal val="#ppt_x"/>
                                          </p:val>
                                        </p:tav>
                                        <p:tav tm="100000">
                                          <p:val>
                                            <p:strVal val="#ppt_x"/>
                                          </p:val>
                                        </p:tav>
                                      </p:tavLst>
                                    </p:anim>
                                    <p:anim calcmode="lin" valueType="num">
                                      <p:cBhvr additive="base">
                                        <p:cTn id="8" dur="1000" fill="hold"/>
                                        <p:tgtEl>
                                          <p:spTgt spid="15770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157706"/>
                                        </p:tgtEl>
                                        <p:attrNameLst>
                                          <p:attrName>style.visibility</p:attrName>
                                        </p:attrNameLst>
                                      </p:cBhvr>
                                      <p:to>
                                        <p:strVal val="visible"/>
                                      </p:to>
                                    </p:set>
                                    <p:anim calcmode="lin" valueType="num">
                                      <p:cBhvr additive="base">
                                        <p:cTn id="12" dur="1000" fill="hold"/>
                                        <p:tgtEl>
                                          <p:spTgt spid="157706"/>
                                        </p:tgtEl>
                                        <p:attrNameLst>
                                          <p:attrName>ppt_x</p:attrName>
                                        </p:attrNameLst>
                                      </p:cBhvr>
                                      <p:tavLst>
                                        <p:tav tm="0">
                                          <p:val>
                                            <p:strVal val="#ppt_x"/>
                                          </p:val>
                                        </p:tav>
                                        <p:tav tm="100000">
                                          <p:val>
                                            <p:strVal val="#ppt_x"/>
                                          </p:val>
                                        </p:tav>
                                      </p:tavLst>
                                    </p:anim>
                                    <p:anim calcmode="lin" valueType="num">
                                      <p:cBhvr additive="base">
                                        <p:cTn id="13" dur="1000" fill="hold"/>
                                        <p:tgtEl>
                                          <p:spTgt spid="1577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p:bldP spid="15770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1"/>
          <p:cNvSpPr txBox="1">
            <a:spLocks noChangeArrowheads="1"/>
          </p:cNvSpPr>
          <p:nvPr/>
        </p:nvSpPr>
        <p:spPr bwMode="auto">
          <a:xfrm>
            <a:off x="5105400" y="990600"/>
            <a:ext cx="37338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defRPr/>
            </a:pPr>
            <a:r>
              <a:rPr lang="en-US" sz="2000" dirty="0">
                <a:latin typeface="Arial"/>
                <a:cs typeface="Arial"/>
              </a:rPr>
              <a:t>Sunspots are </a:t>
            </a:r>
            <a:r>
              <a:rPr lang="en-US" sz="2000" dirty="0" smtClean="0">
                <a:latin typeface="Arial"/>
                <a:cs typeface="Arial"/>
              </a:rPr>
              <a:t>moving, temporary </a:t>
            </a:r>
            <a:r>
              <a:rPr lang="en-US" sz="2000" dirty="0">
                <a:latin typeface="Arial"/>
                <a:cs typeface="Arial"/>
              </a:rPr>
              <a:t>dark splotches on the </a:t>
            </a:r>
            <a:r>
              <a:rPr lang="en-US" sz="2000" dirty="0" smtClean="0">
                <a:latin typeface="Arial"/>
                <a:cs typeface="Arial"/>
              </a:rPr>
              <a:t>surface </a:t>
            </a:r>
            <a:r>
              <a:rPr lang="en-US" sz="2000" dirty="0">
                <a:latin typeface="Arial"/>
                <a:cs typeface="Arial"/>
              </a:rPr>
              <a:t>of the </a:t>
            </a:r>
            <a:r>
              <a:rPr lang="en-US" sz="2000" dirty="0" smtClean="0">
                <a:latin typeface="Arial"/>
                <a:cs typeface="Arial"/>
              </a:rPr>
              <a:t>Sun. Sunspots are </a:t>
            </a:r>
            <a:r>
              <a:rPr lang="en-US" sz="2000" dirty="0">
                <a:latin typeface="Arial"/>
                <a:cs typeface="Arial"/>
              </a:rPr>
              <a:t>about 2,000 Kelvin cooler than the average temperature </a:t>
            </a:r>
            <a:r>
              <a:rPr lang="en-US" sz="2000" dirty="0" smtClean="0">
                <a:latin typeface="Arial"/>
                <a:cs typeface="Arial"/>
              </a:rPr>
              <a:t>of </a:t>
            </a:r>
            <a:r>
              <a:rPr lang="en-US" sz="2000" dirty="0">
                <a:latin typeface="Arial"/>
                <a:cs typeface="Arial"/>
              </a:rPr>
              <a:t>the </a:t>
            </a:r>
            <a:r>
              <a:rPr lang="en-US" sz="2000" dirty="0" smtClean="0">
                <a:latin typeface="Arial"/>
                <a:cs typeface="Arial"/>
              </a:rPr>
              <a:t>surrounding photosphere </a:t>
            </a:r>
            <a:r>
              <a:rPr lang="en-US" sz="2000" dirty="0">
                <a:latin typeface="Arial"/>
                <a:cs typeface="Arial"/>
              </a:rPr>
              <a:t>(~6000 K).  Sunspots appear dark because they are cooler </a:t>
            </a:r>
            <a:r>
              <a:rPr lang="en-US" sz="2000" dirty="0" smtClean="0">
                <a:latin typeface="Arial"/>
                <a:cs typeface="Arial"/>
              </a:rPr>
              <a:t>but </a:t>
            </a:r>
            <a:r>
              <a:rPr lang="en-US" sz="2000" b="1" dirty="0">
                <a:latin typeface="Arial"/>
                <a:cs typeface="Arial"/>
              </a:rPr>
              <a:t>not</a:t>
            </a:r>
            <a:r>
              <a:rPr lang="en-US" sz="2000" dirty="0">
                <a:latin typeface="Arial"/>
                <a:cs typeface="Arial"/>
              </a:rPr>
              <a:t> </a:t>
            </a:r>
            <a:r>
              <a:rPr lang="en-US" sz="2000" dirty="0" smtClean="0">
                <a:latin typeface="Arial"/>
                <a:cs typeface="Arial"/>
              </a:rPr>
              <a:t>cool!</a:t>
            </a:r>
            <a:endParaRPr lang="en-US" sz="2000" dirty="0">
              <a:latin typeface="Arial"/>
              <a:cs typeface="Arial"/>
            </a:endParaRPr>
          </a:p>
        </p:txBody>
      </p:sp>
      <p:sp>
        <p:nvSpPr>
          <p:cNvPr id="9" name="Text Box 11"/>
          <p:cNvSpPr txBox="1">
            <a:spLocks noChangeArrowheads="1"/>
          </p:cNvSpPr>
          <p:nvPr/>
        </p:nvSpPr>
        <p:spPr bwMode="auto">
          <a:xfrm>
            <a:off x="1295400" y="4724400"/>
            <a:ext cx="76962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2000" b="1" dirty="0">
                <a:latin typeface="Arial"/>
                <a:cs typeface="Arial"/>
              </a:rPr>
              <a:t>Differential Rotation</a:t>
            </a:r>
            <a:endParaRPr lang="en-US" sz="2000" dirty="0">
              <a:latin typeface="Arial"/>
              <a:cs typeface="Arial"/>
            </a:endParaRPr>
          </a:p>
          <a:p>
            <a:pPr algn="l">
              <a:defRPr/>
            </a:pPr>
            <a:r>
              <a:rPr lang="en-US" sz="2000" dirty="0" smtClean="0">
                <a:latin typeface="Arial"/>
                <a:cs typeface="Arial"/>
              </a:rPr>
              <a:t>Tracking </a:t>
            </a:r>
            <a:r>
              <a:rPr lang="en-US" sz="2000" dirty="0">
                <a:latin typeface="Arial"/>
                <a:cs typeface="Arial"/>
              </a:rPr>
              <a:t>long-lived sunspots through time allows </a:t>
            </a:r>
            <a:r>
              <a:rPr lang="en-US" sz="2000" dirty="0" smtClean="0">
                <a:latin typeface="Arial"/>
                <a:cs typeface="Arial"/>
              </a:rPr>
              <a:t>scientists to </a:t>
            </a:r>
            <a:r>
              <a:rPr lang="en-US" sz="2000" dirty="0">
                <a:latin typeface="Arial"/>
                <a:cs typeface="Arial"/>
              </a:rPr>
              <a:t>determine the rotation rate of the Sun. It turns out that the Sun spins faster at the equator than at </a:t>
            </a:r>
            <a:r>
              <a:rPr lang="en-US" sz="2000" dirty="0" smtClean="0">
                <a:latin typeface="Arial"/>
                <a:cs typeface="Arial"/>
              </a:rPr>
              <a:t>its </a:t>
            </a:r>
            <a:r>
              <a:rPr lang="en-US" sz="2000" dirty="0">
                <a:latin typeface="Arial"/>
                <a:cs typeface="Arial"/>
              </a:rPr>
              <a:t>poles.</a:t>
            </a:r>
          </a:p>
        </p:txBody>
      </p:sp>
      <p:sp>
        <p:nvSpPr>
          <p:cNvPr id="10" name="Rectangle 5"/>
          <p:cNvSpPr>
            <a:spLocks noChangeArrowheads="1"/>
          </p:cNvSpPr>
          <p:nvPr/>
        </p:nvSpPr>
        <p:spPr bwMode="auto">
          <a:xfrm>
            <a:off x="25400" y="8466"/>
            <a:ext cx="9118600" cy="905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lstStyle/>
          <a:p>
            <a:pPr eaLnBrk="1" hangingPunct="1">
              <a:defRPr/>
            </a:pPr>
            <a:r>
              <a:rPr lang="en-US" sz="4000" b="1" dirty="0">
                <a:solidFill>
                  <a:srgbClr val="0000FF"/>
                </a:solidFill>
                <a:effectLst>
                  <a:outerShdw blurRad="38100" dist="38100" dir="2700000" algn="tl">
                    <a:srgbClr val="DDDDDD"/>
                  </a:outerShdw>
                </a:effectLst>
                <a:latin typeface="Arial" charset="0"/>
                <a:cs typeface="+mn-cs"/>
              </a:rPr>
              <a:t>Sunspots &amp; </a:t>
            </a:r>
            <a:r>
              <a:rPr lang="en-US" sz="4000" b="1" dirty="0" smtClean="0">
                <a:solidFill>
                  <a:srgbClr val="0000FF"/>
                </a:solidFill>
                <a:effectLst>
                  <a:outerShdw blurRad="38100" dist="38100" dir="2700000" algn="tl">
                    <a:srgbClr val="DDDDDD"/>
                  </a:outerShdw>
                </a:effectLst>
                <a:latin typeface="Arial" charset="0"/>
                <a:cs typeface="+mn-cs"/>
              </a:rPr>
              <a:t>Solar Rotation</a:t>
            </a:r>
            <a:endParaRPr lang="en-US" sz="4000" b="1" dirty="0">
              <a:solidFill>
                <a:srgbClr val="0000FF"/>
              </a:solidFill>
              <a:effectLst>
                <a:outerShdw blurRad="38100" dist="38100" dir="2700000" algn="tl">
                  <a:srgbClr val="DDDDDD"/>
                </a:outerShdw>
              </a:effectLst>
              <a:latin typeface="Arial" charset="0"/>
              <a:cs typeface="+mn-cs"/>
            </a:endParaRPr>
          </a:p>
        </p:txBody>
      </p:sp>
      <p:sp>
        <p:nvSpPr>
          <p:cNvPr id="4" name="Slide Number Placeholder 3"/>
          <p:cNvSpPr>
            <a:spLocks noGrp="1"/>
          </p:cNvSpPr>
          <p:nvPr>
            <p:ph type="sldNum" sz="quarter" idx="12"/>
          </p:nvPr>
        </p:nvSpPr>
        <p:spPr/>
        <p:txBody>
          <a:bodyPr/>
          <a:lstStyle/>
          <a:p>
            <a:pPr>
              <a:defRPr/>
            </a:pPr>
            <a:fld id="{60DBA88E-E068-1E45-A19D-327500E0C503}" type="slidenum">
              <a:rPr lang="en-US"/>
              <a:pPr>
                <a:defRPr/>
              </a:pPr>
              <a:t>131</a:t>
            </a:fld>
            <a:endParaRPr lang="en-US" dirty="0"/>
          </a:p>
        </p:txBody>
      </p:sp>
      <p:pic>
        <p:nvPicPr>
          <p:cNvPr id="5" name="Month_MDI_m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1600" y="990600"/>
            <a:ext cx="3387799" cy="3387798"/>
          </a:xfrm>
          <a:prstGeom prst="rect">
            <a:avLst/>
          </a:prstGeom>
        </p:spPr>
      </p:pic>
      <p:sp>
        <p:nvSpPr>
          <p:cNvPr id="2" name="Rectangle 1"/>
          <p:cNvSpPr/>
          <p:nvPr/>
        </p:nvSpPr>
        <p:spPr>
          <a:xfrm>
            <a:off x="1371600" y="4419600"/>
            <a:ext cx="2249334" cy="246221"/>
          </a:xfrm>
          <a:prstGeom prst="rect">
            <a:avLst/>
          </a:prstGeom>
        </p:spPr>
        <p:txBody>
          <a:bodyPr wrap="none">
            <a:spAutoFit/>
          </a:bodyPr>
          <a:lstStyle/>
          <a:p>
            <a:r>
              <a:rPr lang="en-US" sz="1000" b="1" dirty="0">
                <a:latin typeface="Arial"/>
                <a:cs typeface="Arial"/>
              </a:rPr>
              <a:t>Video (click </a:t>
            </a:r>
            <a:r>
              <a:rPr lang="en-US" sz="1000" b="1" dirty="0" smtClean="0">
                <a:latin typeface="Arial"/>
                <a:cs typeface="Arial"/>
              </a:rPr>
              <a:t>image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027"/>
          <p:cNvSpPr>
            <a:spLocks noChangeArrowheads="1"/>
          </p:cNvSpPr>
          <p:nvPr/>
        </p:nvSpPr>
        <p:spPr bwMode="auto">
          <a:xfrm>
            <a:off x="0" y="0"/>
            <a:ext cx="9144000" cy="8382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Lst>
        </p:spPr>
        <p:txBody>
          <a:bodyPr anchor="ctr"/>
          <a:lstStyle/>
          <a:p>
            <a:pPr eaLnBrk="1" hangingPunct="1">
              <a:defRPr/>
            </a:pPr>
            <a:r>
              <a:rPr lang="en-US" sz="4000" b="1" dirty="0">
                <a:solidFill>
                  <a:schemeClr val="tx2"/>
                </a:solidFill>
                <a:effectLst>
                  <a:outerShdw blurRad="38100" dist="38100" dir="2700000" algn="tl">
                    <a:srgbClr val="DDDDDD"/>
                  </a:outerShdw>
                </a:effectLst>
                <a:latin typeface="Arial" charset="0"/>
                <a:cs typeface="+mn-cs"/>
              </a:rPr>
              <a:t> </a:t>
            </a:r>
            <a:r>
              <a:rPr lang="en-US" sz="4000" b="1" dirty="0">
                <a:solidFill>
                  <a:srgbClr val="0000FF"/>
                </a:solidFill>
                <a:effectLst>
                  <a:outerShdw blurRad="38100" dist="38100" dir="2700000" algn="tl">
                    <a:srgbClr val="DDDDDD"/>
                  </a:outerShdw>
                </a:effectLst>
                <a:latin typeface="Arial" charset="0"/>
                <a:cs typeface="+mn-cs"/>
              </a:rPr>
              <a:t>Sunspots</a:t>
            </a:r>
          </a:p>
        </p:txBody>
      </p:sp>
      <p:sp>
        <p:nvSpPr>
          <p:cNvPr id="22539" name="Text Box 1035"/>
          <p:cNvSpPr txBox="1">
            <a:spLocks noChangeArrowheads="1"/>
          </p:cNvSpPr>
          <p:nvPr/>
        </p:nvSpPr>
        <p:spPr bwMode="auto">
          <a:xfrm>
            <a:off x="4800600" y="4038600"/>
            <a:ext cx="373380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defRPr/>
            </a:pPr>
            <a:r>
              <a:rPr lang="en-US" sz="2000" b="1" dirty="0">
                <a:latin typeface="Arial" charset="0"/>
                <a:cs typeface="+mn-cs"/>
              </a:rPr>
              <a:t>Sunspots </a:t>
            </a:r>
            <a:r>
              <a:rPr lang="en-US" sz="2000" b="1" dirty="0" smtClean="0">
                <a:latin typeface="Arial" charset="0"/>
                <a:cs typeface="+mn-cs"/>
              </a:rPr>
              <a:t>are caused by and signs of magnetically </a:t>
            </a:r>
            <a:r>
              <a:rPr lang="en-US" sz="2000" b="1" dirty="0">
                <a:latin typeface="Arial" charset="0"/>
                <a:cs typeface="+mn-cs"/>
              </a:rPr>
              <a:t>active regions on the </a:t>
            </a:r>
            <a:r>
              <a:rPr lang="en-US" sz="2000" b="1" dirty="0" smtClean="0">
                <a:latin typeface="Arial" charset="0"/>
                <a:cs typeface="+mn-cs"/>
              </a:rPr>
              <a:t>Sun.</a:t>
            </a:r>
            <a:endParaRPr lang="en-US" sz="2000" b="1" dirty="0">
              <a:latin typeface="Arial" charset="0"/>
              <a:cs typeface="+mn-cs"/>
            </a:endParaRPr>
          </a:p>
          <a:p>
            <a:pPr algn="l">
              <a:spcBef>
                <a:spcPct val="50000"/>
              </a:spcBef>
              <a:defRPr/>
            </a:pPr>
            <a:r>
              <a:rPr lang="en-US" sz="2000" b="1" dirty="0">
                <a:latin typeface="Arial" charset="0"/>
                <a:cs typeface="+mn-cs"/>
              </a:rPr>
              <a:t>Sunspots are usually dipoles </a:t>
            </a:r>
            <a:r>
              <a:rPr lang="en-US" sz="2000" b="1" dirty="0" smtClean="0">
                <a:latin typeface="Arial" charset="0"/>
                <a:cs typeface="+mn-cs"/>
              </a:rPr>
              <a:t>(2 </a:t>
            </a:r>
            <a:r>
              <a:rPr lang="en-US" sz="2000" b="1" dirty="0">
                <a:latin typeface="Arial" charset="0"/>
                <a:cs typeface="+mn-cs"/>
              </a:rPr>
              <a:t>poles</a:t>
            </a:r>
            <a:r>
              <a:rPr lang="en-US" sz="2000" b="1" dirty="0" smtClean="0">
                <a:latin typeface="Arial" charset="0"/>
                <a:cs typeface="+mn-cs"/>
              </a:rPr>
              <a:t>), positive and negative pairs, like a magnet.</a:t>
            </a:r>
            <a:endParaRPr lang="en-US" sz="2000" b="1" dirty="0">
              <a:latin typeface="Arial" charset="0"/>
              <a:cs typeface="+mn-cs"/>
            </a:endParaRPr>
          </a:p>
        </p:txBody>
      </p:sp>
      <p:sp>
        <p:nvSpPr>
          <p:cNvPr id="3" name="Slide Number Placeholder 2"/>
          <p:cNvSpPr>
            <a:spLocks noGrp="1"/>
          </p:cNvSpPr>
          <p:nvPr>
            <p:ph type="sldNum" sz="quarter" idx="12"/>
          </p:nvPr>
        </p:nvSpPr>
        <p:spPr>
          <a:xfrm>
            <a:off x="8153400" y="6245225"/>
            <a:ext cx="533400" cy="476250"/>
          </a:xfrm>
        </p:spPr>
        <p:txBody>
          <a:bodyPr/>
          <a:lstStyle/>
          <a:p>
            <a:pPr>
              <a:defRPr/>
            </a:pPr>
            <a:fld id="{54E62438-D3FD-2D42-90B3-C6C1B029334E}" type="slidenum">
              <a:rPr lang="en-US"/>
              <a:pPr>
                <a:defRPr/>
              </a:pPr>
              <a:t>132</a:t>
            </a:fld>
            <a:endParaRPr lang="en-US" dirty="0"/>
          </a:p>
        </p:txBody>
      </p:sp>
      <p:pic>
        <p:nvPicPr>
          <p:cNvPr id="2" name="DOT_SU~1.MPG">
            <a:hlinkClick r:id="" action="ppaction://media"/>
          </p:cNvPr>
          <p:cNvPicPr/>
          <p:nvPr>
            <a:videoFile r:link="rId2"/>
            <p:extLst>
              <p:ext uri="{DAA4B4D4-6D71-4841-9C94-3DE7FCFB9230}">
                <p14:media xmlns:p14="http://schemas.microsoft.com/office/powerpoint/2010/main" r:embed="rId1"/>
              </p:ext>
            </p:extLst>
          </p:nvPr>
        </p:nvPicPr>
        <p:blipFill>
          <a:blip r:embed="rId7"/>
          <a:stretch>
            <a:fillRect/>
          </a:stretch>
        </p:blipFill>
        <p:spPr>
          <a:xfrm>
            <a:off x="762000" y="1219200"/>
            <a:ext cx="3429000" cy="2362200"/>
          </a:xfrm>
          <a:prstGeom prst="rect">
            <a:avLst/>
          </a:prstGeom>
        </p:spPr>
      </p:pic>
      <p:pic>
        <p:nvPicPr>
          <p:cNvPr id="4" name="spotchange_zm_lo.mo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12766" y="3886200"/>
            <a:ext cx="3478234" cy="2196843"/>
          </a:xfrm>
          <a:prstGeom prst="rect">
            <a:avLst/>
          </a:prstGeom>
        </p:spPr>
      </p:pic>
      <p:pic>
        <p:nvPicPr>
          <p:cNvPr id="11" name="Picture 10"/>
          <p:cNvPicPr/>
          <p:nvPr/>
        </p:nvPicPr>
        <p:blipFill>
          <a:blip r:embed="rId9">
            <a:extLst>
              <a:ext uri="{28A0092B-C50C-407E-A947-70E740481C1C}">
                <a14:useLocalDpi xmlns:a14="http://schemas.microsoft.com/office/drawing/2010/main" val="0"/>
              </a:ext>
            </a:extLst>
          </a:blip>
          <a:srcRect/>
          <a:stretch>
            <a:fillRect/>
          </a:stretch>
        </p:blipFill>
        <p:spPr bwMode="auto">
          <a:xfrm>
            <a:off x="4800600" y="1219200"/>
            <a:ext cx="3733800" cy="2819400"/>
          </a:xfrm>
          <a:prstGeom prst="rect">
            <a:avLst/>
          </a:prstGeom>
          <a:noFill/>
          <a:ln>
            <a:noFill/>
          </a:ln>
        </p:spPr>
      </p:pic>
      <p:sp>
        <p:nvSpPr>
          <p:cNvPr id="6" name="Rectangle 5"/>
          <p:cNvSpPr/>
          <p:nvPr/>
        </p:nvSpPr>
        <p:spPr>
          <a:xfrm>
            <a:off x="762000" y="3581400"/>
            <a:ext cx="2391488" cy="246221"/>
          </a:xfrm>
          <a:prstGeom prst="rect">
            <a:avLst/>
          </a:prstGeom>
        </p:spPr>
        <p:txBody>
          <a:bodyPr wrap="none">
            <a:spAutoFit/>
          </a:bodyPr>
          <a:lstStyle/>
          <a:p>
            <a:r>
              <a:rPr lang="en-US" sz="1000" b="1" dirty="0" smtClean="0">
                <a:latin typeface="Arial"/>
                <a:cs typeface="Arial"/>
              </a:rPr>
              <a:t>Videos </a:t>
            </a:r>
            <a:r>
              <a:rPr lang="en-US" sz="1000" b="1" dirty="0">
                <a:latin typeface="Arial"/>
                <a:cs typeface="Arial"/>
              </a:rPr>
              <a:t>(click </a:t>
            </a:r>
            <a:r>
              <a:rPr lang="en-US" sz="1000" b="1" dirty="0" smtClean="0">
                <a:latin typeface="Arial"/>
                <a:cs typeface="Arial"/>
              </a:rPr>
              <a:t>images </a:t>
            </a:r>
            <a:r>
              <a:rPr lang="en-US" sz="1000" b="1" dirty="0">
                <a:latin typeface="Arial"/>
                <a:cs typeface="Arial"/>
              </a:rPr>
              <a:t>to start &amp; stop) </a:t>
            </a:r>
          </a:p>
        </p:txBody>
      </p:sp>
    </p:spTree>
  </p:cSld>
  <p:clrMapOvr>
    <a:masterClrMapping/>
  </p:clrMapOvr>
  <p:transition xmlns:p14="http://schemas.microsoft.com/office/powerpoint/2010/main">
    <p:rand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6" fill="hold"/>
                                        <p:tgtEl>
                                          <p:spTgt spid="2"/>
                                        </p:tgtEl>
                                      </p:cBhvr>
                                    </p:cmd>
                                  </p:childTnLst>
                                </p:cTn>
                              </p:par>
                            </p:childTnLst>
                          </p:cTn>
                        </p:par>
                        <p:par>
                          <p:cTn id="7" fill="hold">
                            <p:stCondLst>
                              <p:cond delay="4666"/>
                            </p:stCondLst>
                            <p:childTnLst>
                              <p:par>
                                <p:cTn id="8" presetID="1" presetClass="mediacall" presetSubtype="0" fill="hold" nodeType="afterEffect">
                                  <p:stCondLst>
                                    <p:cond delay="0"/>
                                  </p:stCondLst>
                                  <p:childTnLst>
                                    <p:cmd type="call" cmd="playFrom(0.0)">
                                      <p:cBhvr>
                                        <p:cTn id="9" dur="162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2"/>
                </p:tgtEl>
              </p:cMediaNode>
            </p:video>
            <p:seq concurrent="1" nextAc="seek">
              <p:cTn id="11" restart="whenNotActive" fill="hold" evtFilter="cancelBubble" nodeType="interactiveSeq">
                <p:stCondLst>
                  <p:cond evt="onClick" delay="0">
                    <p:tgtEl>
                      <p:spTgt spid="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video>
              <p:cMediaNode vol="80000">
                <p:cTn id="16" repeatCount="indefinite" fill="hold" display="0">
                  <p:stCondLst>
                    <p:cond delay="indefinite"/>
                  </p:stCondLst>
                </p:cTn>
                <p:tgtEl>
                  <p:spTgt spid="4"/>
                </p:tgtEl>
              </p:cMediaNode>
            </p:video>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SDO_mod_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SDO2.potm</Template>
  <TotalTime>9073</TotalTime>
  <Words>6970</Words>
  <Application>Microsoft Macintosh PowerPoint</Application>
  <PresentationFormat>On-screen Show (4:3)</PresentationFormat>
  <Paragraphs>355</Paragraphs>
  <Slides>25</Slides>
  <Notes>24</Notes>
  <HiddenSlides>0</HiddenSlides>
  <MMClips>11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SDO_mod_2</vt:lpstr>
      <vt:lpstr>Image</vt:lpstr>
      <vt:lpstr>2B Magnetic Solar System</vt:lpstr>
      <vt:lpstr>PowerPoint Presentation</vt:lpstr>
      <vt:lpstr>PowerPoint Presentation</vt:lpstr>
      <vt:lpstr>PowerPoint Presentation</vt:lpstr>
      <vt:lpstr>Our Sun is a turbulent, active star…</vt:lpstr>
      <vt:lpstr>PowerPoint Presentation</vt:lpstr>
      <vt:lpstr>PowerPoint Presentation</vt:lpstr>
      <vt:lpstr>PowerPoint Presentation</vt:lpstr>
      <vt:lpstr>PowerPoint Presentation</vt:lpstr>
      <vt:lpstr>PowerPoint Presentation</vt:lpstr>
      <vt:lpstr>What causes the Sun’s  magnetic fields?</vt:lpstr>
      <vt:lpstr>How do magnetic fields cause solar activity?</vt:lpstr>
      <vt:lpstr>PowerPoint Presentation</vt:lpstr>
      <vt:lpstr>Magnetism = Solar Flares &amp;  Coronal Mass Ejections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Yo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Sun to the Earth</dc:title>
  <dc:creator>SPA-AGU</dc:creator>
  <cp:lastModifiedBy>EducationOutreach</cp:lastModifiedBy>
  <cp:revision>1024</cp:revision>
  <cp:lastPrinted>2012-09-17T04:57:58Z</cp:lastPrinted>
  <dcterms:created xsi:type="dcterms:W3CDTF">2013-10-28T17:16:47Z</dcterms:created>
  <dcterms:modified xsi:type="dcterms:W3CDTF">2014-10-22T19:45:49Z</dcterms:modified>
</cp:coreProperties>
</file>