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0" d="100"/>
          <a:sy n="12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55079-960C-437A-8EE3-8E60D33DE5A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ECD7D-F145-440E-BBAF-40C07F575E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974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34035" indent="-282321" defTabSz="912838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29284" indent="-225857" defTabSz="91283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580998" indent="-225857" defTabSz="91283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32711" indent="-225857" defTabSz="91283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484425" indent="-225857" defTabSz="912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36138" indent="-225857" defTabSz="912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87852" indent="-225857" defTabSz="912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39566" indent="-225857" defTabSz="9128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0BFF52-F133-43D6-B42B-C37B3BCA5B81}" type="slidenum">
              <a:rPr lang="en-US" altLang="en-US">
                <a:solidFill>
                  <a:prstClr val="black"/>
                </a:solidFill>
              </a:rPr>
              <a:pPr eaLnBrk="1" hangingPunct="1"/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0138" y="674688"/>
            <a:ext cx="4610100" cy="3457575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37" y="4359149"/>
            <a:ext cx="5010833" cy="4131372"/>
          </a:xfrm>
          <a:noFill/>
        </p:spPr>
        <p:txBody>
          <a:bodyPr/>
          <a:lstStyle/>
          <a:p>
            <a:pPr eaLnBrk="1" hangingPunct="1"/>
            <a:r>
              <a:rPr lang="en-US" altLang="en-US" smtClean="0">
                <a:latin typeface="Arial" charset="0"/>
              </a:rPr>
              <a:t>How much N is 4 kg/ha/yr? About  943,771 20 lb bags of N </a:t>
            </a:r>
          </a:p>
          <a:p>
            <a:pPr eaLnBrk="1" hangingPunct="1"/>
            <a:r>
              <a:rPr lang="en-US" altLang="en-US" smtClean="0">
                <a:latin typeface="Arial" charset="0"/>
              </a:rPr>
              <a:t>Some initial computer ecosystem modeling has been done to estimate how long (at current deposition rates of about 2% increase/yr) before we get to effects on fish and other aquatic animals..   Not just about preventing dead fish.. but about current effects on ecosystem health already documented.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DB82D-6C14-499A-9D10-1575348E730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7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AB6B0-E71F-4934-9E6A-5F8FA696652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600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D059F-F21E-4EE4-9761-B01161E70B4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3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1FCE8-E7C5-4331-8F5C-943D6F6FC64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83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13BB4-A704-4F16-B3FE-7A137800D8E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6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4DBD8-CF61-4329-9B8D-F9B4831F049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18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104F2-35F2-4455-BA2C-01D93F910E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69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CCA38-59B2-4893-8142-53E2E9C3435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24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67979-A1E3-4005-A0A1-A9C31FF838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301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B9394-9825-47EC-B4E5-D1080A576B8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9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99F21-066B-4F96-9DD1-6ED3996EA0F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976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AC2FD1-C3BE-487F-8D52-057A9A8E75A8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5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7.png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image" Target="../media/image2.jpe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1231900" y="779463"/>
            <a:ext cx="7912100" cy="5791200"/>
          </a:xfrm>
          <a:prstGeom prst="rect">
            <a:avLst/>
          </a:prstGeom>
          <a:noFill/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H="1">
            <a:off x="2133600" y="762000"/>
            <a:ext cx="0" cy="4157663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2133600" y="4953000"/>
            <a:ext cx="6629400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 rot="-5400000">
            <a:off x="-861026" y="2108405"/>
            <a:ext cx="2346759" cy="369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ts val="1200"/>
              </a:spcBef>
              <a:spcAft>
                <a:spcPct val="0"/>
              </a:spcAft>
            </a:pPr>
            <a:r>
              <a:rPr lang="en-US" altLang="en-US" b="1" dirty="0" smtClean="0">
                <a:solidFill>
                  <a:srgbClr val="000000"/>
                </a:solidFill>
              </a:rPr>
              <a:t>N </a:t>
            </a:r>
            <a:r>
              <a:rPr lang="en-US" altLang="en-US" b="1" dirty="0">
                <a:solidFill>
                  <a:srgbClr val="000000"/>
                </a:solidFill>
              </a:rPr>
              <a:t>Load (kg/ ha /</a:t>
            </a:r>
            <a:r>
              <a:rPr lang="en-US" altLang="en-US" b="1" dirty="0" err="1">
                <a:solidFill>
                  <a:srgbClr val="000000"/>
                </a:solidFill>
              </a:rPr>
              <a:t>yr</a:t>
            </a:r>
            <a:r>
              <a:rPr lang="en-US" altLang="en-US" b="1" dirty="0" smtClean="0">
                <a:solidFill>
                  <a:srgbClr val="000000"/>
                </a:solidFill>
              </a:rPr>
              <a:t>)</a:t>
            </a:r>
            <a:endParaRPr lang="en-US" altLang="en-US" dirty="0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 flipV="1">
            <a:off x="2152650" y="2971800"/>
            <a:ext cx="3714750" cy="1916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432219" y="5063838"/>
            <a:ext cx="2223162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000000"/>
                </a:solidFill>
                <a:latin typeface="+mn-lt"/>
              </a:rPr>
              <a:t>Effects on aquatic animals (episodic acidification</a:t>
            </a: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) begins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CL = 4.0 kg/ha/</a:t>
            </a:r>
            <a:r>
              <a:rPr lang="en-US" altLang="en-US" sz="1100" b="1" dirty="0" err="1" smtClean="0">
                <a:solidFill>
                  <a:srgbClr val="000000"/>
                </a:solidFill>
                <a:latin typeface="+mn-lt"/>
              </a:rPr>
              <a:t>yr</a:t>
            </a: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 total N</a:t>
            </a:r>
            <a:endParaRPr lang="en-US" altLang="en-US" sz="11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058" name="Picture 10" descr="cystell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9" r="12793"/>
          <a:stretch>
            <a:fillRect/>
          </a:stretch>
        </p:blipFill>
        <p:spPr bwMode="auto">
          <a:xfrm>
            <a:off x="2743200" y="3505200"/>
            <a:ext cx="91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 descr="soilprofi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3"/>
          <a:stretch>
            <a:fillRect/>
          </a:stretch>
        </p:blipFill>
        <p:spPr bwMode="auto">
          <a:xfrm>
            <a:off x="2209800" y="3657600"/>
            <a:ext cx="628650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608061" y="4076717"/>
            <a:ext cx="1126377" cy="933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</a:rPr>
              <a:t>Natural background N deposition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08061" y="2109844"/>
            <a:ext cx="1100136" cy="989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</a:rPr>
              <a:t>Current N deposition in Rocky </a:t>
            </a:r>
            <a:r>
              <a:rPr lang="en-US" altLang="en-US" sz="1200" b="1" dirty="0" smtClean="0">
                <a:solidFill>
                  <a:srgbClr val="000000"/>
                </a:solidFill>
              </a:rPr>
              <a:t>Mtn. </a:t>
            </a:r>
            <a:r>
              <a:rPr lang="en-US" altLang="en-US" sz="1200" b="1" dirty="0">
                <a:solidFill>
                  <a:srgbClr val="000000"/>
                </a:solidFill>
              </a:rPr>
              <a:t>NP</a:t>
            </a: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V="1">
            <a:off x="679954" y="3929856"/>
            <a:ext cx="3282446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706021" y="5879696"/>
            <a:ext cx="1961480" cy="53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</a:rPr>
              <a:t>Soil N saturation/ leaching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</a:rPr>
              <a:t>4.0 kg/ha/</a:t>
            </a:r>
            <a:r>
              <a:rPr lang="en-US" altLang="en-US" sz="1100" b="1" dirty="0" err="1" smtClean="0">
                <a:solidFill>
                  <a:srgbClr val="000000"/>
                </a:solidFill>
              </a:rPr>
              <a:t>yr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 total N</a:t>
            </a:r>
            <a:endParaRPr lang="en-US" altLang="en-US" sz="1100" b="1" dirty="0">
              <a:solidFill>
                <a:srgbClr val="000000"/>
              </a:solidFill>
            </a:endParaRPr>
          </a:p>
        </p:txBody>
      </p:sp>
      <p:graphicFrame>
        <p:nvGraphicFramePr>
          <p:cNvPr id="2064" name="Object 16"/>
          <p:cNvGraphicFramePr>
            <a:graphicFrameLocks noChangeAspect="1"/>
          </p:cNvGraphicFramePr>
          <p:nvPr/>
        </p:nvGraphicFramePr>
        <p:xfrm>
          <a:off x="3581400" y="3048000"/>
          <a:ext cx="99060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hoto Editor Photo" r:id="rId6" imgW="4563112" imgH="3666667" progId="MSPhotoEd.3">
                  <p:embed/>
                </p:oleObj>
              </mc:Choice>
              <mc:Fallback>
                <p:oleObj name="Photo Editor Photo" r:id="rId6" imgW="4563112" imgH="366666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048000"/>
                        <a:ext cx="990600" cy="79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5" name="Line 17"/>
          <p:cNvSpPr>
            <a:spLocks noChangeShapeType="1"/>
          </p:cNvSpPr>
          <p:nvPr/>
        </p:nvSpPr>
        <p:spPr bwMode="auto">
          <a:xfrm flipV="1">
            <a:off x="5867400" y="1371600"/>
            <a:ext cx="2819400" cy="16002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2066" name="Picture 18" descr="Wilderness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219200"/>
            <a:ext cx="118745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152400" y="228600"/>
            <a:ext cx="845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b="1">
                <a:solidFill>
                  <a:srgbClr val="FFFFFF"/>
                </a:solidFill>
              </a:rPr>
              <a:t>Rocky Mountain National Park: Continuum of Impacts to Ecological Health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4571999" y="5181601"/>
            <a:ext cx="1860220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Increases in “weedy” lichen species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CL = 3.1 kg/ha/</a:t>
            </a:r>
            <a:r>
              <a:rPr lang="en-US" altLang="en-US" sz="1100" b="1" dirty="0" err="1" smtClean="0">
                <a:solidFill>
                  <a:srgbClr val="000000"/>
                </a:solidFill>
                <a:latin typeface="+mn-lt"/>
              </a:rPr>
              <a:t>yr</a:t>
            </a: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 total N</a:t>
            </a:r>
            <a:endParaRPr lang="en-US" altLang="en-US" sz="11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4495800" y="5181599"/>
            <a:ext cx="1828800" cy="60016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362200" y="5172165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000000"/>
                </a:solidFill>
                <a:latin typeface="+mn-lt"/>
              </a:rPr>
              <a:t>Change in alpine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000000"/>
                </a:solidFill>
                <a:latin typeface="+mn-lt"/>
              </a:rPr>
              <a:t>plant species </a:t>
            </a:r>
            <a:endParaRPr lang="en-US" altLang="en-US" sz="1100" b="1" dirty="0" smtClean="0">
              <a:solidFill>
                <a:srgbClr val="000000"/>
              </a:solidFill>
              <a:latin typeface="+mn-lt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CL = 3.0 kg/ha/</a:t>
            </a:r>
            <a:r>
              <a:rPr lang="en-US" altLang="en-US" sz="1100" b="1" dirty="0" err="1" smtClean="0">
                <a:solidFill>
                  <a:srgbClr val="000000"/>
                </a:solidFill>
                <a:latin typeface="+mn-lt"/>
              </a:rPr>
              <a:t>yr</a:t>
            </a:r>
            <a:r>
              <a:rPr lang="en-US" altLang="en-US" sz="1100" b="1" dirty="0" smtClean="0">
                <a:solidFill>
                  <a:srgbClr val="000000"/>
                </a:solidFill>
                <a:latin typeface="+mn-lt"/>
              </a:rPr>
              <a:t> total N</a:t>
            </a:r>
            <a:endParaRPr lang="en-US" altLang="en-US" sz="11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129199" y="5841528"/>
            <a:ext cx="1981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000000"/>
                </a:solidFill>
              </a:rPr>
              <a:t>Change in aquatic plant species 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composition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</a:rPr>
              <a:t>CL = 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2.3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kg/ha/</a:t>
            </a:r>
            <a:r>
              <a:rPr lang="en-US" altLang="en-US" sz="1100" b="1" dirty="0" err="1" smtClean="0">
                <a:solidFill>
                  <a:srgbClr val="000000"/>
                </a:solidFill>
              </a:rPr>
              <a:t>yr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 </a:t>
            </a:r>
            <a:r>
              <a:rPr lang="en-US" altLang="en-US" sz="1100" b="1" dirty="0" smtClean="0"/>
              <a:t>total N</a:t>
            </a:r>
            <a:endParaRPr lang="en-US" altLang="en-US" sz="1100" dirty="0">
              <a:latin typeface="Gill Sans" pitchFamily="34" charset="0"/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2028825" y="5822787"/>
            <a:ext cx="1981200" cy="6096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4706020" y="5879696"/>
            <a:ext cx="1961479" cy="53326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362200" y="5155802"/>
            <a:ext cx="1912420" cy="6096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6432218" y="5063836"/>
            <a:ext cx="2178381" cy="651164"/>
          </a:xfrm>
          <a:prstGeom prst="rect">
            <a:avLst/>
          </a:prstGeom>
          <a:noFill/>
          <a:ln w="28575" cap="rnd">
            <a:solidFill>
              <a:schemeClr val="accent2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2078" name="Picture 30" descr="196deadtree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2" t="21622" r="12004" b="29730"/>
          <a:stretch>
            <a:fillRect/>
          </a:stretch>
        </p:blipFill>
        <p:spPr bwMode="auto">
          <a:xfrm>
            <a:off x="7543800" y="762000"/>
            <a:ext cx="1066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9" name="Picture 31" descr="brooktroutmales1%20copy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752600"/>
            <a:ext cx="10668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0" name="Picture 32" descr="alpdiv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81200"/>
            <a:ext cx="760413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1" name="Picture 33" descr="tree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08"/>
          <a:stretch>
            <a:fillRect/>
          </a:stretch>
        </p:blipFill>
        <p:spPr bwMode="auto">
          <a:xfrm>
            <a:off x="4495800" y="2590800"/>
            <a:ext cx="8397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685799" y="2937221"/>
            <a:ext cx="5000961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6858001" y="5841528"/>
            <a:ext cx="2057400" cy="668482"/>
          </a:xfrm>
          <a:prstGeom prst="rect">
            <a:avLst/>
          </a:prstGeom>
          <a:noFill/>
          <a:ln w="28575" cap="rnd">
            <a:solidFill>
              <a:schemeClr val="accent2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6858001" y="5860471"/>
            <a:ext cx="2057399" cy="689751"/>
          </a:xfrm>
          <a:prstGeom prst="rect">
            <a:avLst/>
          </a:prstGeom>
          <a:noFill/>
          <a:ln w="28575" cap="rnd">
            <a:solidFill>
              <a:srgbClr val="EAEAEA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>
                <a:solidFill>
                  <a:srgbClr val="000000"/>
                </a:solidFill>
              </a:rPr>
              <a:t>Forest decline (acidification effects on trees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b="1" dirty="0" smtClean="0">
                <a:solidFill>
                  <a:srgbClr val="000000"/>
                </a:solidFill>
              </a:rPr>
              <a:t>CL = 8.0 kg/ha/</a:t>
            </a:r>
            <a:r>
              <a:rPr lang="en-US" altLang="en-US" sz="1100" b="1" dirty="0" err="1" smtClean="0">
                <a:solidFill>
                  <a:srgbClr val="000000"/>
                </a:solidFill>
              </a:rPr>
              <a:t>yr</a:t>
            </a:r>
            <a:r>
              <a:rPr lang="en-US" altLang="en-US" sz="1100" b="1" dirty="0" smtClean="0">
                <a:solidFill>
                  <a:srgbClr val="000000"/>
                </a:solidFill>
              </a:rPr>
              <a:t> total N</a:t>
            </a:r>
            <a:endParaRPr lang="en-US" altLang="en-US" sz="1100" b="1" dirty="0">
              <a:solidFill>
                <a:srgbClr val="000000"/>
              </a:solidFill>
            </a:endParaRP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4876800" y="4156869"/>
            <a:ext cx="3581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000000"/>
                </a:solidFill>
              </a:rPr>
              <a:t>“Weight </a:t>
            </a:r>
            <a:r>
              <a:rPr lang="en-US" altLang="en-US" sz="1600" dirty="0">
                <a:solidFill>
                  <a:srgbClr val="000000"/>
                </a:solidFill>
              </a:rPr>
              <a:t>of evidence” of ecosystem health decline on east side of park</a:t>
            </a:r>
          </a:p>
        </p:txBody>
      </p:sp>
      <p:sp>
        <p:nvSpPr>
          <p:cNvPr id="2086" name="AutoShape 38"/>
          <p:cNvSpPr>
            <a:spLocks/>
          </p:cNvSpPr>
          <p:nvPr/>
        </p:nvSpPr>
        <p:spPr bwMode="auto">
          <a:xfrm rot="3744727">
            <a:off x="4350544" y="2299494"/>
            <a:ext cx="457200" cy="3630612"/>
          </a:xfrm>
          <a:prstGeom prst="rightBrace">
            <a:avLst>
              <a:gd name="adj1" fmla="val 66175"/>
              <a:gd name="adj2" fmla="val 3550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38288" y="4503073"/>
            <a:ext cx="6143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0000"/>
                </a:solidFill>
                <a:latin typeface="Gill Sans" pitchFamily="34" charset="0"/>
              </a:rPr>
              <a:t>0.5 </a:t>
            </a:r>
            <a:endParaRPr lang="en-US" altLang="en-US" sz="1000" b="1" dirty="0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1538288" y="2698750"/>
            <a:ext cx="61436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0000"/>
                </a:solidFill>
                <a:latin typeface="Gill Sans" pitchFamily="34" charset="0"/>
              </a:rPr>
              <a:t>4.3</a:t>
            </a:r>
            <a:endParaRPr lang="en-US" altLang="en-US" sz="1000" b="1" dirty="0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>
            <a:off x="685800" y="4741644"/>
            <a:ext cx="1658144" cy="765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1544361" y="3675063"/>
            <a:ext cx="60828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en-US" sz="1000" b="1" dirty="0" smtClean="0">
                <a:solidFill>
                  <a:srgbClr val="000000"/>
                </a:solidFill>
                <a:latin typeface="Gill Sans" pitchFamily="34" charset="0"/>
              </a:rPr>
              <a:t>2.3</a:t>
            </a:r>
            <a:endParaRPr lang="en-US" altLang="en-US" sz="1000" b="1" dirty="0">
              <a:solidFill>
                <a:srgbClr val="000000"/>
              </a:solidFill>
              <a:latin typeface="Gill Sans" pitchFamily="34" charset="0"/>
            </a:endParaRP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0" y="90488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2000" b="1" u="sng">
                <a:solidFill>
                  <a:srgbClr val="000000"/>
                </a:solidFill>
                <a:latin typeface="Trebuchet MS" pitchFamily="34" charset="0"/>
              </a:rPr>
              <a:t>Rocky Mountain National Park: Continuum of Impacts to Ecological Health </a:t>
            </a:r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608061" y="3081642"/>
            <a:ext cx="1152525" cy="99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99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EAEAEA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9999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 smtClean="0">
                <a:solidFill>
                  <a:srgbClr val="000000"/>
                </a:solidFill>
              </a:rPr>
              <a:t>Target Load: Park Natural Resource Goal</a:t>
            </a:r>
            <a:endParaRPr lang="en-US" altLang="en-US" sz="1200" b="1" dirty="0">
              <a:solidFill>
                <a:srgbClr val="000000"/>
              </a:solidFill>
            </a:endParaRPr>
          </a:p>
        </p:txBody>
      </p:sp>
      <p:sp>
        <p:nvSpPr>
          <p:cNvPr id="45" name="AutoShape 38"/>
          <p:cNvSpPr>
            <a:spLocks/>
          </p:cNvSpPr>
          <p:nvPr/>
        </p:nvSpPr>
        <p:spPr bwMode="auto">
          <a:xfrm rot="3744727">
            <a:off x="7427034" y="972008"/>
            <a:ext cx="492167" cy="2956291"/>
          </a:xfrm>
          <a:prstGeom prst="rightBrace">
            <a:avLst>
              <a:gd name="adj1" fmla="val 66175"/>
              <a:gd name="adj2" fmla="val 538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6" name="Text Box 37"/>
          <p:cNvSpPr txBox="1">
            <a:spLocks noChangeArrowheads="1"/>
          </p:cNvSpPr>
          <p:nvPr/>
        </p:nvSpPr>
        <p:spPr bwMode="auto">
          <a:xfrm>
            <a:off x="6890952" y="2897807"/>
            <a:ext cx="237249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000000"/>
                </a:solidFill>
              </a:rPr>
              <a:t>Potential future ecosystem impacts if N deposition increases</a:t>
            </a:r>
            <a:endParaRPr lang="en-US" altLang="en-US" sz="16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21131" y="6550223"/>
            <a:ext cx="77704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Solid line text box = observed  effects; Dotted line text box = potential effects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40549" y="6288612"/>
            <a:ext cx="10913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NPS-ARD 2015</a:t>
            </a:r>
            <a:endParaRPr lang="en-US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19250" y="775999"/>
            <a:ext cx="6667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Total </a:t>
            </a:r>
            <a:r>
              <a:rPr lang="en-US" sz="900" b="1" dirty="0" smtClean="0"/>
              <a:t>N</a:t>
            </a:r>
            <a:endParaRPr lang="en-US" sz="900" b="1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75805" y="826785"/>
            <a:ext cx="0" cy="10515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78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235</Words>
  <Application>Microsoft Office PowerPoint</Application>
  <PresentationFormat>On-screen Show (4:3)</PresentationFormat>
  <Paragraphs>30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Default Design</vt:lpstr>
      <vt:lpstr>Photo Editor Photo</vt:lpstr>
      <vt:lpstr>PowerPoint Presentation</vt:lpstr>
    </vt:vector>
  </TitlesOfParts>
  <Company>National Park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Blett, Tamara</dc:creator>
  <cp:lastModifiedBy>Bingham, Drew</cp:lastModifiedBy>
  <cp:revision>11</cp:revision>
  <dcterms:created xsi:type="dcterms:W3CDTF">2015-01-23T19:25:29Z</dcterms:created>
  <dcterms:modified xsi:type="dcterms:W3CDTF">2015-03-17T19:11:33Z</dcterms:modified>
</cp:coreProperties>
</file>