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652" autoAdjust="0"/>
  </p:normalViewPr>
  <p:slideViewPr>
    <p:cSldViewPr>
      <p:cViewPr varScale="1">
        <p:scale>
          <a:sx n="103" d="100"/>
          <a:sy n="103" d="100"/>
        </p:scale>
        <p:origin x="-1880" y="-112"/>
      </p:cViewPr>
      <p:guideLst>
        <p:guide orient="horz" pos="2160"/>
        <p:guide pos="18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55079-960C-437A-8EE3-8E60D33DE5A3}" type="datetimeFigureOut">
              <a:rPr lang="en-US" smtClean="0"/>
              <a:t>4/17/15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ECD7D-F145-440E-BBAF-40C07F575E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97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0BFF52-F133-43D6-B42B-C37B3BCA5B81}" type="slidenum">
              <a:rPr lang="en-US" altLang="en-US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0138" y="674688"/>
            <a:ext cx="4610100" cy="3457575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37" y="4359149"/>
            <a:ext cx="5010833" cy="4131372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>
                <a:latin typeface="Arial" charset="0"/>
              </a:rPr>
              <a:t>How much N is 4 kg/ha/yr.? About  943,771 20 lb. bags of N </a:t>
            </a:r>
          </a:p>
          <a:p>
            <a:pPr eaLnBrk="1" hangingPunct="1"/>
            <a:r>
              <a:rPr lang="en-US" altLang="en-US" dirty="0" smtClean="0">
                <a:latin typeface="Arial" charset="0"/>
              </a:rPr>
              <a:t>Some initial computer ecosystem modeling has been done to estimate how long (at current deposition rates of about 2% increase/yr.) before we get to effects on fish and other aquatic animals..   Not just about preventing dead fish</a:t>
            </a:r>
            <a:r>
              <a:rPr lang="en-US" altLang="en-US" baseline="0" dirty="0" smtClean="0">
                <a:latin typeface="Arial" charset="0"/>
              </a:rPr>
              <a:t> </a:t>
            </a:r>
            <a:r>
              <a:rPr lang="en-US" altLang="en-US" dirty="0" smtClean="0">
                <a:latin typeface="Arial" charset="0"/>
              </a:rPr>
              <a:t>but about current effects on ecosystem health already documented.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DB82D-6C14-499A-9D10-1575348E73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7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B6B0-E71F-4934-9E6A-5F8FA69665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0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059F-F21E-4EE4-9761-B01161E70B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1FCE8-E7C5-4331-8F5C-943D6F6FC6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8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13BB4-A704-4F16-B3FE-7A137800D8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6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4DBD8-CF61-4329-9B8D-F9B4831F04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8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04F2-35F2-4455-BA2C-01D93F910E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9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CCA38-59B2-4893-8142-53E2E9C343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24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67979-A1E3-4005-A0A1-A9C31FF838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0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B9394-9825-47EC-B4E5-D1080A576B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99F21-066B-4F96-9DD1-6ED3996EA0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7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AC2FD1-C3BE-487F-8D52-057A9A8E75A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5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jpeg"/><Relationship Id="rId12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.pn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231900" y="779463"/>
            <a:ext cx="7912100" cy="5791200"/>
          </a:xfrm>
          <a:prstGeom prst="rect">
            <a:avLst/>
          </a:prstGeom>
          <a:noFill/>
          <a:ln w="9525" cap="rnd">
            <a:noFill/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2133600" y="4876800"/>
            <a:ext cx="6629400" cy="0"/>
          </a:xfrm>
          <a:prstGeom prst="line">
            <a:avLst/>
          </a:prstGeom>
          <a:noFill/>
          <a:ln w="34925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16200000">
            <a:off x="-1252416" y="2702332"/>
            <a:ext cx="333137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ase">
              <a:spcBef>
                <a:spcPts val="1200"/>
              </a:spcBef>
              <a:spcAft>
                <a:spcPct val="0"/>
              </a:spcAft>
            </a:pPr>
            <a:r>
              <a:rPr lang="en-US" altLang="en-US" sz="1200" b="1" dirty="0" smtClean="0">
                <a:solidFill>
                  <a:srgbClr val="FF0000"/>
                </a:solidFill>
                <a:latin typeface="+mj-lt"/>
              </a:rPr>
              <a:t>Nitrogen Wet Deposition (kg/ha/yr)</a:t>
            </a:r>
            <a:endParaRPr lang="en-US" altLang="en-US" sz="12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943600" y="5029200"/>
            <a:ext cx="19812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  <a:latin typeface="+mn-lt"/>
              </a:rPr>
              <a:t>Effects on aquatic animals (episodic acidification</a:t>
            </a: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)</a:t>
            </a:r>
          </a:p>
        </p:txBody>
      </p:sp>
      <p:pic>
        <p:nvPicPr>
          <p:cNvPr id="2058" name="Picture 10" descr="cystell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9" r="12793"/>
          <a:stretch>
            <a:fillRect/>
          </a:stretch>
        </p:blipFill>
        <p:spPr bwMode="auto">
          <a:xfrm>
            <a:off x="2895600" y="3352800"/>
            <a:ext cx="91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soilprofi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3"/>
          <a:stretch>
            <a:fillRect/>
          </a:stretch>
        </p:blipFill>
        <p:spPr bwMode="auto">
          <a:xfrm>
            <a:off x="2286000" y="3657600"/>
            <a:ext cx="62865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09600" y="3962400"/>
            <a:ext cx="1068339" cy="1028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</a:rPr>
              <a:t>Natural B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ackground Nitrogen </a:t>
            </a:r>
            <a:r>
              <a:rPr lang="en-US" altLang="en-US" sz="1200" b="1" dirty="0">
                <a:solidFill>
                  <a:srgbClr val="000000"/>
                </a:solidFill>
              </a:rPr>
              <a:t>D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eposition</a:t>
            </a:r>
            <a:endParaRPr lang="en-US" altLang="en-US" sz="1200" b="1" dirty="0">
              <a:solidFill>
                <a:srgbClr val="000000"/>
              </a:solidFill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09600" y="2133600"/>
            <a:ext cx="1220739" cy="98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</a:rPr>
              <a:t>Current 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Nitrogen </a:t>
            </a:r>
            <a:r>
              <a:rPr lang="en-US" altLang="en-US" sz="1200" b="1" dirty="0">
                <a:solidFill>
                  <a:srgbClr val="000000"/>
                </a:solidFill>
              </a:rPr>
              <a:t>D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eposition </a:t>
            </a:r>
            <a:r>
              <a:rPr lang="en-US" altLang="en-US" sz="1200" b="1" dirty="0">
                <a:solidFill>
                  <a:srgbClr val="000000"/>
                </a:solidFill>
              </a:rPr>
              <a:t>in 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RMNP</a:t>
            </a:r>
            <a:endParaRPr lang="en-US" altLang="en-US" sz="1200" b="1" dirty="0">
              <a:solidFill>
                <a:srgbClr val="000000"/>
              </a:solidFill>
            </a:endParaRP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V="1">
            <a:off x="679954" y="3929856"/>
            <a:ext cx="3282446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200400" y="5105400"/>
            <a:ext cx="114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Surface water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N saturation</a:t>
            </a:r>
            <a:endParaRPr lang="en-US" altLang="en-US" sz="1100" b="1" dirty="0">
              <a:solidFill>
                <a:srgbClr val="000000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52400" y="228600"/>
            <a:ext cx="845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b="1" dirty="0">
                <a:solidFill>
                  <a:srgbClr val="FFFFFF"/>
                </a:solidFill>
              </a:rPr>
              <a:t>Rocky Mountain National Park: Continuum of Impacts to Ecological Health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4191000" y="5715000"/>
            <a:ext cx="1828800" cy="7620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981200" y="5029200"/>
            <a:ext cx="990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Changes in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soil &amp; water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chemistry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133600" y="5791200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Changes </a:t>
            </a:r>
            <a:r>
              <a:rPr lang="en-US" altLang="en-US" sz="1100" b="1" dirty="0">
                <a:solidFill>
                  <a:srgbClr val="000000"/>
                </a:solidFill>
              </a:rPr>
              <a:t>in aquatic plant species 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composition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FF0000"/>
                </a:solidFill>
              </a:rPr>
              <a:t>1.5 kg/ha/yr wet N dep</a:t>
            </a:r>
            <a:endParaRPr lang="en-US" altLang="en-US" sz="1100" dirty="0">
              <a:solidFill>
                <a:srgbClr val="FF0000"/>
              </a:solidFill>
              <a:latin typeface="Gill Sans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057400" y="5791200"/>
            <a:ext cx="1981200" cy="6096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3200400" y="5029200"/>
            <a:ext cx="1143000" cy="5334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1981200" y="5029200"/>
            <a:ext cx="990600" cy="6096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5943600" y="5029200"/>
            <a:ext cx="1981200" cy="457200"/>
          </a:xfrm>
          <a:prstGeom prst="rect">
            <a:avLst/>
          </a:prstGeom>
          <a:noFill/>
          <a:ln w="25400" cap="rnd">
            <a:solidFill>
              <a:srgbClr val="FF66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6477000" y="6096000"/>
            <a:ext cx="2209800" cy="381000"/>
          </a:xfrm>
          <a:prstGeom prst="rect">
            <a:avLst/>
          </a:prstGeom>
          <a:noFill/>
          <a:ln w="28575" cap="rnd">
            <a:noFill/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</a:rPr>
              <a:t>Forest 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decline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(</a:t>
            </a:r>
            <a:r>
              <a:rPr lang="en-US" altLang="en-US" sz="1100" b="1" dirty="0">
                <a:solidFill>
                  <a:srgbClr val="000000"/>
                </a:solidFill>
              </a:rPr>
              <a:t>acidification effects on trees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2362200" y="1828800"/>
            <a:ext cx="2286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200" dirty="0" smtClean="0">
                <a:solidFill>
                  <a:srgbClr val="000000"/>
                </a:solidFill>
              </a:rPr>
              <a:t>Evidence of </a:t>
            </a:r>
            <a:r>
              <a:rPr lang="en-US" altLang="en-US" sz="1200" dirty="0">
                <a:solidFill>
                  <a:srgbClr val="000000"/>
                </a:solidFill>
              </a:rPr>
              <a:t>ecosystem </a:t>
            </a:r>
            <a:r>
              <a:rPr lang="en-US" altLang="en-US" sz="1200" dirty="0" smtClean="0">
                <a:solidFill>
                  <a:srgbClr val="000000"/>
                </a:solidFill>
              </a:rPr>
              <a:t>health decline </a:t>
            </a:r>
            <a:r>
              <a:rPr lang="en-US" altLang="en-US" sz="1200" dirty="0">
                <a:solidFill>
                  <a:srgbClr val="000000"/>
                </a:solidFill>
              </a:rPr>
              <a:t>on east side of </a:t>
            </a:r>
            <a:r>
              <a:rPr lang="en-US" altLang="en-US" sz="1200" dirty="0" smtClean="0">
                <a:solidFill>
                  <a:srgbClr val="000000"/>
                </a:solidFill>
              </a:rPr>
              <a:t>park from N deposition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086" name="AutoShape 38"/>
          <p:cNvSpPr>
            <a:spLocks/>
          </p:cNvSpPr>
          <p:nvPr/>
        </p:nvSpPr>
        <p:spPr bwMode="auto">
          <a:xfrm rot="14635908">
            <a:off x="3764043" y="497267"/>
            <a:ext cx="457200" cy="3915492"/>
          </a:xfrm>
          <a:prstGeom prst="rightBrace">
            <a:avLst>
              <a:gd name="adj1" fmla="val 66175"/>
              <a:gd name="adj2" fmla="val 3728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676400" y="4495800"/>
            <a:ext cx="7429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FF0000"/>
                </a:solidFill>
                <a:latin typeface="Gill Sans" pitchFamily="34" charset="0"/>
              </a:rPr>
              <a:t>0.2</a:t>
            </a:r>
            <a:r>
              <a:rPr lang="en-US" altLang="en-US" sz="1000" b="1" dirty="0" smtClean="0">
                <a:solidFill>
                  <a:srgbClr val="000000"/>
                </a:solidFill>
                <a:latin typeface="Gill Sans" pitchFamily="34" charset="0"/>
              </a:rPr>
              <a:t> </a:t>
            </a:r>
            <a:endParaRPr lang="en-US" altLang="en-US" sz="1000" b="1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1676400" y="2725732"/>
            <a:ext cx="8191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FF0000"/>
                </a:solidFill>
                <a:latin typeface="Gill Sans" pitchFamily="34" charset="0"/>
              </a:rPr>
              <a:t>3.2</a:t>
            </a:r>
            <a:endParaRPr lang="en-US" altLang="en-US" sz="1000" b="1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685800" y="4741644"/>
            <a:ext cx="1658144" cy="76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1676400" y="3640132"/>
            <a:ext cx="76200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FF0000"/>
                </a:solidFill>
                <a:latin typeface="Gill Sans" pitchFamily="34" charset="0"/>
              </a:rPr>
              <a:t>1.5</a:t>
            </a:r>
            <a:endParaRPr lang="en-US" altLang="en-US" sz="1000" b="1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11516" y="228600"/>
            <a:ext cx="9132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ts val="120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FF0000"/>
                </a:solidFill>
                <a:latin typeface="+mj-lt"/>
              </a:rPr>
              <a:t>Impacts of Nitrogen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</a:rPr>
              <a:t>Deposition o</a:t>
            </a:r>
            <a:r>
              <a:rPr lang="en-US" altLang="en-US" sz="1400" b="1" dirty="0" smtClean="0">
                <a:solidFill>
                  <a:srgbClr val="FF0000"/>
                </a:solidFill>
                <a:latin typeface="+mj-lt"/>
              </a:rPr>
              <a:t>n Ecosystem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</a:rPr>
              <a:t>Health </a:t>
            </a:r>
            <a:r>
              <a:rPr lang="en-US" altLang="en-US" sz="1400" b="1" dirty="0" smtClean="0">
                <a:solidFill>
                  <a:srgbClr val="FF0000"/>
                </a:solidFill>
                <a:latin typeface="+mj-lt"/>
              </a:rPr>
              <a:t>in 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</a:rPr>
              <a:t>Rocky Mountain National </a:t>
            </a:r>
            <a:r>
              <a:rPr lang="en-US" altLang="en-US" sz="1400" b="1" dirty="0" smtClean="0">
                <a:solidFill>
                  <a:srgbClr val="FF0000"/>
                </a:solidFill>
                <a:latin typeface="+mj-lt"/>
              </a:rPr>
              <a:t>Park</a:t>
            </a:r>
            <a:endParaRPr lang="en-US" altLang="en-US" sz="1400" b="1" dirty="0">
              <a:solidFill>
                <a:srgbClr val="FF0000"/>
              </a:solidFill>
              <a:latin typeface="+mj-lt"/>
            </a:endParaRPr>
          </a:p>
          <a:p>
            <a:pPr algn="ctr" eaLnBrk="1" fontAlgn="base" hangingPunct="1">
              <a:spcAft>
                <a:spcPct val="0"/>
              </a:spcAft>
            </a:pPr>
            <a:r>
              <a:rPr lang="en-US" altLang="en-US" sz="1600" b="1" dirty="0" smtClean="0">
                <a:solidFill>
                  <a:srgbClr val="008000"/>
                </a:solidFill>
                <a:latin typeface="Trebuchet MS" pitchFamily="34" charset="0"/>
              </a:rPr>
              <a:t> </a:t>
            </a:r>
            <a:endParaRPr lang="en-US" altLang="en-US" sz="1600" b="1" dirty="0">
              <a:solidFill>
                <a:srgbClr val="008000"/>
              </a:solidFill>
              <a:latin typeface="Trebuchet MS" pitchFamily="34" charset="0"/>
            </a:endParaRP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609600" y="3048000"/>
            <a:ext cx="1142999" cy="99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solidFill>
                  <a:srgbClr val="000000"/>
                </a:solidFill>
              </a:rPr>
              <a:t>Critical Load of  Nitrogen Deposition in RMNP</a:t>
            </a:r>
            <a:endParaRPr lang="en-US" altLang="en-US" sz="1200" b="1" dirty="0">
              <a:solidFill>
                <a:srgbClr val="000000"/>
              </a:solidFill>
            </a:endParaRPr>
          </a:p>
        </p:txBody>
      </p:sp>
      <p:sp>
        <p:nvSpPr>
          <p:cNvPr id="45" name="AutoShape 38"/>
          <p:cNvSpPr>
            <a:spLocks/>
          </p:cNvSpPr>
          <p:nvPr/>
        </p:nvSpPr>
        <p:spPr bwMode="auto">
          <a:xfrm rot="3744727">
            <a:off x="7364012" y="938481"/>
            <a:ext cx="492167" cy="3081641"/>
          </a:xfrm>
          <a:prstGeom prst="rightBrace">
            <a:avLst>
              <a:gd name="adj1" fmla="val 66175"/>
              <a:gd name="adj2" fmla="val 743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6" name="Text Box 37"/>
          <p:cNvSpPr txBox="1">
            <a:spLocks noChangeArrowheads="1"/>
          </p:cNvSpPr>
          <p:nvPr/>
        </p:nvSpPr>
        <p:spPr bwMode="auto">
          <a:xfrm>
            <a:off x="6477000" y="3013501"/>
            <a:ext cx="152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200" dirty="0" smtClean="0">
                <a:solidFill>
                  <a:srgbClr val="000000"/>
                </a:solidFill>
              </a:rPr>
              <a:t>Potential future ecosystem impacts if N deposition in the park increases</a:t>
            </a:r>
            <a:endParaRPr lang="en-US" altLang="en-US" sz="12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5181600"/>
            <a:ext cx="18288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Key:</a:t>
            </a:r>
          </a:p>
          <a:p>
            <a:r>
              <a:rPr lang="en-US" sz="1200" dirty="0" smtClean="0"/>
              <a:t>        = observed effects</a:t>
            </a:r>
            <a:endParaRPr lang="en-US" sz="1200" dirty="0"/>
          </a:p>
          <a:p>
            <a:r>
              <a:rPr lang="en-US" sz="1200" dirty="0" smtClean="0"/>
              <a:t>        = potential effects</a:t>
            </a:r>
          </a:p>
          <a:p>
            <a:r>
              <a:rPr lang="en-US" sz="1200" dirty="0" smtClean="0"/>
              <a:t>N = Nitrogen</a:t>
            </a:r>
          </a:p>
          <a:p>
            <a:r>
              <a:rPr lang="en-US" sz="1200" dirty="0" smtClean="0"/>
              <a:t>Critical Load = threshold of ecosystem impacts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6477000"/>
            <a:ext cx="1816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NPS-ARD 2015</a:t>
            </a:r>
            <a:endParaRPr lang="en-US" sz="1400" dirty="0"/>
          </a:p>
        </p:txBody>
      </p:sp>
      <p:sp>
        <p:nvSpPr>
          <p:cNvPr id="68" name="Line 3"/>
          <p:cNvSpPr>
            <a:spLocks noChangeShapeType="1"/>
          </p:cNvSpPr>
          <p:nvPr/>
        </p:nvSpPr>
        <p:spPr bwMode="auto">
          <a:xfrm flipH="1">
            <a:off x="2133600" y="762001"/>
            <a:ext cx="0" cy="4114800"/>
          </a:xfrm>
          <a:prstGeom prst="line">
            <a:avLst/>
          </a:prstGeom>
          <a:noFill/>
          <a:ln w="34925">
            <a:solidFill>
              <a:schemeClr val="bg2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7" name="Rectangle 25"/>
          <p:cNvSpPr>
            <a:spLocks noChangeArrowheads="1"/>
          </p:cNvSpPr>
          <p:nvPr/>
        </p:nvSpPr>
        <p:spPr bwMode="auto">
          <a:xfrm>
            <a:off x="4419600" y="5029200"/>
            <a:ext cx="1143000" cy="5334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9" name="Text Box 23"/>
          <p:cNvSpPr txBox="1">
            <a:spLocks noChangeArrowheads="1"/>
          </p:cNvSpPr>
          <p:nvPr/>
        </p:nvSpPr>
        <p:spPr bwMode="auto">
          <a:xfrm>
            <a:off x="4419600" y="5105400"/>
            <a:ext cx="1143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Changes 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tree chemistry</a:t>
            </a:r>
          </a:p>
        </p:txBody>
      </p:sp>
      <p:sp>
        <p:nvSpPr>
          <p:cNvPr id="50" name="Text Box 22"/>
          <p:cNvSpPr txBox="1">
            <a:spLocks noChangeArrowheads="1"/>
          </p:cNvSpPr>
          <p:nvPr/>
        </p:nvSpPr>
        <p:spPr bwMode="auto">
          <a:xfrm>
            <a:off x="4267200" y="5715000"/>
            <a:ext cx="1752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Changes </a:t>
            </a:r>
            <a:r>
              <a:rPr lang="en-US" altLang="en-US" sz="1100" b="1" dirty="0">
                <a:solidFill>
                  <a:srgbClr val="000000"/>
                </a:solidFill>
                <a:latin typeface="+mn-lt"/>
              </a:rPr>
              <a:t>in alpine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  <a:latin typeface="+mn-lt"/>
              </a:rPr>
              <a:t>plant species </a:t>
            </a: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composition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FF0000"/>
                </a:solidFill>
                <a:latin typeface="+mn-lt"/>
              </a:rPr>
              <a:t>3.0 kg/ha/yr wet N dep</a:t>
            </a:r>
            <a:endParaRPr lang="en-US" altLang="en-US" sz="11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1" name="Text Box 36"/>
          <p:cNvSpPr txBox="1">
            <a:spLocks noChangeArrowheads="1"/>
          </p:cNvSpPr>
          <p:nvPr/>
        </p:nvSpPr>
        <p:spPr bwMode="auto">
          <a:xfrm>
            <a:off x="6172200" y="5562600"/>
            <a:ext cx="2209800" cy="457200"/>
          </a:xfrm>
          <a:prstGeom prst="rect">
            <a:avLst/>
          </a:prstGeom>
          <a:noFill/>
          <a:ln w="28575" cap="rnd">
            <a:solidFill>
              <a:srgbClr val="EAEAEA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Lethal effects on aquatic animals (chronic acidification)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477000" y="2819400"/>
            <a:ext cx="0" cy="2209800"/>
          </a:xfrm>
          <a:prstGeom prst="straightConnector1">
            <a:avLst/>
          </a:prstGeom>
          <a:ln w="25400" cap="sq" cmpd="sng">
            <a:solidFill>
              <a:srgbClr val="FF6600"/>
            </a:solidFill>
            <a:prstDash val="sysDot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8077200" y="2133600"/>
            <a:ext cx="0" cy="3429000"/>
          </a:xfrm>
          <a:prstGeom prst="straightConnector1">
            <a:avLst/>
          </a:prstGeom>
          <a:ln w="25400" cap="sq" cmpd="sng">
            <a:solidFill>
              <a:srgbClr val="FF6600"/>
            </a:solidFill>
            <a:prstDash val="sysDot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8610600" y="1752600"/>
            <a:ext cx="0" cy="4343400"/>
          </a:xfrm>
          <a:prstGeom prst="straightConnector1">
            <a:avLst/>
          </a:prstGeom>
          <a:ln w="25400" cap="sq" cmpd="sng">
            <a:solidFill>
              <a:srgbClr val="FF6600"/>
            </a:solidFill>
            <a:prstDash val="sysDot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6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222982"/>
              </p:ext>
            </p:extLst>
          </p:nvPr>
        </p:nvGraphicFramePr>
        <p:xfrm>
          <a:off x="3657600" y="2971800"/>
          <a:ext cx="9906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Photo Editor Photo" r:id="rId6" imgW="4563112" imgH="3666667" progId="MSPhotoEd.3">
                  <p:embed/>
                </p:oleObj>
              </mc:Choice>
              <mc:Fallback>
                <p:oleObj name="Photo Editor Photo" r:id="rId6" imgW="4563112" imgH="36666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971800"/>
                        <a:ext cx="990600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81" name="Picture 33" descr="tree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8"/>
          <a:stretch>
            <a:fillRect/>
          </a:stretch>
        </p:blipFill>
        <p:spPr bwMode="auto">
          <a:xfrm>
            <a:off x="4425818" y="2514600"/>
            <a:ext cx="90977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0" name="Picture 32" descr="alpdiv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81933"/>
            <a:ext cx="914400" cy="1191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" name="Picture 31" descr="brooktroutmales1%20cop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76400"/>
            <a:ext cx="1143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18" descr="Wilderness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19200"/>
            <a:ext cx="12795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8" name="Picture 30" descr="196deadtre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2" t="21622" r="12004" b="29730"/>
          <a:stretch>
            <a:fillRect/>
          </a:stretch>
        </p:blipFill>
        <p:spPr bwMode="auto">
          <a:xfrm>
            <a:off x="7620000" y="762000"/>
            <a:ext cx="1210842" cy="83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2133600" y="2819400"/>
            <a:ext cx="3962400" cy="2057400"/>
          </a:xfrm>
          <a:prstGeom prst="line">
            <a:avLst/>
          </a:prstGeom>
          <a:noFill/>
          <a:ln w="38100" cmpd="sng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V="1">
            <a:off x="5638800" y="3200400"/>
            <a:ext cx="0" cy="2514600"/>
          </a:xfrm>
          <a:prstGeom prst="straightConnector1">
            <a:avLst/>
          </a:prstGeom>
          <a:ln w="25400" cap="sq" cmpd="sng">
            <a:solidFill>
              <a:schemeClr val="accent2"/>
            </a:solidFill>
            <a:prstDash val="solid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V="1">
            <a:off x="4267200" y="3810000"/>
            <a:ext cx="0" cy="1219200"/>
          </a:xfrm>
          <a:prstGeom prst="straightConnector1">
            <a:avLst/>
          </a:prstGeom>
          <a:ln w="25400" cap="sq" cmpd="sng">
            <a:solidFill>
              <a:schemeClr val="accent2"/>
            </a:solidFill>
            <a:prstDash val="solid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4876800" y="3581400"/>
            <a:ext cx="0" cy="1447800"/>
          </a:xfrm>
          <a:prstGeom prst="straightConnector1">
            <a:avLst/>
          </a:prstGeom>
          <a:ln w="25400" cap="sq" cmpd="sng">
            <a:solidFill>
              <a:schemeClr val="accent2"/>
            </a:solidFill>
            <a:prstDash val="solid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3124200" y="4495800"/>
            <a:ext cx="0" cy="1295400"/>
          </a:xfrm>
          <a:prstGeom prst="straightConnector1">
            <a:avLst/>
          </a:prstGeom>
          <a:ln w="25400" cap="sq" cmpd="sng">
            <a:solidFill>
              <a:schemeClr val="accent2"/>
            </a:solidFill>
            <a:prstDash val="solid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V="1">
            <a:off x="2743200" y="4648200"/>
            <a:ext cx="0" cy="381000"/>
          </a:xfrm>
          <a:prstGeom prst="straightConnector1">
            <a:avLst/>
          </a:prstGeom>
          <a:ln w="25400" cap="sq" cmpd="sng">
            <a:solidFill>
              <a:schemeClr val="accent2"/>
            </a:solidFill>
            <a:prstDash val="solid"/>
            <a:round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2" name="Line 34"/>
          <p:cNvSpPr>
            <a:spLocks noChangeShapeType="1"/>
          </p:cNvSpPr>
          <p:nvPr/>
        </p:nvSpPr>
        <p:spPr bwMode="auto">
          <a:xfrm flipV="1">
            <a:off x="685801" y="2971799"/>
            <a:ext cx="5029200" cy="41619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152400" y="5562600"/>
            <a:ext cx="304800" cy="0"/>
          </a:xfrm>
          <a:prstGeom prst="line">
            <a:avLst/>
          </a:prstGeom>
          <a:ln w="25400" cmpd="sng">
            <a:solidFill>
              <a:schemeClr val="accent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H="1">
            <a:off x="152400" y="5715000"/>
            <a:ext cx="304800" cy="0"/>
          </a:xfrm>
          <a:prstGeom prst="line">
            <a:avLst/>
          </a:prstGeom>
          <a:ln w="25400" cmpd="sng">
            <a:solidFill>
              <a:srgbClr val="FF66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6477000" y="6096000"/>
            <a:ext cx="2286000" cy="457200"/>
          </a:xfrm>
          <a:prstGeom prst="rect">
            <a:avLst/>
          </a:prstGeom>
          <a:noFill/>
          <a:ln w="25400" cap="rnd">
            <a:solidFill>
              <a:srgbClr val="FF66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51" name="Rectangle 35"/>
          <p:cNvSpPr>
            <a:spLocks noChangeArrowheads="1"/>
          </p:cNvSpPr>
          <p:nvPr/>
        </p:nvSpPr>
        <p:spPr bwMode="auto">
          <a:xfrm>
            <a:off x="6172200" y="5562600"/>
            <a:ext cx="2286000" cy="457200"/>
          </a:xfrm>
          <a:prstGeom prst="rect">
            <a:avLst/>
          </a:prstGeom>
          <a:noFill/>
          <a:ln w="25400" cap="rnd">
            <a:solidFill>
              <a:srgbClr val="FF66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 flipV="1">
            <a:off x="6096000" y="1371600"/>
            <a:ext cx="2590800" cy="14478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782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246</Words>
  <Application>Microsoft Macintosh PowerPoint</Application>
  <PresentationFormat>On-screen Show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Default Design</vt:lpstr>
      <vt:lpstr>Photo Editor Photo</vt:lpstr>
      <vt:lpstr>PowerPoint Presentation</vt:lpstr>
    </vt:vector>
  </TitlesOfParts>
  <Company>National Park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Blett, Tamara</dc:creator>
  <cp:lastModifiedBy>Jennifer Taylor</cp:lastModifiedBy>
  <cp:revision>46</cp:revision>
  <dcterms:created xsi:type="dcterms:W3CDTF">2015-01-23T19:25:29Z</dcterms:created>
  <dcterms:modified xsi:type="dcterms:W3CDTF">2015-04-17T22:56:58Z</dcterms:modified>
</cp:coreProperties>
</file>