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58" r:id="rId2"/>
    <p:sldId id="281" r:id="rId3"/>
    <p:sldId id="284" r:id="rId4"/>
    <p:sldId id="263" r:id="rId5"/>
    <p:sldId id="266" r:id="rId6"/>
    <p:sldId id="267" r:id="rId7"/>
    <p:sldId id="268" r:id="rId8"/>
    <p:sldId id="278" r:id="rId9"/>
    <p:sldId id="270" r:id="rId10"/>
    <p:sldId id="271" r:id="rId11"/>
    <p:sldId id="272" r:id="rId12"/>
    <p:sldId id="274" r:id="rId13"/>
    <p:sldId id="275" r:id="rId14"/>
    <p:sldId id="276" r:id="rId15"/>
    <p:sldId id="279" r:id="rId16"/>
    <p:sldId id="282" r:id="rId17"/>
    <p:sldId id="283" r:id="rId18"/>
    <p:sldId id="285" r:id="rId19"/>
    <p:sldId id="286" r:id="rId20"/>
    <p:sldId id="287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78" d="100"/>
          <a:sy n="78" d="100"/>
        </p:scale>
        <p:origin x="-1872" y="-104"/>
      </p:cViewPr>
      <p:guideLst>
        <p:guide orient="horz" pos="1010"/>
        <p:guide pos="35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5C6B2-3DA1-364F-8BEF-343CA9415933}" type="datetimeFigureOut">
              <a:t>1/14/16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673A5B-607F-0F48-A96A-4F3B89671EE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221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757FF-5A5B-CC4D-A049-01CE2B3F7EA7}" type="slidenum">
              <a:rPr lang="en-US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5187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 to 15% of taxa matched those found in published databases.</a:t>
            </a:r>
          </a:p>
          <a:p>
            <a:r>
              <a:rPr lang="en-US" dirty="0" smtClean="0"/>
              <a:t>Plants</a:t>
            </a:r>
            <a:r>
              <a:rPr lang="en-US" baseline="0" dirty="0" smtClean="0"/>
              <a:t> – 393	</a:t>
            </a:r>
          </a:p>
          <a:p>
            <a:r>
              <a:rPr lang="en-US" baseline="0" dirty="0" smtClean="0"/>
              <a:t>Animals- 256</a:t>
            </a:r>
          </a:p>
          <a:p>
            <a:r>
              <a:rPr lang="en-US" baseline="0" dirty="0" smtClean="0"/>
              <a:t> (which could be an underestimate– insects)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DDA19-6856-E745-89F8-3E3056F73A5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2043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plant growth – both positive effects and negative </a:t>
            </a:r>
          </a:p>
          <a:p>
            <a:r>
              <a:rPr lang="en-US"/>
              <a:t>critical role in</a:t>
            </a:r>
            <a:r>
              <a:rPr lang="en-US" baseline="0"/>
              <a:t> the cycling of nutrients and carbon</a:t>
            </a:r>
          </a:p>
          <a:p>
            <a:r>
              <a:rPr lang="en-US" baseline="0"/>
              <a:t>soil erosion</a:t>
            </a:r>
          </a:p>
          <a:p>
            <a:r>
              <a:rPr lang="en-US" baseline="0"/>
              <a:t>soil microbes play a critical role in maintaining the fertility of soils or attempts to restore soil fertility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757FF-5A5B-CC4D-A049-01CE2B3F7EA7}" type="slidenum">
              <a:rPr lang="en-US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94795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coffee,</a:t>
            </a:r>
            <a:r>
              <a:rPr lang="en-US" baseline="0"/>
              <a:t> trifolium (with and without mycorrhizal fungi)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73A5B-607F-0F48-A96A-4F3B89671EE0}" type="slidenum"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5043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F2BBE2-C9D3-4011-92EF-C86E9B18F9E2}" type="slidenum">
              <a:rPr lang="en-US"/>
              <a:pPr/>
              <a:t>17</a:t>
            </a:fld>
            <a:endParaRPr lang="en-US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inoculation of arbuscular fungi on growth of alfalfa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E6F189-9742-49B1-8C54-843259CEE747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/>
              <a:t>4</a:t>
            </a:fld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</a:rPr>
              <a:t>equivalent to 10-20% of standing aboveground plant biomass </a:t>
            </a:r>
          </a:p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Assessments</a:t>
            </a:r>
            <a:r>
              <a:rPr lang="en-US" baseline="0"/>
              <a:t> of soil diversity difficult for a number of reasons:</a:t>
            </a:r>
          </a:p>
          <a:p>
            <a:endParaRPr lang="en-US" baseline="0"/>
          </a:p>
          <a:p>
            <a:pPr marL="228600" indent="-228600">
              <a:buAutoNum type="arabicParenR"/>
            </a:pPr>
            <a:r>
              <a:rPr lang="en-US" baseline="0"/>
              <a:t>Dealing with all 3 domains of life –</a:t>
            </a:r>
          </a:p>
          <a:p>
            <a:pPr marL="228600" indent="-228600">
              <a:buAutoNum type="arabicParenR"/>
            </a:pPr>
            <a:endParaRPr lang="en-US" baseline="0"/>
          </a:p>
          <a:p>
            <a:pPr marL="0" indent="0">
              <a:buNone/>
            </a:pPr>
            <a:r>
              <a:rPr lang="en-US" baseline="0"/>
              <a:t>2) Most of these taxa found in soil are microbial and these microbial taxa can not be identified using morphological characteristics or by culturing them in the laboratory. Fortunately – there have been important developments in molecular techniques that allow us to use DNA and RNA sequencing to characterize belowground diversity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757FF-5A5B-CC4D-A049-01CE2B3F7EA7}" type="slidenum">
              <a:rPr lang="en-US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810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Assessments</a:t>
            </a:r>
            <a:r>
              <a:rPr lang="en-US" baseline="0"/>
              <a:t> of soil diversity difficult for a number of reasons:</a:t>
            </a:r>
          </a:p>
          <a:p>
            <a:endParaRPr lang="en-US" baseline="0"/>
          </a:p>
          <a:p>
            <a:pPr marL="228600" indent="-228600">
              <a:buAutoNum type="arabicParenR"/>
            </a:pPr>
            <a:r>
              <a:rPr lang="en-US" baseline="0"/>
              <a:t>Dealing with all 3 domains of life –</a:t>
            </a:r>
          </a:p>
          <a:p>
            <a:pPr marL="228600" indent="-228600">
              <a:buAutoNum type="arabicParenR"/>
            </a:pPr>
            <a:endParaRPr lang="en-US" baseline="0"/>
          </a:p>
          <a:p>
            <a:pPr marL="0" indent="0">
              <a:buNone/>
            </a:pPr>
            <a:r>
              <a:rPr lang="en-US" baseline="0"/>
              <a:t>2) Most of these taxa found in soil are microbial and these microbial taxa can not be identified using morphological characteristics or by culturing them in the laboratory. Fortunately – there have been important developments in molecular techniques that allow us to use DNA and RNA sequencing to characterize belowground diversity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757FF-5A5B-CC4D-A049-01CE2B3F7EA7}" type="slidenum">
              <a:rPr lang="en-US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810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approximately 3.4 km2, 0.8</a:t>
            </a:r>
            <a:r>
              <a:rPr lang="en-US" baseline="0"/>
              <a:t> km across, 4 km long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2D406-07F0-43E3-A789-0C61049D1F8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9678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68006-9410-4141-96CC-2525D7CDAAB9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4056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600 sampling points</a:t>
            </a:r>
            <a:r>
              <a:rPr lang="en-US" baseline="0" dirty="0" smtClean="0"/>
              <a:t> across the park. (3miles x ½ mile)</a:t>
            </a:r>
          </a:p>
          <a:p>
            <a:endParaRPr lang="en-US" dirty="0"/>
          </a:p>
          <a:p>
            <a:r>
              <a:rPr lang="en-US" dirty="0"/>
              <a:t>actually only 570 samples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DDA19-6856-E745-89F8-3E3056F73A5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2801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conservative – this would lump humans</a:t>
            </a:r>
            <a:r>
              <a:rPr lang="en-US" baseline="0"/>
              <a:t> and apes all together. Admittedly arbitrary – but this does allow us to compare diversity on the same scale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757FF-5A5B-CC4D-A049-01CE2B3F7EA7}" type="slidenum">
              <a:rPr lang="en-US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3849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Totaling</a:t>
            </a:r>
            <a:r>
              <a:rPr lang="en-US" baseline="0" dirty="0" smtClean="0"/>
              <a:t> 650,000 species in the soil</a:t>
            </a:r>
          </a:p>
          <a:p>
            <a:r>
              <a:rPr lang="en-US" baseline="0" dirty="0" smtClean="0"/>
              <a:t>Clarify– 16S </a:t>
            </a:r>
            <a:r>
              <a:rPr lang="en-US" baseline="0" dirty="0" err="1" smtClean="0"/>
              <a:t>rRNA</a:t>
            </a:r>
            <a:r>
              <a:rPr lang="en-US" baseline="0" dirty="0" smtClean="0"/>
              <a:t> genes- bacteria and </a:t>
            </a:r>
            <a:r>
              <a:rPr lang="en-US" baseline="0" dirty="0" err="1" smtClean="0"/>
              <a:t>archaea</a:t>
            </a:r>
            <a:r>
              <a:rPr lang="en-US" baseline="0" dirty="0" smtClean="0"/>
              <a:t>; 18S </a:t>
            </a:r>
            <a:r>
              <a:rPr lang="en-US" baseline="0" dirty="0" err="1" smtClean="0"/>
              <a:t>eukarya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Briefly mention alpha diversity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DDA19-6856-E745-89F8-3E3056F73A5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2043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08B74-F23D-4A40-8FF5-C196A51CF7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5906-D282-4228-98BF-C8A8398687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9609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08B74-F23D-4A40-8FF5-C196A51CF7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5906-D282-4228-98BF-C8A8398687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0581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08B74-F23D-4A40-8FF5-C196A51CF7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5906-D282-4228-98BF-C8A8398687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6556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EBA7E-8275-41E2-9F95-1779A694110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1/14/16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ABA38-F57E-4255-B73D-03687AC0156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0235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690A4-4D75-4326-B6B8-815B56A9761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8205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7DDAB-A0F2-4EB0-A57E-5A15297D09E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4788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08B74-F23D-4A40-8FF5-C196A51CF7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5906-D282-4228-98BF-C8A8398687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6280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08B74-F23D-4A40-8FF5-C196A51CF7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5906-D282-4228-98BF-C8A8398687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5165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08B74-F23D-4A40-8FF5-C196A51CF7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5906-D282-4228-98BF-C8A8398687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4361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08B74-F23D-4A40-8FF5-C196A51CF7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5906-D282-4228-98BF-C8A8398687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5364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08B74-F23D-4A40-8FF5-C196A51CF7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5906-D282-4228-98BF-C8A8398687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3323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08B74-F23D-4A40-8FF5-C196A51CF7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5906-D282-4228-98BF-C8A8398687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8117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08B74-F23D-4A40-8FF5-C196A51CF7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5906-D282-4228-98BF-C8A8398687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9429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08B74-F23D-4A40-8FF5-C196A51CF7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5906-D282-4228-98BF-C8A8398687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625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6C08B74-F23D-4A40-8FF5-C196A51CF7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1/14/16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CE65906-D282-4228-98BF-C8A8398687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0088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5" Type="http://schemas.microsoft.com/office/2007/relationships/hdphoto" Target="../media/hdphoto1.wdp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jpeg"/><Relationship Id="rId6" Type="http://schemas.microsoft.com/office/2007/relationships/hdphoto" Target="../media/hdphoto2.wdp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microsoft.com/office/2007/relationships/hdphoto" Target="../media/hdphoto3.wdp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94"/>
          <a:stretch/>
        </p:blipFill>
        <p:spPr>
          <a:xfrm>
            <a:off x="-6350" y="0"/>
            <a:ext cx="9144000" cy="698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464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989" y="721537"/>
            <a:ext cx="3877718" cy="5184620"/>
          </a:xfrm>
          <a:prstGeom prst="rect">
            <a:avLst/>
          </a:prstGeom>
          <a:ln w="57150" cmpd="sng">
            <a:solidFill>
              <a:srgbClr val="FFFFFF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47" y="3313847"/>
            <a:ext cx="2043002" cy="2607002"/>
          </a:xfrm>
          <a:prstGeom prst="rect">
            <a:avLst/>
          </a:prstGeom>
          <a:ln w="57150" cmpd="sng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47" y="0"/>
            <a:ext cx="2043002" cy="27335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9607" y="23985"/>
            <a:ext cx="2032163" cy="2709551"/>
          </a:xfrm>
          <a:prstGeom prst="rect">
            <a:avLst/>
          </a:prstGeom>
        </p:spPr>
      </p:pic>
      <p:pic>
        <p:nvPicPr>
          <p:cNvPr id="3" name="Picture 2" descr="  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9607" y="3299155"/>
            <a:ext cx="2038256" cy="26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18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55" y="1061203"/>
            <a:ext cx="5802050" cy="5309343"/>
          </a:xfrm>
          <a:prstGeom prst="rect">
            <a:avLst/>
          </a:prstGeom>
          <a:ln w="57150" cmpd="sng">
            <a:solidFill>
              <a:srgbClr val="FFFFFF"/>
            </a:solidFill>
          </a:ln>
        </p:spPr>
      </p:pic>
      <p:cxnSp>
        <p:nvCxnSpPr>
          <p:cNvPr id="10" name="Straight Connector 9"/>
          <p:cNvCxnSpPr/>
          <p:nvPr/>
        </p:nvCxnSpPr>
        <p:spPr>
          <a:xfrm>
            <a:off x="3667409" y="2661490"/>
            <a:ext cx="1187364" cy="2825858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667409" y="1391585"/>
            <a:ext cx="1476462" cy="1269905"/>
          </a:xfrm>
          <a:prstGeom prst="rect">
            <a:avLst/>
          </a:prstGeom>
          <a:noFill/>
          <a:ln w="57150" cap="sq" cmpd="sng">
            <a:solidFill>
              <a:srgbClr val="FFFFFF"/>
            </a:solidFill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00E400"/>
              </a:solidFill>
              <a:latin typeface="Calibri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143871" y="1391585"/>
            <a:ext cx="3821662" cy="1000190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773" y="2391775"/>
            <a:ext cx="4110760" cy="3095573"/>
          </a:xfrm>
          <a:prstGeom prst="rect">
            <a:avLst/>
          </a:prstGeom>
          <a:ln w="57150" cmpd="sng">
            <a:solidFill>
              <a:srgbClr val="FFFFF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69365" y="226418"/>
            <a:ext cx="48217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Sampling Locations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24600" y="5925621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>
                <a:solidFill>
                  <a:srgbClr val="FFFFFF"/>
                </a:solidFill>
                <a:latin typeface="Calibri"/>
              </a:rPr>
              <a:t>Ramirez et al. 2014. Proc. Royal Soc. B.</a:t>
            </a:r>
          </a:p>
        </p:txBody>
      </p:sp>
    </p:spTree>
    <p:extLst>
      <p:ext uri="{BB962C8B-B14F-4D97-AF65-F5344CB8AC3E}">
        <p14:creationId xmlns:p14="http://schemas.microsoft.com/office/powerpoint/2010/main" val="1863383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50404" y="629810"/>
            <a:ext cx="76663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>
                <a:solidFill>
                  <a:prstClr val="white"/>
                </a:solidFill>
                <a:latin typeface="Arial"/>
                <a:cs typeface="Arial"/>
              </a:rPr>
              <a:t>“Species”:  </a:t>
            </a:r>
            <a:r>
              <a:rPr lang="en-US" sz="3200">
                <a:solidFill>
                  <a:prstClr val="white"/>
                </a:solidFill>
                <a:latin typeface="Arial"/>
                <a:ea typeface="ＭＳ ゴシック"/>
                <a:cs typeface="Arial"/>
              </a:rPr>
              <a:t>≥ 97% sequence similarity 	 		(16S or 18S rRNA gene)</a:t>
            </a:r>
            <a:endParaRPr lang="en-US" sz="3200">
              <a:solidFill>
                <a:prstClr val="white"/>
              </a:solidFill>
              <a:latin typeface="Arial"/>
              <a:cs typeface="Arial"/>
            </a:endParaRPr>
          </a:p>
          <a:p>
            <a:pPr defTabSz="91440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002" y="2129559"/>
            <a:ext cx="2198496" cy="16477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0596" y="2129560"/>
            <a:ext cx="2417431" cy="16477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764"/>
          <a:stretch/>
        </p:blipFill>
        <p:spPr>
          <a:xfrm>
            <a:off x="3320596" y="4029737"/>
            <a:ext cx="2417431" cy="17010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8253" y="2129221"/>
            <a:ext cx="2417431" cy="161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002" y="4029736"/>
            <a:ext cx="2179196" cy="17010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8253" y="4047187"/>
            <a:ext cx="2417431" cy="168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34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24800" cy="6887647"/>
          </a:xfrm>
          <a:prstGeom prst="rect">
            <a:avLst/>
          </a:prstGeom>
        </p:spPr>
      </p:pic>
      <p:pic>
        <p:nvPicPr>
          <p:cNvPr id="2" name="Picture 1" descr="species_hist (1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40" y="953520"/>
            <a:ext cx="8907960" cy="4724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2209800" y="6172200"/>
            <a:ext cx="480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200">
                <a:solidFill>
                  <a:srgbClr val="FFFFFF"/>
                </a:solidFill>
                <a:latin typeface="Calibri"/>
              </a:rPr>
              <a:t>Ramirez et al. 2014. Proc. Royal Soc. B.</a:t>
            </a:r>
          </a:p>
        </p:txBody>
      </p:sp>
    </p:spTree>
    <p:extLst>
      <p:ext uri="{BB962C8B-B14F-4D97-AF65-F5344CB8AC3E}">
        <p14:creationId xmlns:p14="http://schemas.microsoft.com/office/powerpoint/2010/main" val="3794557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22896"/>
            <a:ext cx="9265502" cy="9043485"/>
          </a:xfrm>
          <a:prstGeom prst="rect">
            <a:avLst/>
          </a:prstGeom>
        </p:spPr>
      </p:pic>
      <p:pic>
        <p:nvPicPr>
          <p:cNvPr id="2" name="Picture 1" descr="Species_barplot (1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38200"/>
            <a:ext cx="8416431" cy="4724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/>
          <p:cNvSpPr txBox="1"/>
          <p:nvPr/>
        </p:nvSpPr>
        <p:spPr>
          <a:xfrm>
            <a:off x="2438400" y="6096000"/>
            <a:ext cx="480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200">
                <a:solidFill>
                  <a:srgbClr val="FFFFFF"/>
                </a:solidFill>
                <a:latin typeface="Calibri"/>
              </a:rPr>
              <a:t>Ramirez et al. 2014. Proc. Royal Soc. B.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0"/>
            <a:ext cx="8416431" cy="9768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676977" y="545158"/>
            <a:ext cx="113969" cy="537244"/>
          </a:xfrm>
          <a:prstGeom prst="straightConnector1">
            <a:avLst/>
          </a:prstGeom>
          <a:ln w="57150" cmpd="sng">
            <a:solidFill>
              <a:schemeClr val="accent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15954" y="83493"/>
            <a:ext cx="2844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</a:rPr>
              <a:t>‘known’ species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66669" y="107913"/>
            <a:ext cx="2844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</a:rPr>
              <a:t>unknown species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845764" y="569578"/>
            <a:ext cx="423314" cy="537244"/>
          </a:xfrm>
          <a:prstGeom prst="straightConnector1">
            <a:avLst/>
          </a:prstGeom>
          <a:ln w="57150" cmpd="sng">
            <a:solidFill>
              <a:schemeClr val="tx1">
                <a:lumMod val="65000"/>
                <a:lumOff val="3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813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8116" y="197796"/>
            <a:ext cx="3594731" cy="3189418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9370" y="3580858"/>
            <a:ext cx="3523477" cy="263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493" y="3814409"/>
            <a:ext cx="3612886" cy="2403887"/>
          </a:xfrm>
          <a:prstGeom prst="rect">
            <a:avLst/>
          </a:prstGeom>
        </p:spPr>
      </p:pic>
      <p:pic>
        <p:nvPicPr>
          <p:cNvPr id="8" name="Picture 7" descr="Screen Shot 2016-01-10 at 8.35.40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3" y="179445"/>
            <a:ext cx="3387642" cy="340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83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1-10 at 8.27.0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6" b="40809"/>
          <a:stretch/>
        </p:blipFill>
        <p:spPr>
          <a:xfrm>
            <a:off x="454948" y="447210"/>
            <a:ext cx="4032680" cy="3488257"/>
          </a:xfrm>
          <a:prstGeom prst="rect">
            <a:avLst/>
          </a:prstGeom>
        </p:spPr>
      </p:pic>
      <p:pic>
        <p:nvPicPr>
          <p:cNvPr id="5" name="Picture 4" descr="Screen Shot 2016-01-10 at 8.27.0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83"/>
          <a:stretch/>
        </p:blipFill>
        <p:spPr>
          <a:xfrm>
            <a:off x="4777096" y="3524031"/>
            <a:ext cx="3845257" cy="277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283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627"/>
            <a:ext cx="4706230" cy="32276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26156" r="45717"/>
          <a:stretch/>
        </p:blipFill>
        <p:spPr>
          <a:xfrm>
            <a:off x="4311339" y="3641280"/>
            <a:ext cx="4832661" cy="321672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 rot="2476813">
            <a:off x="3004776" y="3140403"/>
            <a:ext cx="3094204" cy="1001756"/>
          </a:xfrm>
          <a:prstGeom prst="rightArrow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142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554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lot_map1 (1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58" y="741641"/>
            <a:ext cx="8334731" cy="557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81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reen Shot 2016-01-10 at 8.37.3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" r="1614"/>
          <a:stretch/>
        </p:blipFill>
        <p:spPr>
          <a:xfrm>
            <a:off x="160970" y="1359525"/>
            <a:ext cx="8835474" cy="370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66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8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66" y="358162"/>
            <a:ext cx="8069432" cy="605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37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2144"/>
          <a:stretch/>
        </p:blipFill>
        <p:spPr>
          <a:xfrm>
            <a:off x="-19391" y="0"/>
            <a:ext cx="9163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354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94"/>
          <a:stretch/>
        </p:blipFill>
        <p:spPr>
          <a:xfrm>
            <a:off x="-6350" y="0"/>
            <a:ext cx="9144000" cy="6985703"/>
          </a:xfrm>
          <a:prstGeom prst="rect">
            <a:avLst/>
          </a:prstGeom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838200" y="1147257"/>
            <a:ext cx="7014243" cy="5863143"/>
          </a:xfrm>
          <a:prstGeom prst="rect">
            <a:avLst/>
          </a:prstGeom>
          <a:noFill/>
          <a:ln w="222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 defTabSz="914400">
              <a:spcBef>
                <a:spcPct val="50000"/>
              </a:spcBef>
              <a:tabLst>
                <a:tab pos="860425" algn="l"/>
              </a:tabLst>
            </a:pPr>
            <a:endParaRPr lang="en-US" sz="2800" b="1" dirty="0" smtClean="0">
              <a:solidFill>
                <a:prstClr val="black"/>
              </a:solidFill>
              <a:latin typeface="Calibri"/>
            </a:endParaRPr>
          </a:p>
          <a:p>
            <a:pPr marL="342900" indent="-342900" algn="ctr" defTabSz="914400">
              <a:spcBef>
                <a:spcPct val="50000"/>
              </a:spcBef>
              <a:tabLst>
                <a:tab pos="860425" algn="l"/>
              </a:tabLst>
            </a:pPr>
            <a:endParaRPr lang="en-US" sz="2800" b="1" dirty="0" smtClean="0">
              <a:solidFill>
                <a:prstClr val="black"/>
              </a:solidFill>
              <a:latin typeface="Calibri"/>
            </a:endParaRPr>
          </a:p>
          <a:p>
            <a:pPr marL="342900" indent="-342900" algn="ctr" defTabSz="914400">
              <a:spcBef>
                <a:spcPct val="50000"/>
              </a:spcBef>
              <a:tabLst>
                <a:tab pos="860425" algn="l"/>
              </a:tabLst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	</a:t>
            </a:r>
          </a:p>
          <a:p>
            <a:pPr marL="342900" indent="-342900" algn="ctr" defTabSz="914400">
              <a:spcBef>
                <a:spcPct val="50000"/>
              </a:spcBef>
              <a:tabLst>
                <a:tab pos="860425" algn="l"/>
              </a:tabLst>
            </a:pPr>
            <a:endParaRPr lang="en-US" sz="3200" b="1" dirty="0" smtClean="0">
              <a:solidFill>
                <a:srgbClr val="FFFFFF"/>
              </a:solidFill>
              <a:latin typeface="Calibri"/>
            </a:endParaRPr>
          </a:p>
          <a:p>
            <a:pPr marL="342900" indent="-342900" algn="ctr" defTabSz="914400">
              <a:spcBef>
                <a:spcPct val="50000"/>
              </a:spcBef>
              <a:tabLst>
                <a:tab pos="860425" algn="l"/>
              </a:tabLst>
            </a:pPr>
            <a:r>
              <a:rPr lang="en-US" sz="3800" b="1" dirty="0" smtClean="0">
                <a:solidFill>
                  <a:srgbClr val="FFFFFF"/>
                </a:solidFill>
                <a:latin typeface="Calibri"/>
              </a:rPr>
              <a:t>400 </a:t>
            </a:r>
            <a:r>
              <a:rPr lang="en-US" sz="3800" b="1" dirty="0">
                <a:solidFill>
                  <a:srgbClr val="FFFFFF"/>
                </a:solidFill>
                <a:latin typeface="Calibri"/>
              </a:rPr>
              <a:t>– </a:t>
            </a:r>
            <a:r>
              <a:rPr lang="en-US" sz="3800" b="1" dirty="0" smtClean="0">
                <a:solidFill>
                  <a:srgbClr val="FFFFFF"/>
                </a:solidFill>
                <a:latin typeface="Calibri"/>
              </a:rPr>
              <a:t>2,000 </a:t>
            </a:r>
            <a:r>
              <a:rPr lang="en-US" sz="3800" b="1" dirty="0">
                <a:solidFill>
                  <a:srgbClr val="FFFFFF"/>
                </a:solidFill>
                <a:latin typeface="Calibri"/>
              </a:rPr>
              <a:t>kg soil </a:t>
            </a:r>
            <a:r>
              <a:rPr lang="en-US" sz="3800" b="1" dirty="0" smtClean="0">
                <a:solidFill>
                  <a:srgbClr val="FFFFFF"/>
                </a:solidFill>
                <a:latin typeface="Calibri"/>
              </a:rPr>
              <a:t>microbial </a:t>
            </a:r>
            <a:r>
              <a:rPr lang="en-US" sz="3800" b="1" dirty="0">
                <a:solidFill>
                  <a:srgbClr val="FFFFFF"/>
                </a:solidFill>
                <a:latin typeface="Calibri"/>
              </a:rPr>
              <a:t>biomass per </a:t>
            </a:r>
            <a:r>
              <a:rPr lang="en-US" sz="3800" b="1" dirty="0" smtClean="0">
                <a:solidFill>
                  <a:srgbClr val="FFFFFF"/>
                </a:solidFill>
                <a:latin typeface="Calibri"/>
              </a:rPr>
              <a:t>hectare</a:t>
            </a:r>
          </a:p>
          <a:p>
            <a:pPr marL="342900" indent="-342900" algn="ctr" defTabSz="914400">
              <a:spcBef>
                <a:spcPct val="50000"/>
              </a:spcBef>
              <a:tabLst>
                <a:tab pos="860425" algn="l"/>
              </a:tabLst>
            </a:pPr>
            <a:endParaRPr lang="en-US" sz="3200" b="1" baseline="30000" dirty="0">
              <a:solidFill>
                <a:srgbClr val="FFFFFF"/>
              </a:solidFill>
              <a:latin typeface="Calibri"/>
            </a:endParaRPr>
          </a:p>
          <a:p>
            <a:pPr marL="342900" indent="-342900" algn="ctr" defTabSz="914400">
              <a:spcBef>
                <a:spcPct val="50000"/>
              </a:spcBef>
              <a:tabLst>
                <a:tab pos="860425" algn="l"/>
              </a:tabLst>
            </a:pPr>
            <a:endParaRPr lang="en-US" sz="3200" b="1" baseline="30000" dirty="0">
              <a:solidFill>
                <a:srgbClr val="FFFFFF"/>
              </a:solidFill>
              <a:latin typeface="Calibri"/>
            </a:endParaRPr>
          </a:p>
          <a:p>
            <a:pPr marL="342900" indent="-342900" algn="ctr" defTabSz="914400">
              <a:spcBef>
                <a:spcPct val="50000"/>
              </a:spcBef>
              <a:tabLst>
                <a:tab pos="860425" algn="l"/>
              </a:tabLst>
            </a:pPr>
            <a:r>
              <a:rPr lang="en-US" sz="2000" baseline="30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baseline="30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(Fierer et 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al. Ecology Letters. 2009)</a:t>
            </a:r>
          </a:p>
          <a:p>
            <a:pPr marL="342900" indent="-342900" algn="ctr" defTabSz="914400">
              <a:spcBef>
                <a:spcPct val="50000"/>
              </a:spcBef>
              <a:tabLst>
                <a:tab pos="860425" algn="l"/>
              </a:tabLst>
            </a:pPr>
            <a:r>
              <a:rPr lang="en-US" sz="2000" baseline="30000" dirty="0" smtClean="0">
                <a:solidFill>
                  <a:prstClr val="black"/>
                </a:solidFill>
                <a:latin typeface="Calibri"/>
              </a:rPr>
              <a:t>			</a:t>
            </a:r>
            <a:endParaRPr lang="en-US" sz="1400" baseline="30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4094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585646" y="1196627"/>
            <a:ext cx="5308818" cy="13849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US" sz="2800" i="1">
                <a:solidFill>
                  <a:prstClr val="white"/>
                </a:solidFill>
                <a:latin typeface="Calibri"/>
              </a:rPr>
              <a:t>“We know more about the movement of celestial bodies than about the soil underfoot” 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398796" y="2866408"/>
            <a:ext cx="349566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latin typeface="Calibri"/>
              </a:rPr>
              <a:t>Leonardo da Vinci, </a:t>
            </a:r>
            <a:r>
              <a:rPr lang="en-US" sz="2400">
                <a:solidFill>
                  <a:srgbClr val="FFFFFF"/>
                </a:solidFill>
                <a:latin typeface="Calibri"/>
                <a:ea typeface="ＭＳ ゴシック"/>
                <a:cs typeface="ＭＳ ゴシック"/>
              </a:rPr>
              <a:t>≈ 1510</a:t>
            </a:r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90" y="60244"/>
            <a:ext cx="32512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22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4800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>
                <a:solidFill>
                  <a:srgbClr val="FFFFFF"/>
                </a:solidFill>
                <a:latin typeface="Calibri"/>
              </a:rPr>
              <a:t>How many microbial ‘species’ exist in soil?</a:t>
            </a:r>
          </a:p>
        </p:txBody>
      </p:sp>
    </p:spTree>
    <p:extLst>
      <p:ext uri="{BB962C8B-B14F-4D97-AF65-F5344CB8AC3E}">
        <p14:creationId xmlns:p14="http://schemas.microsoft.com/office/powerpoint/2010/main" val="968709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4800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>
                <a:solidFill>
                  <a:srgbClr val="FFFFFF"/>
                </a:solidFill>
                <a:latin typeface="Calibri"/>
              </a:rPr>
              <a:t>How many microbial ‘species’ exist in soil?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9772" y="3571394"/>
            <a:ext cx="3999850" cy="2850574"/>
          </a:xfrm>
          <a:prstGeom prst="rect">
            <a:avLst/>
          </a:prstGeom>
        </p:spPr>
      </p:pic>
      <p:pic>
        <p:nvPicPr>
          <p:cNvPr id="3" name="Picture 2" descr="IMG_489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63" y="1245889"/>
            <a:ext cx="4690854" cy="308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18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461" y="372634"/>
            <a:ext cx="381000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8783" y="382341"/>
            <a:ext cx="2647663" cy="262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26" y="3059302"/>
            <a:ext cx="3541245" cy="3555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r="48433" b="12276"/>
          <a:stretch/>
        </p:blipFill>
        <p:spPr>
          <a:xfrm rot="5400000">
            <a:off x="5193490" y="2726597"/>
            <a:ext cx="2715847" cy="48719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64532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19" y="417952"/>
            <a:ext cx="7836616" cy="587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973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358</TotalTime>
  <Words>413</Words>
  <Application>Microsoft Macintosh PowerPoint</Application>
  <PresentationFormat>On-screen Show (4:3)</PresentationFormat>
  <Paragraphs>62</Paragraphs>
  <Slides>20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CU-Boulder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Noah Fierer</dc:creator>
  <cp:lastModifiedBy>Noah Fierer</cp:lastModifiedBy>
  <cp:revision>12</cp:revision>
  <dcterms:created xsi:type="dcterms:W3CDTF">2016-01-10T23:40:24Z</dcterms:created>
  <dcterms:modified xsi:type="dcterms:W3CDTF">2016-01-14T21:52:53Z</dcterms:modified>
</cp:coreProperties>
</file>