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69" r:id="rId2"/>
    <p:sldId id="323" r:id="rId3"/>
    <p:sldId id="317" r:id="rId4"/>
    <p:sldId id="316" r:id="rId5"/>
    <p:sldId id="320" r:id="rId6"/>
    <p:sldId id="321" r:id="rId7"/>
    <p:sldId id="322" r:id="rId8"/>
    <p:sldId id="318" r:id="rId9"/>
    <p:sldId id="319" r:id="rId10"/>
    <p:sldId id="330" r:id="rId11"/>
    <p:sldId id="290" r:id="rId12"/>
    <p:sldId id="291" r:id="rId13"/>
    <p:sldId id="311" r:id="rId14"/>
    <p:sldId id="324" r:id="rId15"/>
    <p:sldId id="286" r:id="rId16"/>
    <p:sldId id="287" r:id="rId17"/>
    <p:sldId id="292" r:id="rId18"/>
    <p:sldId id="315" r:id="rId19"/>
    <p:sldId id="293" r:id="rId20"/>
    <p:sldId id="294" r:id="rId21"/>
    <p:sldId id="325" r:id="rId22"/>
    <p:sldId id="326" r:id="rId23"/>
    <p:sldId id="327" r:id="rId24"/>
    <p:sldId id="328" r:id="rId25"/>
    <p:sldId id="329" r:id="rId26"/>
    <p:sldId id="299" r:id="rId27"/>
    <p:sldId id="314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B112"/>
    <a:srgbClr val="D59B11"/>
    <a:srgbClr val="C99211"/>
    <a:srgbClr val="DAC0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629" autoAdjust="0"/>
  </p:normalViewPr>
  <p:slideViewPr>
    <p:cSldViewPr snapToGrid="0" snapToObjects="1" showGuides="1">
      <p:cViewPr varScale="1">
        <p:scale>
          <a:sx n="63" d="100"/>
          <a:sy n="63" d="100"/>
        </p:scale>
        <p:origin x="-2304" y="-104"/>
      </p:cViewPr>
      <p:guideLst>
        <p:guide orient="horz" pos="518"/>
        <p:guide pos="14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5D169-FC43-9B4F-8CBB-C9E155846A80}" type="datetimeFigureOut">
              <a:t>2/8/16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CCDEB-0AE8-7B46-9A4F-6160555C64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56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great if you are a microbial ecologist, not so great if you are</a:t>
            </a:r>
            <a:r>
              <a:rPr lang="en-US" baseline="0"/>
              <a:t> a germ-o-phobe</a:t>
            </a:r>
            <a:endParaRPr lang="en-US"/>
          </a:p>
          <a:p>
            <a:r>
              <a:rPr lang="en-US"/>
              <a:t>a billion in soil</a:t>
            </a:r>
          </a:p>
          <a:p>
            <a:r>
              <a:rPr lang="en-US"/>
              <a:t>a million in air</a:t>
            </a:r>
          </a:p>
          <a:p>
            <a:r>
              <a:rPr lang="en-US"/>
              <a:t>10 million on bills</a:t>
            </a:r>
          </a:p>
          <a:p>
            <a:r>
              <a:rPr lang="en-US"/>
              <a:t>100,000 on plant leaves</a:t>
            </a:r>
          </a:p>
          <a:p>
            <a:r>
              <a:rPr lang="en-US"/>
              <a:t>of course – you don’t</a:t>
            </a:r>
            <a:r>
              <a:rPr lang="en-US" baseline="0"/>
              <a:t> even need to travel to exotic locales like soils to find large numbers of microbes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2D406-07F0-43E3-A789-0C61049D1F8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79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sz="1200" smtClean="0">
                <a:solidFill>
                  <a:srgbClr val="FF0000"/>
                </a:solidFill>
              </a:rPr>
              <a:t>Individuals harbor very distinct communities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sz="1200" smtClean="0">
                <a:solidFill>
                  <a:srgbClr val="FF0000"/>
                </a:solidFill>
              </a:rPr>
              <a:t>Your hand communities do not change appreciably over time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sz="1200" smtClean="0">
                <a:solidFill>
                  <a:srgbClr val="FF0000"/>
                </a:solidFill>
              </a:rPr>
              <a:t>Bacterial communities remain on touched objects for weeks</a:t>
            </a:r>
          </a:p>
          <a:p>
            <a:pPr marL="342900" marR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200" smtClean="0">
                <a:solidFill>
                  <a:schemeClr val="bg1"/>
                </a:solidFill>
              </a:rPr>
              <a:t>We can use bacteria to match touched objects to owner with &gt;90% accuracy</a:t>
            </a:r>
            <a:endParaRPr lang="en-US" sz="120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AutoNum type="arabicParenR"/>
            </a:pPr>
            <a:endParaRPr lang="en-US" sz="1200" smtClean="0">
              <a:solidFill>
                <a:srgbClr val="FF0000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CCDEB-0AE8-7B46-9A4F-6160555C6435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00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spend &gt;90% of our time indoors,</a:t>
            </a:r>
            <a:r>
              <a:rPr lang="en-US" baseline="0"/>
              <a:t> yet we know surprisingly little about the microbes found inside our homes.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2D406-07F0-43E3-A789-0C61049D1F8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20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4A17FB-B4C6-4CD7-B383-1D61DD6C4898}" type="slidenum">
              <a:rPr lang="en-US" smtClean="0">
                <a:latin typeface="Arial" pitchFamily="34" charset="0"/>
              </a:rPr>
              <a:pPr/>
              <a:t>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As a microbial</a:t>
            </a:r>
            <a:r>
              <a:rPr lang="en-US" baseline="0" smtClean="0">
                <a:latin typeface="Arial" pitchFamily="34" charset="0"/>
              </a:rPr>
              <a:t> ecologist – this is how I view the world.</a:t>
            </a: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cooties paradigm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2D406-07F0-43E3-A789-0C61049D1F8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02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of streptococcus</a:t>
            </a:r>
          </a:p>
          <a:p>
            <a:endParaRPr lang="en-US"/>
          </a:p>
          <a:p>
            <a:r>
              <a:rPr lang="en-US"/>
              <a:t>January 2013 issue</a:t>
            </a:r>
          </a:p>
          <a:p>
            <a:endParaRPr lang="en-US"/>
          </a:p>
          <a:p>
            <a:r>
              <a:rPr lang="en-US"/>
              <a:t>I</a:t>
            </a:r>
            <a:r>
              <a:rPr lang="en-US" baseline="0"/>
              <a:t> want to start of by preaching to the converted. As has already been nicely demonstrated in the previous talks – we are living in a golden age of microbiology – exciting time to be a microbiologist or even just someone with a passing interest in microbes. 2 factors that have led to this ‘golden age’ – methodological advances. Growing recognition both by scientists and by the general public that there is an enormous wealth of microbial diversity and that not all of these </a:t>
            </a:r>
          </a:p>
          <a:p>
            <a:endParaRPr lang="en-US" baseline="0"/>
          </a:p>
          <a:p>
            <a:r>
              <a:rPr lang="en-US" baseline="0"/>
              <a:t>Book is good competition for books on princesses, dinosaurs, unicorns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7D6C1-84BE-4049-82EC-6E906DC57055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6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of streptococcus</a:t>
            </a:r>
          </a:p>
          <a:p>
            <a:endParaRPr lang="en-US"/>
          </a:p>
          <a:p>
            <a:r>
              <a:rPr lang="en-US"/>
              <a:t>January 2013 issue</a:t>
            </a:r>
          </a:p>
          <a:p>
            <a:endParaRPr lang="en-US"/>
          </a:p>
          <a:p>
            <a:r>
              <a:rPr lang="en-US"/>
              <a:t>I</a:t>
            </a:r>
            <a:r>
              <a:rPr lang="en-US" baseline="0"/>
              <a:t> want to start of by preaching to the converted. As has already been nicely demonstrated in the previous talks – we are living in a golden age of microbiology – exciting time to be a microbiologist or even just someone with a passing interest in microbes. 2 factors that have led to this ‘golden age’ – methodological advances. Growing recognition both by scientists and by the general public that there is an enormous wealth of microbial diversity and that not all of these </a:t>
            </a:r>
          </a:p>
          <a:p>
            <a:endParaRPr lang="en-US" baseline="0"/>
          </a:p>
          <a:p>
            <a:r>
              <a:rPr lang="en-US" baseline="0"/>
              <a:t>Book is good competition for books on princesses, dinosaurs, unicorns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7D6C1-84BE-4049-82EC-6E906DC57055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6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7D6C1-84BE-4049-82EC-6E906DC57055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87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2D406-07F0-43E3-A789-0C61049D1F8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11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354A68-3CFE-43EE-801D-5F4D98E2CB9B}" type="slidenum">
              <a:rPr lang="en-US" smtClean="0">
                <a:latin typeface="Arial" pitchFamily="34" charset="0"/>
              </a:rPr>
              <a:pPr/>
              <a:t>17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Mention # of phylotypes shared.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354A68-3CFE-43EE-801D-5F4D98E2CB9B}" type="slidenum">
              <a:rPr lang="en-US" smtClean="0">
                <a:latin typeface="Arial" pitchFamily="34" charset="0"/>
              </a:rPr>
              <a:pPr/>
              <a:t>18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Mention # of phylotypes shared.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9FAA-C2DA-4743-94FB-25174E6D95E0}" type="datetimeFigureOut"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6025-8A1C-0441-9B2E-6BE3A22B43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47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9FAA-C2DA-4743-94FB-25174E6D95E0}" type="datetimeFigureOut"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6025-8A1C-0441-9B2E-6BE3A22B43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26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9FAA-C2DA-4743-94FB-25174E6D95E0}" type="datetimeFigureOut"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6025-8A1C-0441-9B2E-6BE3A22B43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89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EBA7E-8275-41E2-9F95-1779A6941109}" type="datetime1">
              <a:rPr lang="en-US" smtClean="0"/>
              <a:pPr>
                <a:defRPr/>
              </a:pPr>
              <a:t>2/8/16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ABA38-F57E-4255-B73D-03687AC015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98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9FAA-C2DA-4743-94FB-25174E6D95E0}" type="datetimeFigureOut"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6025-8A1C-0441-9B2E-6BE3A22B43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22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9FAA-C2DA-4743-94FB-25174E6D95E0}" type="datetimeFigureOut"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6025-8A1C-0441-9B2E-6BE3A22B43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17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9FAA-C2DA-4743-94FB-25174E6D95E0}" type="datetimeFigureOut">
              <a:t>2/8/16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6025-8A1C-0441-9B2E-6BE3A22B43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09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9FAA-C2DA-4743-94FB-25174E6D95E0}" type="datetimeFigureOut">
              <a:t>2/8/16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6025-8A1C-0441-9B2E-6BE3A22B43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09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9FAA-C2DA-4743-94FB-25174E6D95E0}" type="datetimeFigureOut">
              <a:t>2/8/16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6025-8A1C-0441-9B2E-6BE3A22B43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9FAA-C2DA-4743-94FB-25174E6D95E0}" type="datetimeFigureOut">
              <a:t>2/8/16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6025-8A1C-0441-9B2E-6BE3A22B43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69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9FAA-C2DA-4743-94FB-25174E6D95E0}" type="datetimeFigureOut">
              <a:t>2/8/16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6025-8A1C-0441-9B2E-6BE3A22B43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70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9FAA-C2DA-4743-94FB-25174E6D95E0}" type="datetimeFigureOut">
              <a:t>2/8/16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6025-8A1C-0441-9B2E-6BE3A22B43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67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A9FAA-C2DA-4743-94FB-25174E6D95E0}" type="datetimeFigureOut"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86025-8A1C-0441-9B2E-6BE3A22B43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0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4" Type="http://schemas.openxmlformats.org/officeDocument/2006/relationships/image" Target="../media/image26.wmf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4" Type="http://schemas.openxmlformats.org/officeDocument/2006/relationships/image" Target="../media/image26.wmf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jp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3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76200" y="5068712"/>
            <a:ext cx="3810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/>
              <a:t/>
            </a:r>
            <a:br>
              <a:rPr lang="en-US" sz="2400" b="1"/>
            </a:br>
            <a:r>
              <a:rPr lang="en-US" sz="2400" b="1" smtClean="0">
                <a:solidFill>
                  <a:schemeClr val="bg1"/>
                </a:solidFill>
              </a:rPr>
              <a:t>Exploring microbial diversity in the environment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181600" y="5181600"/>
            <a:ext cx="3886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/>
              <a:t/>
            </a:r>
            <a:br>
              <a:rPr lang="en-US" b="1"/>
            </a:br>
            <a:r>
              <a:rPr lang="en-US" sz="2400" b="1">
                <a:solidFill>
                  <a:schemeClr val="bg1"/>
                </a:solidFill>
              </a:rPr>
              <a:t>Linking microbes </a:t>
            </a:r>
            <a:r>
              <a:rPr lang="en-US" sz="2400" b="1" smtClean="0">
                <a:solidFill>
                  <a:schemeClr val="bg1"/>
                </a:solidFill>
              </a:rPr>
              <a:t>to animal, plant, and ecosystem health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 flipH="1">
            <a:off x="4038600" y="5943600"/>
            <a:ext cx="1143000" cy="0"/>
          </a:xfrm>
          <a:prstGeom prst="line">
            <a:avLst/>
          </a:prstGeom>
          <a:noFill/>
          <a:ln w="66675">
            <a:solidFill>
              <a:schemeClr val="bg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397" y="352013"/>
            <a:ext cx="2042584" cy="245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 b="11252"/>
          <a:stretch>
            <a:fillRect/>
          </a:stretch>
        </p:blipFill>
        <p:spPr bwMode="auto">
          <a:xfrm>
            <a:off x="3012555" y="352013"/>
            <a:ext cx="2931045" cy="214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t="1901" r="2133" b="1901"/>
          <a:stretch>
            <a:fillRect/>
          </a:stretch>
        </p:blipFill>
        <p:spPr bwMode="auto">
          <a:xfrm>
            <a:off x="6375400" y="2500216"/>
            <a:ext cx="2328863" cy="256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V="1">
            <a:off x="534397" y="3044675"/>
            <a:ext cx="214312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2555" y="3044675"/>
            <a:ext cx="3011142" cy="2003778"/>
          </a:xfrm>
          <a:prstGeom prst="rect">
            <a:avLst/>
          </a:prstGeom>
        </p:spPr>
      </p:pic>
      <p:pic>
        <p:nvPicPr>
          <p:cNvPr id="13" name="Picture 12" descr="homes_project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2" t="6595" r="6110" b="21104"/>
          <a:stretch/>
        </p:blipFill>
        <p:spPr>
          <a:xfrm>
            <a:off x="6172200" y="441047"/>
            <a:ext cx="2776616" cy="183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0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036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 t="1901" r="2133" b="1901"/>
          <a:stretch>
            <a:fillRect/>
          </a:stretch>
        </p:blipFill>
        <p:spPr bwMode="auto">
          <a:xfrm>
            <a:off x="381000" y="533400"/>
            <a:ext cx="386908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569711" y="1792307"/>
            <a:ext cx="457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chemeClr val="bg1"/>
                </a:solidFill>
              </a:rPr>
              <a:t>100 trillion microbial cells in the human body</a:t>
            </a:r>
          </a:p>
          <a:p>
            <a:pPr algn="ctr"/>
            <a:endParaRPr lang="en-US" sz="2800" b="1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838200"/>
            <a:ext cx="34836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10 trillion human cells</a:t>
            </a:r>
          </a:p>
          <a:p>
            <a:endParaRPr lang="en-US" sz="2800"/>
          </a:p>
        </p:txBody>
      </p:sp>
      <p:grpSp>
        <p:nvGrpSpPr>
          <p:cNvPr id="5" name="Group 4"/>
          <p:cNvGrpSpPr/>
          <p:nvPr/>
        </p:nvGrpSpPr>
        <p:grpSpPr>
          <a:xfrm>
            <a:off x="5078208" y="3177302"/>
            <a:ext cx="3449135" cy="3528298"/>
            <a:chOff x="4646140" y="3657600"/>
            <a:chExt cx="3130377" cy="304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6140" y="3657600"/>
              <a:ext cx="3130377" cy="3048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 rot="20327725">
              <a:off x="4908610" y="4145177"/>
              <a:ext cx="2139074" cy="7078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300">
                  <a:solidFill>
                    <a:schemeClr val="bg1"/>
                  </a:solidFill>
                  <a:effectLst>
                    <a:innerShdw blurRad="180975" dist="50800" dir="13500000">
                      <a:srgbClr val="FF0000">
                        <a:alpha val="50000"/>
                      </a:srgbClr>
                    </a:innerShdw>
                  </a:effectLst>
                  <a:latin typeface="Stencil"/>
                  <a:cs typeface="Stencil"/>
                </a:rPr>
                <a:t>Occupy the</a:t>
              </a:r>
            </a:p>
            <a:p>
              <a:r>
                <a:rPr lang="en-US" sz="2300">
                  <a:solidFill>
                    <a:schemeClr val="bg1"/>
                  </a:solidFill>
                  <a:effectLst>
                    <a:innerShdw blurRad="180975" dist="50800" dir="13500000">
                      <a:srgbClr val="FF0000">
                        <a:alpha val="50000"/>
                      </a:srgbClr>
                    </a:innerShdw>
                  </a:effectLst>
                  <a:latin typeface="Stencil"/>
                  <a:cs typeface="Stencil"/>
                </a:rPr>
                <a:t>Human Body</a:t>
              </a:r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5" cstate="print">
              <a:alphaModFix/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696"/>
                      </a14:imgEffect>
                      <a14:imgEffect>
                        <a14:saturation sat="222000"/>
                      </a14:imgEffect>
                      <a14:imgEffect>
                        <a14:brightnessContrast bright="22000" contrast="-2000"/>
                      </a14:imgEffect>
                    </a14:imgLayer>
                  </a14:imgProps>
                </a:ext>
              </a:extLst>
            </a:blip>
            <a:srcRect b="16412"/>
            <a:stretch>
              <a:fillRect/>
            </a:stretch>
          </p:blipFill>
          <p:spPr>
            <a:xfrm rot="20523120">
              <a:off x="6471286" y="5296395"/>
              <a:ext cx="838200" cy="589841"/>
            </a:xfrm>
            <a:prstGeom prst="rect">
              <a:avLst/>
            </a:prstGeom>
            <a:noFill/>
            <a:ln/>
          </p:spPr>
        </p:pic>
        <p:sp>
          <p:nvSpPr>
            <p:cNvPr id="4" name="Rectangle 3"/>
            <p:cNvSpPr/>
            <p:nvPr/>
          </p:nvSpPr>
          <p:spPr>
            <a:xfrm rot="20284781">
              <a:off x="4780820" y="4802201"/>
              <a:ext cx="2514600" cy="381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20385564">
              <a:off x="6976778" y="4058950"/>
              <a:ext cx="372044" cy="75305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3766286">
              <a:off x="5197274" y="5029795"/>
              <a:ext cx="608690" cy="75305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4339280">
              <a:off x="5567758" y="5663629"/>
              <a:ext cx="670109" cy="84559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05400" y="5486400"/>
              <a:ext cx="1066800" cy="61555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Marker Felt"/>
                  <a:cs typeface="Marker Felt"/>
                </a:rPr>
                <a:t>we are the 90%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651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/>
          <a:srcRect t="1901" r="2133" b="1901"/>
          <a:stretch>
            <a:fillRect/>
          </a:stretch>
        </p:blipFill>
        <p:spPr bwMode="auto">
          <a:xfrm>
            <a:off x="381000" y="533400"/>
            <a:ext cx="428362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4694742" y="965895"/>
            <a:ext cx="41989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20,000 human genes</a:t>
            </a:r>
          </a:p>
          <a:p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6800" y="2347503"/>
            <a:ext cx="3947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</a:rPr>
              <a:t>20 million microbial genes</a:t>
            </a:r>
          </a:p>
          <a:p>
            <a:pPr algn="ctr"/>
            <a:endParaRPr lang="en-US" sz="3200"/>
          </a:p>
        </p:txBody>
      </p:sp>
      <p:sp>
        <p:nvSpPr>
          <p:cNvPr id="18" name="Rectangle 17"/>
          <p:cNvSpPr/>
          <p:nvPr/>
        </p:nvSpPr>
        <p:spPr>
          <a:xfrm>
            <a:off x="435528" y="5562600"/>
            <a:ext cx="8458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en-US" sz="3200" b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Our microbiome provides us with important traits that we did not need to evolve on our own</a:t>
            </a:r>
            <a:endParaRPr lang="en-US" sz="3200" b="1">
              <a:solidFill>
                <a:schemeClr val="bg1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781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0"/>
            <a:ext cx="7562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8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162"/>
          <a:stretch/>
        </p:blipFill>
        <p:spPr>
          <a:xfrm>
            <a:off x="1816100" y="223094"/>
            <a:ext cx="5497830" cy="643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59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38200"/>
            <a:ext cx="800502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2D73F-4F5D-4621-AFF2-5DF5F2CD5534}" type="slidenum">
              <a:rPr lang="en-US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20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8610600" cy="373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98839" y="4798346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Bacterial diversity </a:t>
            </a:r>
            <a:r>
              <a:rPr lang="en-US" dirty="0" smtClean="0">
                <a:solidFill>
                  <a:srgbClr val="FFFFFF"/>
                </a:solidFill>
              </a:rPr>
              <a:t>(# ‘species’ out of 2000 sequences per sample)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800" y="5486400"/>
            <a:ext cx="457200" cy="381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67000" y="5437560"/>
            <a:ext cx="2349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= 300 ‘species’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9800" y="6096000"/>
            <a:ext cx="457200" cy="381000"/>
          </a:xfrm>
          <a:prstGeom prst="rect">
            <a:avLst/>
          </a:prstGeom>
          <a:solidFill>
            <a:srgbClr val="2D0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67000" y="6047160"/>
            <a:ext cx="2178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= 50 ‘species’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2D73F-4F5D-4621-AFF2-5DF5F2CD5534}" type="slidenum">
              <a:rPr lang="en-US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15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3" cstate="print"/>
          <a:srcRect t="4721"/>
          <a:stretch>
            <a:fillRect/>
          </a:stretch>
        </p:blipFill>
        <p:spPr bwMode="auto">
          <a:xfrm>
            <a:off x="3657600" y="2874962"/>
            <a:ext cx="5486400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4876800"/>
            <a:ext cx="14462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311296" cy="332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0" y="5972850"/>
            <a:ext cx="3657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Fierer et al. 2008. PNAS</a:t>
            </a:r>
          </a:p>
        </p:txBody>
      </p:sp>
    </p:spTree>
    <p:extLst>
      <p:ext uri="{BB962C8B-B14F-4D97-AF65-F5344CB8AC3E}">
        <p14:creationId xmlns:p14="http://schemas.microsoft.com/office/powerpoint/2010/main" val="388232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3" cstate="print"/>
          <a:srcRect t="4721"/>
          <a:stretch>
            <a:fillRect/>
          </a:stretch>
        </p:blipFill>
        <p:spPr bwMode="auto">
          <a:xfrm>
            <a:off x="3352800" y="2667000"/>
            <a:ext cx="5791200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4876800"/>
            <a:ext cx="14462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28600"/>
            <a:ext cx="3733800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0" y="5541963"/>
            <a:ext cx="3657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Fierer et al. 2008. PNAS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62400" y="685800"/>
            <a:ext cx="518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Only 13% of palm bacterial species are shared between any two individuals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558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r="1920"/>
          <a:stretch>
            <a:fillRect/>
          </a:stretch>
        </p:blipFill>
        <p:spPr bwMode="auto">
          <a:xfrm>
            <a:off x="5791200" y="990600"/>
            <a:ext cx="303044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657600"/>
            <a:ext cx="27051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4" cstate="print"/>
          <a:srcRect t="12468"/>
          <a:stretch>
            <a:fillRect/>
          </a:stretch>
        </p:blipFill>
        <p:spPr bwMode="auto">
          <a:xfrm>
            <a:off x="381000" y="1371600"/>
            <a:ext cx="512308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600200" y="6172200"/>
            <a:ext cx="7086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smtClean="0">
                <a:solidFill>
                  <a:schemeClr val="bg1"/>
                </a:solidFill>
              </a:rPr>
              <a:t>Fierer et al. 2010. PNAS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457200"/>
            <a:ext cx="6781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</a:rPr>
              <a:t>Use of hand bacteria for forensic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1904776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42" y="152581"/>
            <a:ext cx="3132220" cy="3052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 b="11252"/>
          <a:stretch>
            <a:fillRect/>
          </a:stretch>
        </p:blipFill>
        <p:spPr bwMode="auto">
          <a:xfrm>
            <a:off x="4813615" y="440953"/>
            <a:ext cx="4152222" cy="276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307" y="3479062"/>
            <a:ext cx="3353955" cy="286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53942" y="152581"/>
            <a:ext cx="2431725" cy="461665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sz="2400" b="1" smtClean="0"/>
              <a:t>10</a:t>
            </a:r>
            <a:r>
              <a:rPr lang="en-US" sz="2400" b="1" baseline="30000" smtClean="0"/>
              <a:t>9</a:t>
            </a:r>
            <a:r>
              <a:rPr lang="en-US" sz="2400" b="1" smtClean="0"/>
              <a:t> cells gram</a:t>
            </a:r>
            <a:r>
              <a:rPr lang="en-US" sz="2400" b="1" baseline="30000" smtClean="0"/>
              <a:t>-1</a:t>
            </a:r>
            <a:endParaRPr lang="en-US" sz="2400" b="1" baseline="30000"/>
          </a:p>
        </p:txBody>
      </p:sp>
      <p:sp>
        <p:nvSpPr>
          <p:cNvPr id="7" name="TextBox 6"/>
          <p:cNvSpPr txBox="1"/>
          <p:nvPr/>
        </p:nvSpPr>
        <p:spPr>
          <a:xfrm>
            <a:off x="4813615" y="446381"/>
            <a:ext cx="2123949" cy="461665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0000"/>
                </a:solidFill>
              </a:rPr>
              <a:t>10</a:t>
            </a:r>
            <a:r>
              <a:rPr lang="en-US" sz="2400" b="1" baseline="30000" smtClean="0">
                <a:solidFill>
                  <a:srgbClr val="000000"/>
                </a:solidFill>
              </a:rPr>
              <a:t>5</a:t>
            </a:r>
            <a:r>
              <a:rPr lang="en-US" sz="2400" b="1" smtClean="0">
                <a:solidFill>
                  <a:srgbClr val="000000"/>
                </a:solidFill>
              </a:rPr>
              <a:t> cells cm</a:t>
            </a:r>
            <a:r>
              <a:rPr lang="en-US" sz="2400" b="1" baseline="30000" smtClean="0">
                <a:solidFill>
                  <a:srgbClr val="000000"/>
                </a:solidFill>
              </a:rPr>
              <a:t>-2</a:t>
            </a:r>
            <a:endParaRPr lang="en-US" sz="2400" b="1" baseline="3000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307" y="3533169"/>
            <a:ext cx="195277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0000"/>
                </a:solidFill>
              </a:rPr>
              <a:t>10</a:t>
            </a:r>
            <a:r>
              <a:rPr lang="en-US" sz="2400" b="1" baseline="30000" smtClean="0">
                <a:solidFill>
                  <a:srgbClr val="000000"/>
                </a:solidFill>
              </a:rPr>
              <a:t>6</a:t>
            </a:r>
            <a:r>
              <a:rPr lang="en-US" sz="2400" b="1" smtClean="0">
                <a:solidFill>
                  <a:srgbClr val="000000"/>
                </a:solidFill>
              </a:rPr>
              <a:t> cells m</a:t>
            </a:r>
            <a:r>
              <a:rPr lang="en-US" sz="2400" b="1" baseline="30000" smtClean="0">
                <a:solidFill>
                  <a:srgbClr val="000000"/>
                </a:solidFill>
              </a:rPr>
              <a:t>-3</a:t>
            </a:r>
            <a:endParaRPr lang="en-US" sz="2400" b="1" baseline="30000">
              <a:solidFill>
                <a:srgbClr val="000000"/>
              </a:solidFill>
            </a:endParaRPr>
          </a:p>
        </p:txBody>
      </p:sp>
      <p:pic>
        <p:nvPicPr>
          <p:cNvPr id="33794" name="Picture 2" descr="http://blogs.targetx.com/pbu/Sam/mone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0987" y="3738265"/>
            <a:ext cx="4424850" cy="261066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540987" y="3764002"/>
            <a:ext cx="21239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0000"/>
                </a:solidFill>
              </a:rPr>
              <a:t>10</a:t>
            </a:r>
            <a:r>
              <a:rPr lang="en-US" sz="2400" b="1" baseline="30000" smtClean="0">
                <a:solidFill>
                  <a:srgbClr val="000000"/>
                </a:solidFill>
              </a:rPr>
              <a:t>7</a:t>
            </a:r>
            <a:r>
              <a:rPr lang="en-US" sz="2400" b="1" smtClean="0">
                <a:solidFill>
                  <a:srgbClr val="000000"/>
                </a:solidFill>
              </a:rPr>
              <a:t> cells cm</a:t>
            </a:r>
            <a:r>
              <a:rPr lang="en-US" sz="2400" b="1" baseline="30000" smtClean="0">
                <a:solidFill>
                  <a:srgbClr val="000000"/>
                </a:solidFill>
              </a:rPr>
              <a:t>-2</a:t>
            </a:r>
            <a:endParaRPr lang="en-US" sz="2400" b="1" baseline="30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703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hellagoodrecords.com/credits/csi%20miam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6066" y="644493"/>
            <a:ext cx="6694651" cy="5020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097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27419"/>
            <a:ext cx="66442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Why do each of us harbor such unique microbial communities?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0400" y="2297120"/>
            <a:ext cx="5943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genetics?</a:t>
            </a:r>
          </a:p>
          <a:p>
            <a:pPr algn="ctr"/>
            <a:r>
              <a:rPr lang="en-US" sz="3200" b="1">
                <a:solidFill>
                  <a:schemeClr val="bg1"/>
                </a:solidFill>
              </a:rPr>
              <a:t>parental influences?</a:t>
            </a:r>
          </a:p>
          <a:p>
            <a:pPr algn="ctr"/>
            <a:r>
              <a:rPr lang="en-US" sz="3200" b="1">
                <a:solidFill>
                  <a:schemeClr val="bg1"/>
                </a:solidFill>
              </a:rPr>
              <a:t>diet or lifestyle?</a:t>
            </a:r>
          </a:p>
          <a:p>
            <a:pPr algn="ctr"/>
            <a:r>
              <a:rPr lang="en-US" sz="3200" b="1">
                <a:solidFill>
                  <a:schemeClr val="bg1"/>
                </a:solidFill>
              </a:rPr>
              <a:t>surroundings?</a:t>
            </a:r>
          </a:p>
        </p:txBody>
      </p:sp>
      <p:pic>
        <p:nvPicPr>
          <p:cNvPr id="4" name="Picture 3" descr="lunainla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324" y="1658937"/>
            <a:ext cx="3681097" cy="49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58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6898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smtClean="0">
                <a:solidFill>
                  <a:schemeClr val="bg1"/>
                </a:solidFill>
              </a:rPr>
              <a:t>Identical twins harbor bacterial communities that are no more similar than non-identical twins</a:t>
            </a: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456" y="1778746"/>
            <a:ext cx="6743635" cy="505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4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51681" y="6204466"/>
            <a:ext cx="4711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Dominguez-Bello et al. 2010. PNAS.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717718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1600200"/>
            <a:ext cx="1362376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38200" y="604391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Vaginal delivery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608856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C-section delivery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53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5425" y="228600"/>
            <a:ext cx="8918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</a:rPr>
              <a:t>Individuals sharing the same household share more similar bacterial communities (even if unrelated)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402" y="1618553"/>
            <a:ext cx="7269341" cy="484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52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219200" y="762000"/>
            <a:ext cx="6781800" cy="5410200"/>
            <a:chOff x="1676400" y="1676400"/>
            <a:chExt cx="5715000" cy="4495800"/>
          </a:xfrm>
        </p:grpSpPr>
        <p:sp>
          <p:nvSpPr>
            <p:cNvPr id="14" name="Rectangle 13"/>
            <p:cNvSpPr/>
            <p:nvPr/>
          </p:nvSpPr>
          <p:spPr>
            <a:xfrm>
              <a:off x="1676400" y="1676400"/>
              <a:ext cx="5715000" cy="4495800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828800" y="1905000"/>
              <a:ext cx="5181600" cy="4178504"/>
              <a:chOff x="2971800" y="2374696"/>
              <a:chExt cx="4426593" cy="3741276"/>
            </a:xfrm>
          </p:grpSpPr>
          <p:pic>
            <p:nvPicPr>
              <p:cNvPr id="3" name="Picture 2" descr="house diagram sketches BW high NO ARROWS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800" y="2667000"/>
                <a:ext cx="3821611" cy="2729722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09964" y="4450266"/>
                <a:ext cx="826311" cy="76884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98470" y="5286069"/>
                <a:ext cx="768842" cy="76884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15215" y="5347130"/>
                <a:ext cx="826310" cy="768842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29552" y="4578288"/>
                <a:ext cx="768841" cy="768842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6597356" y="3310618"/>
                <a:ext cx="833231" cy="76884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6200000">
                <a:off x="3098600" y="3310617"/>
                <a:ext cx="833231" cy="768842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15553" y="5255067"/>
                <a:ext cx="1044481" cy="816248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15215" y="2440164"/>
                <a:ext cx="1056242" cy="71840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/>
              <a:srcRect b="7224"/>
              <a:stretch/>
            </p:blipFill>
            <p:spPr>
              <a:xfrm>
                <a:off x="5825835" y="2374696"/>
                <a:ext cx="933911" cy="69384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647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69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5954" y="1304892"/>
            <a:ext cx="5687691" cy="4248214"/>
          </a:xfrm>
          <a:prstGeom prst="rect">
            <a:avLst/>
          </a:prstGeom>
        </p:spPr>
      </p:pic>
      <p:pic>
        <p:nvPicPr>
          <p:cNvPr id="3" name="Picture 2" descr="photo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2838" y="1304892"/>
            <a:ext cx="5687692" cy="42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05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5158" y="1139845"/>
            <a:ext cx="659368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>
                <a:solidFill>
                  <a:schemeClr val="bg1"/>
                </a:solidFill>
              </a:rPr>
              <a:t>What constitutes a ‘good’ skin microbial community?</a:t>
            </a:r>
          </a:p>
          <a:p>
            <a:pPr algn="ctr"/>
            <a:endParaRPr lang="en-US" sz="3400" b="1">
              <a:solidFill>
                <a:schemeClr val="bg1"/>
              </a:solidFill>
            </a:endParaRPr>
          </a:p>
          <a:p>
            <a:pPr algn="ctr"/>
            <a:endParaRPr lang="en-US" sz="3400" b="1">
              <a:solidFill>
                <a:schemeClr val="bg1"/>
              </a:solidFill>
            </a:endParaRPr>
          </a:p>
          <a:p>
            <a:pPr algn="ctr"/>
            <a:endParaRPr lang="en-US" sz="3400"/>
          </a:p>
        </p:txBody>
      </p:sp>
    </p:spTree>
    <p:extLst>
      <p:ext uri="{BB962C8B-B14F-4D97-AF65-F5344CB8AC3E}">
        <p14:creationId xmlns:p14="http://schemas.microsoft.com/office/powerpoint/2010/main" val="325769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24548" y="5086057"/>
            <a:ext cx="6226175" cy="1754327"/>
          </a:xfrm>
          <a:prstGeom prst="rect">
            <a:avLst/>
          </a:prstGeom>
          <a:solidFill>
            <a:srgbClr val="BFBFBF"/>
          </a:solidFill>
          <a:ln w="222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tabLst>
                <a:tab pos="860425" algn="l"/>
              </a:tabLst>
            </a:pPr>
            <a:r>
              <a:rPr lang="en-US" sz="3600" b="1">
                <a:solidFill>
                  <a:srgbClr val="000000"/>
                </a:solidFill>
              </a:rPr>
              <a:t>≈ 50% of the biomass on Earth is microbial</a:t>
            </a:r>
          </a:p>
          <a:p>
            <a:pPr marL="342900" indent="-342900" algn="ctr">
              <a:spcBef>
                <a:spcPct val="50000"/>
              </a:spcBef>
              <a:tabLst>
                <a:tab pos="860425" algn="l"/>
              </a:tabLst>
            </a:pPr>
            <a:r>
              <a:rPr lang="en-US" sz="2400">
                <a:solidFill>
                  <a:srgbClr val="000000"/>
                </a:solidFill>
              </a:rPr>
              <a:t>(Whitman et al. PNAS 1998)</a:t>
            </a:r>
          </a:p>
        </p:txBody>
      </p:sp>
    </p:spTree>
    <p:extLst>
      <p:ext uri="{BB962C8B-B14F-4D97-AF65-F5344CB8AC3E}">
        <p14:creationId xmlns:p14="http://schemas.microsoft.com/office/powerpoint/2010/main" val="1700012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2376" y="195590"/>
            <a:ext cx="7945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Most of the biological diversity on earth is microbial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9" name="Picture 8" descr="FiererandLennon_AJB_201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363" y="804503"/>
            <a:ext cx="7330214" cy="5682388"/>
          </a:xfrm>
          <a:prstGeom prst="rect">
            <a:avLst/>
          </a:prstGeom>
        </p:spPr>
      </p:pic>
      <p:sp>
        <p:nvSpPr>
          <p:cNvPr id="11" name="Left Arrow 10"/>
          <p:cNvSpPr/>
          <p:nvPr/>
        </p:nvSpPr>
        <p:spPr>
          <a:xfrm rot="18608693">
            <a:off x="6136311" y="2611129"/>
            <a:ext cx="863338" cy="402144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727366" y="1834125"/>
            <a:ext cx="12192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You are here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94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29252"/>
            <a:ext cx="7010400" cy="255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FFFF00"/>
                </a:solidFill>
                <a:latin typeface="Futura Medium"/>
              </a:rPr>
              <a:t>A paradigm shift: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931" y="3734353"/>
            <a:ext cx="32940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The only good microbe is a dead microbe.</a:t>
            </a:r>
          </a:p>
        </p:txBody>
      </p:sp>
      <p:sp>
        <p:nvSpPr>
          <p:cNvPr id="4" name="Rectangle 3"/>
          <p:cNvSpPr/>
          <p:nvPr/>
        </p:nvSpPr>
        <p:spPr>
          <a:xfrm>
            <a:off x="5029200" y="5334000"/>
            <a:ext cx="3886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A few microbes are pathogens, many are harmless or beneficial.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9323"/>
          <a:stretch/>
        </p:blipFill>
        <p:spPr>
          <a:xfrm>
            <a:off x="307409" y="866699"/>
            <a:ext cx="2993840" cy="2714702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2101236">
            <a:off x="3354469" y="2772500"/>
            <a:ext cx="1866740" cy="774424"/>
          </a:xfrm>
          <a:prstGeom prst="rightArrow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2306972"/>
            <a:ext cx="3769956" cy="282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2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6055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85410" y="840083"/>
            <a:ext cx="41585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Arial"/>
                <a:cs typeface="Arial"/>
              </a:rPr>
              <a:t>“They’re invisible. They’re everywhere. And they rule.”</a:t>
            </a:r>
          </a:p>
        </p:txBody>
      </p:sp>
    </p:spTree>
    <p:extLst>
      <p:ext uri="{BB962C8B-B14F-4D97-AF65-F5344CB8AC3E}">
        <p14:creationId xmlns:p14="http://schemas.microsoft.com/office/powerpoint/2010/main" val="4204352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6055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57348" y="229654"/>
            <a:ext cx="42866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Arial"/>
                <a:cs typeface="Arial"/>
              </a:rPr>
              <a:t>“They’re invisible. They’re everywhere. And they rule.”</a:t>
            </a:r>
          </a:p>
        </p:txBody>
      </p:sp>
      <p:pic>
        <p:nvPicPr>
          <p:cNvPr id="5" name="Picture 4" descr="Screen Shot 2014-11-13 at 10.42.2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48" y="1876291"/>
            <a:ext cx="3566985" cy="462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42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461" y="372634"/>
            <a:ext cx="38100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8783" y="382341"/>
            <a:ext cx="2647663" cy="262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26" y="3059302"/>
            <a:ext cx="3541245" cy="3555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48433" b="12276"/>
          <a:stretch/>
        </p:blipFill>
        <p:spPr>
          <a:xfrm rot="5400000">
            <a:off x="5193490" y="2726597"/>
            <a:ext cx="2715847" cy="48719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18844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8252"/>
          <a:stretch/>
        </p:blipFill>
        <p:spPr>
          <a:xfrm>
            <a:off x="0" y="223248"/>
            <a:ext cx="9144000" cy="62921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0421" y="223248"/>
            <a:ext cx="5503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Rapid decline in DNA sequencing costs</a:t>
            </a:r>
          </a:p>
        </p:txBody>
      </p:sp>
    </p:spTree>
    <p:extLst>
      <p:ext uri="{BB962C8B-B14F-4D97-AF65-F5344CB8AC3E}">
        <p14:creationId xmlns:p14="http://schemas.microsoft.com/office/powerpoint/2010/main" val="2123677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3915</TotalTime>
  <Words>664</Words>
  <Application>Microsoft Macintosh PowerPoint</Application>
  <PresentationFormat>On-screen Show (4:3)</PresentationFormat>
  <Paragraphs>91</Paragraphs>
  <Slides>27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CU-Boulder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Noah Fierer</dc:creator>
  <cp:lastModifiedBy>Noah Fierer</cp:lastModifiedBy>
  <cp:revision>55</cp:revision>
  <dcterms:created xsi:type="dcterms:W3CDTF">2015-09-18T21:57:22Z</dcterms:created>
  <dcterms:modified xsi:type="dcterms:W3CDTF">2016-02-09T18:20:54Z</dcterms:modified>
</cp:coreProperties>
</file>