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embeddedFontLst>
    <p:embeddedFont>
      <p:font typeface="Dosis" panose="020B0604020202020204" charset="0"/>
      <p:regular r:id="rId14"/>
      <p:bold r:id="rId15"/>
    </p:embeddedFont>
    <p:embeddedFont>
      <p:font typeface="Cambria" panose="02040503050406030204" pitchFamily="18" charset="0"/>
      <p:regular r:id="rId16"/>
      <p:bold r:id="rId17"/>
      <p:italic r:id="rId18"/>
      <p:boldItalic r:id="rId19"/>
    </p:embeddedFont>
    <p:embeddedFont>
      <p:font typeface="Petrona" panose="020B0604020202020204" charset="0"/>
      <p:regular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628" autoAdjust="0"/>
    <p:restoredTop sz="72892" autoAdjust="0"/>
  </p:normalViewPr>
  <p:slideViewPr>
    <p:cSldViewPr>
      <p:cViewPr varScale="1">
        <p:scale>
          <a:sx n="82" d="100"/>
          <a:sy n="82" d="100"/>
        </p:scale>
        <p:origin x="9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55885145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lnSpc>
                <a:spcPct val="115000"/>
              </a:lnSpc>
              <a:spcBef>
                <a:spcPts val="0"/>
              </a:spcBef>
              <a:spcAft>
                <a:spcPts val="0"/>
              </a:spcAft>
              <a:buNone/>
            </a:pPr>
            <a:r>
              <a:rPr lang="en-US" sz="1100" b="1" dirty="0" smtClean="0">
                <a:effectLst/>
                <a:highlight>
                  <a:srgbClr val="FFFFFF"/>
                </a:highlight>
                <a:latin typeface="Arial" panose="020B0604020202020204" pitchFamily="34" charset="0"/>
                <a:ea typeface="Cambria" panose="02040503050406030204" pitchFamily="18" charset="0"/>
              </a:rPr>
              <a:t>8. (10 min) </a:t>
            </a:r>
            <a:r>
              <a:rPr lang="en-US" sz="1100" b="1" dirty="0" smtClean="0">
                <a:effectLst/>
                <a:latin typeface="Arial" panose="020B0604020202020204" pitchFamily="34" charset="0"/>
                <a:ea typeface="Cambria" panose="02040503050406030204" pitchFamily="18" charset="0"/>
              </a:rPr>
              <a:t>Before dismissing students, ask student to take stock of what they figured out today and brainstorm what our next steps should be in our investigations.</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285750" marR="0" indent="0">
              <a:lnSpc>
                <a:spcPct val="115000"/>
              </a:lnSpc>
              <a:spcBef>
                <a:spcPts val="0"/>
              </a:spcBef>
              <a:spcAft>
                <a:spcPts val="0"/>
              </a:spcAft>
              <a:buNone/>
            </a:pPr>
            <a:r>
              <a:rPr lang="en-US" sz="1100" b="1" u="sng" dirty="0" smtClean="0">
                <a:solidFill>
                  <a:srgbClr val="99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u="none" strike="noStrike" dirty="0" smtClean="0">
                <a:solidFill>
                  <a:srgbClr val="990000"/>
                </a:solidFill>
                <a:effectLst/>
                <a:latin typeface="Arial" panose="020B0604020202020204" pitchFamily="34" charset="0"/>
                <a:ea typeface="Cambria" panose="02040503050406030204" pitchFamily="18" charset="0"/>
              </a:rPr>
              <a:t>What did these calculations help us figure out?</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u="none" strike="noStrike" dirty="0" smtClean="0">
                <a:solidFill>
                  <a:srgbClr val="990000"/>
                </a:solidFill>
                <a:effectLst/>
                <a:latin typeface="Arial" panose="020B0604020202020204" pitchFamily="34" charset="0"/>
                <a:ea typeface="Cambria" panose="02040503050406030204" pitchFamily="18" charset="0"/>
              </a:rPr>
              <a:t>What do we need to do in our school to better understand the food waste situation?</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u="none" strike="noStrike" dirty="0" smtClean="0">
                <a:solidFill>
                  <a:srgbClr val="990000"/>
                </a:solidFill>
                <a:effectLst/>
                <a:latin typeface="Arial" panose="020B0604020202020204" pitchFamily="34" charset="0"/>
                <a:ea typeface="Cambria" panose="02040503050406030204" pitchFamily="18" charset="0"/>
              </a:rPr>
              <a:t>What else are we wondering about when planning this design challenge?</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u="none" strike="noStrike" dirty="0" smtClean="0">
                <a:solidFill>
                  <a:srgbClr val="990000"/>
                </a:solidFill>
                <a:effectLst/>
                <a:latin typeface="Arial" panose="020B0604020202020204" pitchFamily="34" charset="0"/>
                <a:ea typeface="Cambria" panose="02040503050406030204" pitchFamily="18" charset="0"/>
              </a:rPr>
              <a:t>What should make sure to do in our next class?</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u="none" strike="noStrike" dirty="0" smtClean="0">
                <a:solidFill>
                  <a:srgbClr val="990000"/>
                </a:solidFill>
                <a:effectLst/>
                <a:latin typeface="Arial" panose="020B0604020202020204" pitchFamily="34" charset="0"/>
                <a:ea typeface="Cambria" panose="02040503050406030204" pitchFamily="18" charset="0"/>
              </a:rPr>
              <a:t>What do we need to investigate next time we meet for science?</a:t>
            </a:r>
            <a:endParaRPr lang="en-US" sz="1800" u="none" strike="noStrike" dirty="0" smtClean="0">
              <a:effectLst/>
              <a:latin typeface="Arial" panose="020B0604020202020204" pitchFamily="34" charset="0"/>
              <a:ea typeface="Arial" panose="020B0604020202020204" pitchFamily="34" charset="0"/>
            </a:endParaRPr>
          </a:p>
          <a:p>
            <a:pPr marL="0" lvl="0" indent="0" rtl="0">
              <a:lnSpc>
                <a:spcPct val="115000"/>
              </a:lnSpc>
              <a:spcBef>
                <a:spcPts val="1000"/>
              </a:spcBef>
              <a:spcAft>
                <a:spcPts val="0"/>
              </a:spcAft>
              <a:buNone/>
            </a:pPr>
            <a:endParaRPr lang="en-US" b="1" dirty="0" smtClean="0">
              <a:solidFill>
                <a:schemeClr val="dk1"/>
              </a:solidFill>
              <a:latin typeface="Cambria"/>
              <a:ea typeface="Cambria"/>
              <a:cs typeface="Cambria"/>
              <a:sym typeface="Cambria"/>
            </a:endParaRPr>
          </a:p>
          <a:p>
            <a:pPr marL="28575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Listen for </a:t>
            </a:r>
            <a:r>
              <a:rPr lang="en-US" sz="1100" b="1" i="1" dirty="0" smtClean="0">
                <a:effectLst/>
                <a:latin typeface="Arial" panose="020B0604020202020204" pitchFamily="34" charset="0"/>
                <a:ea typeface="Cambria" panose="02040503050406030204" pitchFamily="18" charset="0"/>
              </a:rPr>
              <a:t>student responses</a:t>
            </a:r>
            <a:r>
              <a:rPr lang="en-US" sz="1100" b="1" dirty="0" smtClean="0">
                <a:effectLst/>
                <a:latin typeface="Arial" panose="020B0604020202020204" pitchFamily="34" charset="0"/>
                <a:ea typeface="Cambria" panose="02040503050406030204" pitchFamily="18" charset="0"/>
              </a:rPr>
              <a:t> such as:</a:t>
            </a:r>
            <a:endParaRPr lang="en-US" sz="1800"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These calculations helped us figure out that school based programs for reducing food waste could have a significant impact on Greenhouse Gas contributions worldwide.</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We are wondering who we can ask for help or support in our school?</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We should figure out what we do with the waste in our cafeteria.  </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Can we make a plan to sort out the waste in the cafeteria? </a:t>
            </a:r>
            <a:endParaRPr lang="en-US" sz="1800" u="none" strike="noStrike" dirty="0" smtClean="0">
              <a:effectLst/>
              <a:latin typeface="Arial" panose="020B0604020202020204" pitchFamily="34" charset="0"/>
              <a:ea typeface="Arial" panose="020B0604020202020204" pitchFamily="34" charset="0"/>
            </a:endParaRPr>
          </a:p>
          <a:p>
            <a:pPr marL="0" lvl="0" indent="0" rtl="0">
              <a:lnSpc>
                <a:spcPct val="115000"/>
              </a:lnSpc>
              <a:spcBef>
                <a:spcPts val="1000"/>
              </a:spcBef>
              <a:spcAft>
                <a:spcPts val="0"/>
              </a:spcAft>
              <a:buNone/>
            </a:pPr>
            <a:endParaRPr b="1" dirty="0">
              <a:solidFill>
                <a:schemeClr val="dk1"/>
              </a:solidFill>
              <a:latin typeface="Cambria"/>
              <a:ea typeface="Cambria"/>
              <a:cs typeface="Cambria"/>
              <a:sym typeface="Cambria"/>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b="1">
              <a:solidFill>
                <a:schemeClr val="dk1"/>
              </a:solidFill>
              <a:latin typeface="Cambria"/>
              <a:ea typeface="Cambria"/>
              <a:cs typeface="Cambria"/>
              <a:sym typeface="Cambri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1. (5 min) Begin class with a discussion to re-orient students to the storyline.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u="sng" dirty="0" smtClean="0">
                <a:solidFill>
                  <a:srgbClr val="980000"/>
                </a:solidFill>
                <a:effectLst/>
                <a:latin typeface="Arial" panose="020B0604020202020204" pitchFamily="34" charset="0"/>
                <a:ea typeface="Cambria" panose="02040503050406030204" pitchFamily="18" charset="0"/>
              </a:rPr>
              <a:t>Suggested Prompts:</a:t>
            </a:r>
            <a:r>
              <a:rPr lang="en-US" sz="1100" b="1" dirty="0" smtClean="0">
                <a:solidFill>
                  <a:srgbClr val="980000"/>
                </a:solidFill>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What did we figure out last class?</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What were the questions we came up with in the last class?</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What do we need to know to be able to recommend or make changes to the food system? </a:t>
            </a:r>
            <a:r>
              <a:rPr lang="en-US" sz="1100" b="1" u="none" strike="noStrike" dirty="0" smtClean="0">
                <a:solidFill>
                  <a:srgbClr val="980000"/>
                </a:solidFill>
                <a:effectLst/>
                <a:ea typeface="Cambria" panose="02040503050406030204" pitchFamily="18" charset="0"/>
              </a:rPr>
              <a:t> </a:t>
            </a:r>
            <a:endParaRPr lang="en-US" u="none" strike="noStrike" dirty="0" smtClean="0">
              <a:effectLst/>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Listen for student responses such as: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watched a video to show us that food waste is a major contributor to Greenhouse Gas emissions. </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figured out that if you could change just a small part of the system you could save a lot of Greenhouse Gas emissions if that happened all over the school or all over the state or country. </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decided we needed to learn more about our school food system so that we could figure out how to change it.  </a:t>
            </a:r>
            <a:endParaRPr lang="en-US" u="none" strike="noStrike" dirty="0" smtClean="0">
              <a:effectLst/>
            </a:endParaRPr>
          </a:p>
          <a:p>
            <a:pPr marL="139700" indent="0">
              <a:buNone/>
            </a:pPr>
            <a:endParaRPr lang="en-US" u="none" strike="noStrike" dirty="0">
              <a:effectLs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2. (10 min) Guide students in an Initial Ideas Discussions to help students identify the interacting pieces to develop their model of the food </a:t>
            </a:r>
            <a:r>
              <a:rPr lang="en-US" sz="1100" b="1" dirty="0" err="1" smtClean="0">
                <a:effectLst/>
                <a:latin typeface="Arial" panose="020B0604020202020204" pitchFamily="34" charset="0"/>
                <a:ea typeface="Cambria" panose="02040503050406030204" pitchFamily="18" charset="0"/>
              </a:rPr>
              <a:t>system</a:t>
            </a:r>
            <a:r>
              <a:rPr lang="en-US" sz="1100" b="1" baseline="30000" dirty="0" err="1" smtClean="0">
                <a:effectLst/>
                <a:latin typeface="Arial" panose="020B0604020202020204" pitchFamily="34" charset="0"/>
                <a:ea typeface="Cambria" panose="02040503050406030204" pitchFamily="18" charset="0"/>
              </a:rPr>
              <a:t>A</a:t>
            </a:r>
            <a:r>
              <a:rPr lang="en-US" sz="1100" b="1" dirty="0" smtClean="0">
                <a:effectLst/>
                <a:latin typeface="Arial" panose="020B0604020202020204" pitchFamily="34" charset="0"/>
                <a:ea typeface="Cambria" panose="02040503050406030204" pitchFamily="18" charset="0"/>
              </a:rPr>
              <a:t>.</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u="none" strike="noStrike" dirty="0" smtClean="0">
                <a:solidFill>
                  <a:srgbClr val="980000"/>
                </a:solidFill>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u="sng" dirty="0" smtClean="0">
                <a:solidFill>
                  <a:srgbClr val="98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What are some the parts (people, places, things, ideas, processes) of our food system?  </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How do these parts interact? </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Who makes decisions within the different parts?</a:t>
            </a:r>
            <a:endParaRPr lang="en-US" u="none" strike="noStrike" dirty="0" smtClean="0">
              <a:effectLst/>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Listen for student responses such as: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Businesses, farmers, school cafeteria staff, principal, parents, students, custodians, etc.  </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If the cafeteria staff order food that we don’t like we don’t order it or we take it and then throw it in the trash.</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My parents make some of the decisions for what I have for lunch. The school or district decides how much money we get for the cafeteria.</a:t>
            </a:r>
            <a:endParaRPr lang="en-US" u="none" strike="noStrike" dirty="0" smtClean="0">
              <a:effectLst/>
            </a:endParaRPr>
          </a:p>
          <a:p>
            <a:pPr marL="0" lvl="0" indent="0" rtl="0">
              <a:lnSpc>
                <a:spcPct val="115000"/>
              </a:lnSpc>
              <a:spcBef>
                <a:spcPts val="0"/>
              </a:spcBef>
              <a:spcAft>
                <a:spcPts val="0"/>
              </a:spcAft>
              <a:buClr>
                <a:schemeClr val="dk1"/>
              </a:buClr>
              <a:buSzPts val="1100"/>
              <a:buFont typeface="Arial"/>
              <a:buNone/>
            </a:pPr>
            <a:endParaRPr b="1" dirty="0">
              <a:solidFill>
                <a:schemeClr val="dk1"/>
              </a:solidFill>
              <a:latin typeface="Cambria"/>
              <a:ea typeface="Cambria"/>
              <a:cs typeface="Cambria"/>
              <a:sym typeface="Cambria"/>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endParaRPr b="1">
              <a:solidFill>
                <a:schemeClr val="dk1"/>
              </a:solidFill>
              <a:latin typeface="Cambria"/>
              <a:ea typeface="Cambria"/>
              <a:cs typeface="Cambria"/>
              <a:sym typeface="Cambria"/>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3. (20 min) Next, direct students to make an initial model of the food system, as they understand it. Once students have had enough time to draw out their model, have them share it with another person. Then, as a class, make a table to compare and contrast the pieces of the model.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u="sng" dirty="0" smtClean="0">
                <a:solidFill>
                  <a:srgbClr val="98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What are some things that both you and your partner had in your models (or that we definitely all agree should be in this model?) </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What are some differences between your models (or things that we aren’t sure if they should be in the models?) </a:t>
            </a:r>
            <a:endParaRPr lang="en-US" u="none" strike="noStrike" dirty="0" smtClean="0">
              <a:effectLst/>
            </a:endParaRPr>
          </a:p>
          <a:p>
            <a:pPr marL="139700" indent="0">
              <a:buNone/>
            </a:pPr>
            <a:r>
              <a:rPr lang="en-US" sz="1100" dirty="0" smtClean="0">
                <a:solidFill>
                  <a:srgbClr val="980000"/>
                </a:solidFill>
                <a:effectLst/>
                <a:ea typeface="Cambria" panose="02040503050406030204" pitchFamily="18" charset="0"/>
              </a:rPr>
              <a:t> </a:t>
            </a:r>
            <a:endParaRPr lang="en-US" dirty="0" smtClean="0">
              <a:effectLst/>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Accept any responses that emphasize the components, interactions and mechanisms of this system such as: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Components: food, farms, kitchens, cafeterias, waste management, landfills, greenhouse gases (methane, carbon dioxide), school, students</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Interactions: transportation, emissions, </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Mechanisms: breakdown of food waste,  combustion of gas (transporting food and waste)</a:t>
            </a:r>
            <a:endParaRPr lang="en-US" u="none" strike="noStrike" dirty="0" smtClean="0">
              <a:effectLst/>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Emphasize with students that their list of things they aren’t sure of (the differences in their models) is a good place to </a:t>
            </a:r>
            <a:r>
              <a:rPr lang="en-US" sz="1100" b="1" dirty="0" err="1" smtClean="0">
                <a:effectLst/>
                <a:latin typeface="Arial" panose="020B0604020202020204" pitchFamily="34" charset="0"/>
                <a:ea typeface="Cambria" panose="02040503050406030204" pitchFamily="18" charset="0"/>
              </a:rPr>
              <a:t>start</a:t>
            </a:r>
            <a:r>
              <a:rPr lang="en-US" sz="1100" b="1" baseline="30000" dirty="0" err="1" smtClean="0">
                <a:effectLst/>
                <a:latin typeface="Arial" panose="020B0604020202020204" pitchFamily="34" charset="0"/>
                <a:ea typeface="Cambria" panose="02040503050406030204" pitchFamily="18" charset="0"/>
              </a:rPr>
              <a:t>B</a:t>
            </a:r>
            <a:r>
              <a:rPr lang="en-US" sz="1100" b="1" dirty="0" smtClean="0">
                <a:effectLst/>
                <a:latin typeface="Arial" panose="020B0604020202020204" pitchFamily="34" charset="0"/>
                <a:ea typeface="Cambria" panose="02040503050406030204" pitchFamily="18" charset="0"/>
              </a:rPr>
              <a:t> and a lot of it lines up with their driving questions.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u="sng" dirty="0" smtClean="0">
                <a:solidFill>
                  <a:srgbClr val="98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It seems like the are unsure of many of the ways this system works, especially the connection between food waste and Greenhouse Gases. How could we get some of these questions answered? </a:t>
            </a:r>
            <a:endParaRPr lang="en-US" u="none" strike="noStrike" dirty="0" smtClean="0">
              <a:effectLst/>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Listen for students responses that set them up to read about food waste systems and Greenhouse Gases: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could read something that tells us about the systems.</a:t>
            </a:r>
            <a:endParaRPr lang="en-US" u="none" strike="noStrike" dirty="0" smtClean="0">
              <a:effectLst/>
            </a:endParaRPr>
          </a:p>
          <a:p>
            <a:pPr marL="0" marR="0">
              <a:lnSpc>
                <a:spcPct val="115000"/>
              </a:lnSpc>
              <a:spcBef>
                <a:spcPts val="0"/>
              </a:spcBef>
              <a:spcAft>
                <a:spcPts val="0"/>
              </a:spcAft>
            </a:pPr>
            <a:endParaRPr lang="en-US" sz="1800" dirty="0" smtClean="0">
              <a:effectLst/>
              <a:latin typeface="Arial" panose="020B0604020202020204" pitchFamily="34" charset="0"/>
              <a:ea typeface="Arial" panose="020B0604020202020204" pitchFamily="34" charset="0"/>
            </a:endParaRPr>
          </a:p>
          <a:p>
            <a:pPr marL="0" lvl="0" indent="0" rtl="0">
              <a:lnSpc>
                <a:spcPct val="115000"/>
              </a:lnSpc>
              <a:spcBef>
                <a:spcPts val="1000"/>
              </a:spcBef>
              <a:spcAft>
                <a:spcPts val="1000"/>
              </a:spcAft>
              <a:buNone/>
            </a:pPr>
            <a:endParaRPr i="1" dirty="0">
              <a:solidFill>
                <a:schemeClr val="dk1"/>
              </a:solidFill>
              <a:latin typeface="Cambria"/>
              <a:ea typeface="Cambria"/>
              <a:cs typeface="Cambria"/>
              <a:sym typeface="Cambria"/>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4.  (30 min) Instruct students to read the “Food Waste” article in their Student Activity Sheet. Then engage students in a Building Understandings discussion.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u="sng" dirty="0" smtClean="0">
                <a:solidFill>
                  <a:srgbClr val="98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What is one thing you did not know that you learned from this article?</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What are some key ideas about food waste you learned from the article? </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What information from the article is applicable to us?</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What components of the food waste system can we directly impact?</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How could we apply what we learned from the article to our initial models? How should we revise them?</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Where in the system are Greenhouse Gases emitted?</a:t>
            </a:r>
            <a:endParaRPr lang="en-US" u="none" strike="noStrike" dirty="0" smtClean="0">
              <a:effectLst/>
            </a:endParaRPr>
          </a:p>
          <a:p>
            <a:pPr marL="342900" marR="0" lvl="0" indent="-342900">
              <a:lnSpc>
                <a:spcPct val="115000"/>
              </a:lnSpc>
              <a:spcBef>
                <a:spcPts val="0"/>
              </a:spcBef>
              <a:spcAft>
                <a:spcPts val="0"/>
              </a:spcAft>
              <a:buFont typeface="Arial" panose="020B0604020202020204" pitchFamily="34" charset="0"/>
              <a:buChar char="➔"/>
            </a:pPr>
            <a:r>
              <a:rPr lang="en-US" sz="1100" u="none" strike="noStrike" dirty="0" smtClean="0">
                <a:solidFill>
                  <a:srgbClr val="980000"/>
                </a:solidFill>
                <a:effectLst/>
                <a:latin typeface="Arial" panose="020B0604020202020204" pitchFamily="34" charset="0"/>
                <a:ea typeface="Cambria" panose="02040503050406030204" pitchFamily="18" charset="0"/>
              </a:rPr>
              <a:t>What processes or decisions result in food waste emissions?</a:t>
            </a:r>
            <a:endParaRPr lang="en-US" sz="1800" u="none" strike="noStrike" dirty="0" smtClean="0">
              <a:effectLst/>
              <a:latin typeface="Arial" panose="020B0604020202020204" pitchFamily="34" charset="0"/>
              <a:ea typeface="Arial" panose="020B0604020202020204" pitchFamily="34" charset="0"/>
            </a:endParaRPr>
          </a:p>
          <a:p>
            <a:pPr marL="139700" marR="0" indent="0">
              <a:lnSpc>
                <a:spcPct val="115000"/>
              </a:lnSpc>
              <a:spcBef>
                <a:spcPts val="0"/>
              </a:spcBef>
              <a:spcAft>
                <a:spcPts val="0"/>
              </a:spcAft>
              <a:buNone/>
            </a:pPr>
            <a:r>
              <a:rPr lang="en-US" sz="1100" dirty="0" smtClean="0">
                <a:solidFill>
                  <a:srgbClr val="980000"/>
                </a:solidFill>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139700" marR="0" indent="0">
              <a:lnSpc>
                <a:spcPct val="115000"/>
              </a:lnSpc>
              <a:spcBef>
                <a:spcPts val="0"/>
              </a:spcBef>
              <a:spcAft>
                <a:spcPts val="0"/>
              </a:spcAft>
              <a:buNone/>
            </a:pPr>
            <a:r>
              <a:rPr lang="en-US" sz="1100" dirty="0" smtClean="0">
                <a:solidFill>
                  <a:srgbClr val="980000"/>
                </a:solidFill>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139700" marR="0" indent="0">
              <a:lnSpc>
                <a:spcPct val="115000"/>
              </a:lnSpc>
              <a:spcBef>
                <a:spcPts val="0"/>
              </a:spcBef>
              <a:spcAft>
                <a:spcPts val="0"/>
              </a:spcAft>
              <a:buNone/>
            </a:pPr>
            <a:r>
              <a:rPr lang="en-US" sz="1100" dirty="0" smtClean="0">
                <a:solidFill>
                  <a:srgbClr val="980000"/>
                </a:solidFill>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139700" marR="0" indent="0">
              <a:lnSpc>
                <a:spcPct val="115000"/>
              </a:lnSpc>
              <a:spcBef>
                <a:spcPts val="0"/>
              </a:spcBef>
              <a:spcAft>
                <a:spcPts val="0"/>
              </a:spcAft>
              <a:buNone/>
            </a:pPr>
            <a:r>
              <a:rPr lang="en-US" sz="1100" dirty="0" smtClean="0">
                <a:solidFill>
                  <a:srgbClr val="980000"/>
                </a:solidFill>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Accept any relevant student responses such as: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The article told us that food waste is a worldwide problem.</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Food waste emits methane, which is 25 times worse than carbon dioxide. </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There is food wasted at a variety of stages in the system.</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should add some things to our models. </a:t>
            </a:r>
            <a:endParaRPr lang="en-US" u="none" strike="noStrike" dirty="0">
              <a:effectLs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5. (10 min) Now, engage students in a discussion using the models to identify what we should study and to identify and support our action steps.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u="sng" dirty="0" smtClean="0">
                <a:solidFill>
                  <a:srgbClr val="980000"/>
                </a:solidFill>
                <a:effectLst/>
                <a:latin typeface="Arial" panose="020B0604020202020204" pitchFamily="34" charset="0"/>
                <a:ea typeface="Cambria" panose="02040503050406030204" pitchFamily="18" charset="0"/>
              </a:rPr>
              <a:t>Suggested prompts:</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Where are some possible places we could have an impact?</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How can we study how much food waste comes from these different places? </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What would we do with that information?</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What other questions might we ask to help us figure this out?</a:t>
            </a:r>
            <a:endParaRPr lang="en-US" u="none" strike="noStrike" dirty="0" smtClean="0">
              <a:effectLst/>
            </a:endParaRPr>
          </a:p>
          <a:p>
            <a:pPr marL="0" indent="0">
              <a:buNone/>
            </a:pPr>
            <a:r>
              <a:rPr lang="en-US" sz="1100" dirty="0" smtClean="0">
                <a:solidFill>
                  <a:srgbClr val="980000"/>
                </a:solidFill>
                <a:effectLst/>
                <a:ea typeface="Cambria" panose="02040503050406030204" pitchFamily="18" charset="0"/>
              </a:rPr>
              <a:t> </a:t>
            </a:r>
            <a:endParaRPr lang="en-US" dirty="0" smtClean="0">
              <a:effectLst/>
            </a:endParaRPr>
          </a:p>
          <a:p>
            <a:pPr marL="28575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Listen for </a:t>
            </a:r>
            <a:r>
              <a:rPr lang="en-US" sz="1100" b="1" i="1" dirty="0" smtClean="0">
                <a:effectLst/>
                <a:latin typeface="Arial" panose="020B0604020202020204" pitchFamily="34" charset="0"/>
                <a:ea typeface="Cambria" panose="02040503050406030204" pitchFamily="18" charset="0"/>
              </a:rPr>
              <a:t>student responses</a:t>
            </a:r>
            <a:r>
              <a:rPr lang="en-US" sz="1100" b="1" dirty="0" smtClean="0">
                <a:effectLst/>
                <a:latin typeface="Arial" panose="020B0604020202020204" pitchFamily="34" charset="0"/>
                <a:ea typeface="Cambria" panose="02040503050406030204" pitchFamily="18" charset="0"/>
              </a:rPr>
              <a:t>, such as: </a:t>
            </a:r>
            <a:endParaRPr lang="en-US" sz="1800"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We think we could have the biggest impact in our homes or at school.</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We can’t really control what happens on farms, grocery stores, or manufacturing sites. </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solidFill>
                  <a:srgbClr val="333333"/>
                </a:solidFill>
                <a:effectLst/>
                <a:latin typeface="Arial" panose="020B0604020202020204" pitchFamily="34" charset="0"/>
                <a:ea typeface="Cambria" panose="02040503050406030204" pitchFamily="18" charset="0"/>
              </a:rPr>
              <a:t>What evidence do we need to collect?</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solidFill>
                  <a:srgbClr val="333333"/>
                </a:solidFill>
                <a:effectLst/>
                <a:latin typeface="Arial" panose="020B0604020202020204" pitchFamily="34" charset="0"/>
                <a:ea typeface="Cambria" panose="02040503050406030204" pitchFamily="18" charset="0"/>
              </a:rPr>
              <a:t>What type of data would we need to analyze?</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solidFill>
                  <a:srgbClr val="333333"/>
                </a:solidFill>
                <a:effectLst/>
                <a:latin typeface="Arial" panose="020B0604020202020204" pitchFamily="34" charset="0"/>
                <a:ea typeface="Cambria" panose="02040503050406030204" pitchFamily="18" charset="0"/>
              </a:rPr>
              <a:t>What materials could we experiment with to investigate our question?</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solidFill>
                  <a:srgbClr val="333333"/>
                </a:solidFill>
                <a:effectLst/>
                <a:latin typeface="Arial" panose="020B0604020202020204" pitchFamily="34" charset="0"/>
                <a:ea typeface="Cambria" panose="02040503050406030204" pitchFamily="18" charset="0"/>
              </a:rPr>
              <a:t>How would we measure food waste in our school?</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solidFill>
                  <a:srgbClr val="333333"/>
                </a:solidFill>
                <a:effectLst/>
                <a:latin typeface="Arial" panose="020B0604020202020204" pitchFamily="34" charset="0"/>
                <a:ea typeface="Cambria" panose="02040503050406030204" pitchFamily="18" charset="0"/>
              </a:rPr>
              <a:t>How should we keep track of food waste in our school?</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solidFill>
                  <a:srgbClr val="333333"/>
                </a:solidFill>
                <a:effectLst/>
                <a:latin typeface="Arial" panose="020B0604020202020204" pitchFamily="34" charset="0"/>
                <a:ea typeface="Cambria" panose="02040503050406030204" pitchFamily="18" charset="0"/>
              </a:rPr>
              <a:t>Who in our school knows about food waste? </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solidFill>
                  <a:srgbClr val="333333"/>
                </a:solidFill>
                <a:effectLst/>
                <a:latin typeface="Arial" panose="020B0604020202020204" pitchFamily="34" charset="0"/>
                <a:ea typeface="Cambria" panose="02040503050406030204" pitchFamily="18" charset="0"/>
              </a:rPr>
              <a:t>Does anyone in our school already look at food waste?</a:t>
            </a:r>
            <a:endParaRPr lang="en-US" sz="1800" u="none" strike="noStrike" dirty="0" smtClean="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1800" dirty="0" smtClean="0">
              <a:effectLst/>
              <a:latin typeface="Arial" panose="020B0604020202020204" pitchFamily="34" charset="0"/>
              <a:ea typeface="Arial" panose="020B0604020202020204" pitchFamily="34" charset="0"/>
            </a:endParaRPr>
          </a:p>
          <a:p>
            <a:pPr marL="0" lvl="0" indent="0" rtl="0">
              <a:lnSpc>
                <a:spcPct val="115000"/>
              </a:lnSpc>
              <a:spcBef>
                <a:spcPts val="0"/>
              </a:spcBef>
              <a:spcAft>
                <a:spcPts val="0"/>
              </a:spcAft>
              <a:buClr>
                <a:schemeClr val="dk1"/>
              </a:buClr>
              <a:buSzPts val="1100"/>
              <a:buFont typeface="Arial"/>
              <a:buNone/>
            </a:pPr>
            <a:endParaRPr b="1" dirty="0">
              <a:solidFill>
                <a:schemeClr val="dk1"/>
              </a:solidFill>
              <a:latin typeface="Cambria"/>
              <a:ea typeface="Cambria"/>
              <a:cs typeface="Cambria"/>
              <a:sym typeface="Cambri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6.  (10 min) Next, shift to a Sharing Initial Ideas Discussion.  Use the following prompts to guide students to articulate what they think they should focus on</a:t>
            </a:r>
            <a:r>
              <a:rPr lang="en-US" sz="1100" b="1" baseline="30000" dirty="0" smtClean="0">
                <a:effectLst/>
                <a:latin typeface="Arial" panose="020B0604020202020204" pitchFamily="34" charset="0"/>
                <a:ea typeface="Cambria" panose="02040503050406030204" pitchFamily="18" charset="0"/>
              </a:rPr>
              <a:t> </a:t>
            </a:r>
            <a:r>
              <a:rPr lang="en-US" sz="1100" b="1" dirty="0" smtClean="0">
                <a:effectLst/>
                <a:latin typeface="Arial" panose="020B0604020202020204" pitchFamily="34" charset="0"/>
                <a:ea typeface="Cambria" panose="02040503050406030204" pitchFamily="18" charset="0"/>
              </a:rPr>
              <a:t>in upcoming </a:t>
            </a:r>
            <a:r>
              <a:rPr lang="en-US" sz="1100" b="1" dirty="0" err="1" smtClean="0">
                <a:effectLst/>
                <a:latin typeface="Arial" panose="020B0604020202020204" pitchFamily="34" charset="0"/>
                <a:ea typeface="Cambria" panose="02040503050406030204" pitchFamily="18" charset="0"/>
              </a:rPr>
              <a:t>lessons</a:t>
            </a:r>
            <a:r>
              <a:rPr lang="en-US" sz="1100" b="1" baseline="30000" dirty="0" err="1" smtClean="0">
                <a:effectLst/>
                <a:latin typeface="Arial" panose="020B0604020202020204" pitchFamily="34" charset="0"/>
                <a:ea typeface="Cambria" panose="02040503050406030204" pitchFamily="18" charset="0"/>
              </a:rPr>
              <a:t>C</a:t>
            </a:r>
            <a:r>
              <a:rPr lang="en-US" sz="1100" b="1" dirty="0" smtClean="0">
                <a:effectLst/>
                <a:latin typeface="Arial" panose="020B0604020202020204" pitchFamily="34" charset="0"/>
                <a:ea typeface="Cambria" panose="02040503050406030204" pitchFamily="18" charset="0"/>
              </a:rPr>
              <a:t>.</a:t>
            </a:r>
            <a:endParaRPr lang="en-US" sz="1800" dirty="0" smtClean="0">
              <a:effectLst/>
              <a:latin typeface="Arial" panose="020B0604020202020204" pitchFamily="34" charset="0"/>
              <a:ea typeface="Arial" panose="020B0604020202020204" pitchFamily="34" charset="0"/>
            </a:endParaRPr>
          </a:p>
          <a:p>
            <a:pPr marL="285750" marR="0" indent="0">
              <a:lnSpc>
                <a:spcPct val="115000"/>
              </a:lnSpc>
              <a:spcBef>
                <a:spcPts val="0"/>
              </a:spcBef>
              <a:spcAft>
                <a:spcPts val="0"/>
              </a:spcAft>
              <a:buNone/>
            </a:pPr>
            <a:r>
              <a:rPr lang="en-US" sz="1100" b="1" u="sng" dirty="0" smtClean="0">
                <a:solidFill>
                  <a:srgbClr val="99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do you think we could/should do to help us decide what the food waste situation is at our school?</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How should we record/keep track of the amount of food waste and who, if anyone, knows about it.  </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Think about the DPS sustainability plan we looked at last class. What do you notice about the plan and could we implement it here at school? </a:t>
            </a:r>
            <a:endParaRPr lang="en-US" u="none" strike="noStrike" dirty="0" smtClean="0">
              <a:effectLst/>
            </a:endParaRPr>
          </a:p>
          <a:p>
            <a:pPr marL="0" marR="0" indent="0">
              <a:lnSpc>
                <a:spcPct val="115000"/>
              </a:lnSpc>
              <a:spcBef>
                <a:spcPts val="0"/>
              </a:spcBef>
              <a:spcAft>
                <a:spcPts val="0"/>
              </a:spcAft>
              <a:buNone/>
            </a:pPr>
            <a:r>
              <a:rPr lang="en-US" sz="1100" dirty="0" smtClean="0">
                <a:solidFill>
                  <a:srgbClr val="990000"/>
                </a:solidFill>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28575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Listen for </a:t>
            </a:r>
            <a:r>
              <a:rPr lang="en-US" sz="1100" b="1" i="1" dirty="0" smtClean="0">
                <a:effectLst/>
                <a:latin typeface="Arial" panose="020B0604020202020204" pitchFamily="34" charset="0"/>
                <a:ea typeface="Cambria" panose="02040503050406030204" pitchFamily="18" charset="0"/>
              </a:rPr>
              <a:t>student responses</a:t>
            </a:r>
            <a:r>
              <a:rPr lang="en-US" sz="1100" b="1" dirty="0" smtClean="0">
                <a:effectLst/>
                <a:latin typeface="Arial" panose="020B0604020202020204" pitchFamily="34" charset="0"/>
                <a:ea typeface="Cambria" panose="02040503050406030204" pitchFamily="18" charset="0"/>
              </a:rPr>
              <a:t> that mimic the next step in the story line, such as</a:t>
            </a:r>
            <a:endParaRPr lang="en-US" sz="1800"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Because we were wondering if the amount of food waste at our school is significant we need to collect data on how much we waste, why we waste it, could we do something differently, how can we affect change if we can’t change how the food is delivered or offered? </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We could gather data and see if we need to change. We could present our findings to the principal and try to change the policies. </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We could talk to other students about why we should change to help our environment.</a:t>
            </a:r>
            <a:endParaRPr lang="en-US" sz="1800" u="none" strike="noStrike" dirty="0" smtClean="0">
              <a:effectLst/>
              <a:latin typeface="Arial" panose="020B0604020202020204" pitchFamily="34" charset="0"/>
              <a:ea typeface="Arial" panose="020B0604020202020204" pitchFamily="34" charset="0"/>
            </a:endParaRPr>
          </a:p>
          <a:p>
            <a:pPr marL="0" lvl="0" indent="0" rtl="0">
              <a:lnSpc>
                <a:spcPct val="115000"/>
              </a:lnSpc>
              <a:spcBef>
                <a:spcPts val="1000"/>
              </a:spcBef>
              <a:spcAft>
                <a:spcPts val="0"/>
              </a:spcAft>
              <a:buNone/>
            </a:pPr>
            <a:endParaRPr b="1" dirty="0">
              <a:solidFill>
                <a:schemeClr val="dk1"/>
              </a:solidFill>
              <a:latin typeface="Cambria"/>
              <a:ea typeface="Cambria"/>
              <a:cs typeface="Cambria"/>
              <a:sym typeface="Cambri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5" name="Shape 10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lnSpc>
                <a:spcPct val="115000"/>
              </a:lnSpc>
              <a:spcBef>
                <a:spcPts val="0"/>
              </a:spcBef>
              <a:spcAft>
                <a:spcPts val="0"/>
              </a:spcAft>
              <a:buNone/>
            </a:pPr>
            <a:r>
              <a:rPr lang="en-US" sz="1100" b="1" dirty="0" smtClean="0">
                <a:effectLst/>
                <a:highlight>
                  <a:srgbClr val="FFFFFF"/>
                </a:highlight>
                <a:latin typeface="Arial" panose="020B0604020202020204" pitchFamily="34" charset="0"/>
                <a:ea typeface="Cambria" panose="02040503050406030204" pitchFamily="18" charset="0"/>
              </a:rPr>
              <a:t>7.  (15 min) Guide the students through some calculations in their Student Activity Sheets to estimate how much food is wasted at our school on any given day.  When the calculations are complete, have to students reflect on these calculations by answering the following questions in their Student Activity Sheets and then sharing out in a whole class discussion.</a:t>
            </a:r>
            <a:r>
              <a:rPr lang="en-US" sz="1100" i="1" dirty="0" smtClean="0">
                <a:effectLst/>
                <a:highlight>
                  <a:srgbClr val="FFFFFF"/>
                </a:highligh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How much would Greenhouse Gas emissions be reduced if we cut food waste in our school? </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would that mean if reducing food waste was scaled up to the whole Colorado school system; for the entire, US school system?</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Are we confident in our estimations?  How could we know for sure how much food is wasted? How should we study our school food system to know what should be changed to reduce food waste?</a:t>
            </a:r>
            <a:endParaRPr lang="en-US" u="none" strike="noStrike" dirty="0" smtClean="0">
              <a:effectLst/>
            </a:endParaRPr>
          </a:p>
          <a:p>
            <a:pPr marL="0" lvl="0" indent="0" rtl="0">
              <a:lnSpc>
                <a:spcPct val="115000"/>
              </a:lnSpc>
              <a:spcBef>
                <a:spcPts val="0"/>
              </a:spcBef>
              <a:spcAft>
                <a:spcPts val="0"/>
              </a:spcAft>
              <a:buClr>
                <a:schemeClr val="dk1"/>
              </a:buClr>
              <a:buSzPts val="1100"/>
              <a:buFont typeface="Arial"/>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lstStyle>
            <a:lvl1pPr lvl="0" algn="ctr">
              <a:spcBef>
                <a:spcPts val="0"/>
              </a:spcBef>
              <a:spcAft>
                <a:spcPts val="0"/>
              </a:spcAft>
              <a:buClr>
                <a:srgbClr val="38761D"/>
              </a:buClr>
              <a:buSzPts val="5200"/>
              <a:buFont typeface="Dosis"/>
              <a:buNone/>
              <a:defRPr sz="5200" b="1">
                <a:solidFill>
                  <a:srgbClr val="38761D"/>
                </a:solidFill>
                <a:latin typeface="Dosis"/>
                <a:ea typeface="Dosis"/>
                <a:cs typeface="Dosis"/>
                <a:sym typeface="Dosis"/>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rgbClr val="000000"/>
              </a:buClr>
              <a:buSzPts val="2800"/>
              <a:buFont typeface="Dosis"/>
              <a:buNone/>
              <a:defRPr sz="2800">
                <a:solidFill>
                  <a:srgbClr val="000000"/>
                </a:solidFill>
                <a:latin typeface="Dosis"/>
                <a:ea typeface="Dosis"/>
                <a:cs typeface="Dosis"/>
                <a:sym typeface="Dosis"/>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474833"/>
            <a:ext cx="8520600" cy="26181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Clr>
                <a:srgbClr val="38761D"/>
              </a:buClr>
              <a:buSzPts val="3600"/>
              <a:buFont typeface="Dosis"/>
              <a:buNone/>
              <a:defRPr sz="3600" b="1">
                <a:solidFill>
                  <a:srgbClr val="38761D"/>
                </a:solidFill>
                <a:latin typeface="Dosis"/>
                <a:ea typeface="Dosis"/>
                <a:cs typeface="Dosis"/>
                <a:sym typeface="Dosis"/>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81000">
              <a:spcBef>
                <a:spcPts val="0"/>
              </a:spcBef>
              <a:spcAft>
                <a:spcPts val="0"/>
              </a:spcAft>
              <a:buClr>
                <a:srgbClr val="000000"/>
              </a:buClr>
              <a:buSzPts val="2400"/>
              <a:buFont typeface="Petrona"/>
              <a:buChar char="●"/>
              <a:defRPr sz="2400">
                <a:solidFill>
                  <a:srgbClr val="000000"/>
                </a:solidFill>
                <a:latin typeface="Petrona"/>
                <a:ea typeface="Petrona"/>
                <a:cs typeface="Petrona"/>
                <a:sym typeface="Petrona"/>
              </a:defRPr>
            </a:lvl1pPr>
            <a:lvl2pPr marL="914400" lvl="1" indent="-342900">
              <a:spcBef>
                <a:spcPts val="1600"/>
              </a:spcBef>
              <a:spcAft>
                <a:spcPts val="0"/>
              </a:spcAft>
              <a:buClr>
                <a:srgbClr val="38761D"/>
              </a:buClr>
              <a:buSzPts val="1800"/>
              <a:buFont typeface="Dosis"/>
              <a:buChar char="○"/>
              <a:defRPr sz="1800">
                <a:solidFill>
                  <a:srgbClr val="38761D"/>
                </a:solidFill>
                <a:latin typeface="Dosis"/>
                <a:ea typeface="Dosis"/>
                <a:cs typeface="Dosis"/>
                <a:sym typeface="Dosis"/>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dirty="0"/>
              <a:t>Climate </a:t>
            </a:r>
            <a:r>
              <a:rPr lang="en" dirty="0" smtClean="0"/>
              <a:t>Resiliency </a:t>
            </a:r>
            <a:r>
              <a:rPr lang="en" dirty="0"/>
              <a:t>Design Challenge Unit</a:t>
            </a:r>
            <a:endParaRPr dirty="0"/>
          </a:p>
          <a:p>
            <a:pPr marL="0" lvl="0" indent="0" rtl="0">
              <a:spcBef>
                <a:spcPts val="0"/>
              </a:spcBef>
              <a:spcAft>
                <a:spcPts val="0"/>
              </a:spcAft>
              <a:buNone/>
            </a:pPr>
            <a:r>
              <a:rPr lang="en" dirty="0"/>
              <a:t>Lesson 2</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311700" y="288567"/>
            <a:ext cx="8520600" cy="7635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Taking Stock</a:t>
            </a:r>
            <a:endParaRPr/>
          </a:p>
        </p:txBody>
      </p:sp>
      <p:cxnSp>
        <p:nvCxnSpPr>
          <p:cNvPr id="114" name="Shape 114"/>
          <p:cNvCxnSpPr/>
          <p:nvPr/>
        </p:nvCxnSpPr>
        <p:spPr>
          <a:xfrm>
            <a:off x="367100" y="1349350"/>
            <a:ext cx="8476500" cy="33300"/>
          </a:xfrm>
          <a:prstGeom prst="straightConnector1">
            <a:avLst/>
          </a:prstGeom>
          <a:noFill/>
          <a:ln w="38100" cap="flat" cmpd="sng">
            <a:solidFill>
              <a:srgbClr val="38761D"/>
            </a:solidFill>
            <a:prstDash val="solid"/>
            <a:round/>
            <a:headEnd type="none" w="med" len="med"/>
            <a:tailEnd type="none" w="med" len="med"/>
          </a:ln>
        </p:spPr>
      </p:cxnSp>
      <p:sp>
        <p:nvSpPr>
          <p:cNvPr id="115" name="Shape 115"/>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457200" marR="0" lvl="0" indent="-406400" algn="l" rtl="0">
              <a:lnSpc>
                <a:spcPct val="115000"/>
              </a:lnSpc>
              <a:spcBef>
                <a:spcPts val="0"/>
              </a:spcBef>
              <a:spcAft>
                <a:spcPts val="0"/>
              </a:spcAft>
              <a:buClr>
                <a:srgbClr val="000000"/>
              </a:buClr>
              <a:buSzPts val="2800"/>
              <a:buFont typeface="Petrona"/>
              <a:buChar char="➔"/>
            </a:pPr>
            <a:r>
              <a:rPr lang="en" sz="2800"/>
              <a:t>What did these calculations help us figure out?</a:t>
            </a:r>
            <a:endParaRPr sz="2800"/>
          </a:p>
          <a:p>
            <a:pPr marL="457200" marR="0" lvl="0" indent="-406400" algn="l" rtl="0">
              <a:lnSpc>
                <a:spcPct val="115000"/>
              </a:lnSpc>
              <a:spcBef>
                <a:spcPts val="0"/>
              </a:spcBef>
              <a:spcAft>
                <a:spcPts val="0"/>
              </a:spcAft>
              <a:buClr>
                <a:srgbClr val="000000"/>
              </a:buClr>
              <a:buSzPts val="2800"/>
              <a:buFont typeface="Petrona"/>
              <a:buChar char="➔"/>
            </a:pPr>
            <a:r>
              <a:rPr lang="en" sz="2800"/>
              <a:t>What do we need to do in our school to better understand the food waste situation?</a:t>
            </a:r>
            <a:endParaRPr sz="2800"/>
          </a:p>
          <a:p>
            <a:pPr marL="457200" marR="0" lvl="0" indent="-406400" algn="l" rtl="0">
              <a:lnSpc>
                <a:spcPct val="115000"/>
              </a:lnSpc>
              <a:spcBef>
                <a:spcPts val="0"/>
              </a:spcBef>
              <a:spcAft>
                <a:spcPts val="0"/>
              </a:spcAft>
              <a:buClr>
                <a:srgbClr val="000000"/>
              </a:buClr>
              <a:buSzPts val="2800"/>
              <a:buFont typeface="Petrona"/>
              <a:buChar char="➔"/>
            </a:pPr>
            <a:r>
              <a:rPr lang="en" sz="2800"/>
              <a:t>What else are we wondering about when planning this design challenge?</a:t>
            </a:r>
            <a:endParaRPr sz="30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FE2F3"/>
        </a:solidFill>
        <a:effectLst/>
      </p:bgPr>
    </p:bg>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Where should we go next?</a:t>
            </a:r>
            <a:endParaRPr/>
          </a:p>
        </p:txBody>
      </p:sp>
      <p:sp>
        <p:nvSpPr>
          <p:cNvPr id="121" name="Shape 121"/>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3000"/>
              <a:t>What should we do next class? </a:t>
            </a:r>
            <a:endParaRPr sz="3000"/>
          </a:p>
          <a:p>
            <a:pPr marL="0" lvl="0" indent="0" rtl="0">
              <a:spcBef>
                <a:spcPts val="1600"/>
              </a:spcBef>
              <a:spcAft>
                <a:spcPts val="1600"/>
              </a:spcAft>
              <a:buNone/>
            </a:pPr>
            <a:endParaRPr sz="3000"/>
          </a:p>
        </p:txBody>
      </p:sp>
      <p:cxnSp>
        <p:nvCxnSpPr>
          <p:cNvPr id="122" name="Shape 122"/>
          <p:cNvCxnSpPr/>
          <p:nvPr/>
        </p:nvCxnSpPr>
        <p:spPr>
          <a:xfrm>
            <a:off x="367100" y="1501750"/>
            <a:ext cx="8476500" cy="33300"/>
          </a:xfrm>
          <a:prstGeom prst="straightConnector1">
            <a:avLst/>
          </a:prstGeom>
          <a:noFill/>
          <a:ln w="38100" cap="flat" cmpd="sng">
            <a:solidFill>
              <a:srgbClr val="38761D"/>
            </a:solidFill>
            <a:prstDash val="solid"/>
            <a:round/>
            <a:headEnd type="none" w="med" len="med"/>
            <a:tailEnd type="none" w="med" len="med"/>
          </a:ln>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Do now</a:t>
            </a:r>
            <a:endParaRPr/>
          </a:p>
        </p:txBody>
      </p:sp>
      <p:cxnSp>
        <p:nvCxnSpPr>
          <p:cNvPr id="60" name="Shape 60"/>
          <p:cNvCxnSpPr/>
          <p:nvPr/>
        </p:nvCxnSpPr>
        <p:spPr>
          <a:xfrm>
            <a:off x="367100" y="1501750"/>
            <a:ext cx="8476500" cy="33300"/>
          </a:xfrm>
          <a:prstGeom prst="straightConnector1">
            <a:avLst/>
          </a:prstGeom>
          <a:noFill/>
          <a:ln w="38100" cap="flat" cmpd="sng">
            <a:solidFill>
              <a:srgbClr val="38761D"/>
            </a:solidFill>
            <a:prstDash val="solid"/>
            <a:round/>
            <a:headEnd type="none" w="med" len="med"/>
            <a:tailEnd type="none" w="med" len="med"/>
          </a:ln>
        </p:spPr>
      </p:cxnSp>
      <p:sp>
        <p:nvSpPr>
          <p:cNvPr id="61" name="Shape 61"/>
          <p:cNvSpPr txBox="1">
            <a:spLocks noGrp="1"/>
          </p:cNvSpPr>
          <p:nvPr>
            <p:ph type="body" idx="1"/>
          </p:nvPr>
        </p:nvSpPr>
        <p:spPr>
          <a:xfrm>
            <a:off x="311700" y="1811858"/>
            <a:ext cx="8520600" cy="4555200"/>
          </a:xfrm>
          <a:prstGeom prst="rect">
            <a:avLst/>
          </a:prstGeom>
        </p:spPr>
        <p:txBody>
          <a:bodyPr spcFirstLastPara="1" wrap="square" lIns="91425" tIns="91425" rIns="91425" bIns="91425" anchor="t" anchorCtr="0">
            <a:noAutofit/>
          </a:bodyPr>
          <a:lstStyle/>
          <a:p>
            <a:pPr marL="457200" lvl="0" indent="-419100" rtl="0">
              <a:spcBef>
                <a:spcPts val="0"/>
              </a:spcBef>
              <a:spcAft>
                <a:spcPts val="0"/>
              </a:spcAft>
              <a:buClr>
                <a:srgbClr val="000000"/>
              </a:buClr>
              <a:buSzPts val="3000"/>
              <a:buFont typeface="Petrona"/>
              <a:buChar char="➔"/>
            </a:pPr>
            <a:r>
              <a:rPr lang="en" sz="3000" dirty="0"/>
              <a:t>What did we figure out last class?</a:t>
            </a:r>
            <a:endParaRPr sz="3000" dirty="0"/>
          </a:p>
          <a:p>
            <a:pPr marL="457200" lvl="0" indent="-419100" rtl="0">
              <a:spcBef>
                <a:spcPts val="0"/>
              </a:spcBef>
              <a:spcAft>
                <a:spcPts val="0"/>
              </a:spcAft>
              <a:buClr>
                <a:srgbClr val="000000"/>
              </a:buClr>
              <a:buSzPts val="3000"/>
              <a:buFont typeface="Petrona"/>
              <a:buChar char="➔"/>
            </a:pPr>
            <a:r>
              <a:rPr lang="en" sz="3000" dirty="0"/>
              <a:t>What were the questions we came up </a:t>
            </a:r>
            <a:r>
              <a:rPr lang="en" sz="3000" dirty="0" smtClean="0"/>
              <a:t>with in the </a:t>
            </a:r>
            <a:r>
              <a:rPr lang="en" sz="3000" dirty="0"/>
              <a:t>last class?</a:t>
            </a:r>
            <a:endParaRPr sz="3000" dirty="0"/>
          </a:p>
          <a:p>
            <a:pPr marL="457200" lvl="0" indent="-419100" rtl="0">
              <a:spcBef>
                <a:spcPts val="0"/>
              </a:spcBef>
              <a:spcAft>
                <a:spcPts val="0"/>
              </a:spcAft>
              <a:buClr>
                <a:srgbClr val="000000"/>
              </a:buClr>
              <a:buSzPts val="3000"/>
              <a:buFont typeface="Petrona"/>
              <a:buChar char="➔"/>
            </a:pPr>
            <a:r>
              <a:rPr lang="en" sz="3000" dirty="0"/>
              <a:t>What do we need to know to be able to recommend or make changes to the food system? </a:t>
            </a:r>
            <a:endParaRPr sz="3000" dirty="0"/>
          </a:p>
          <a:p>
            <a:pPr marL="0" lvl="0" indent="0" rtl="0">
              <a:lnSpc>
                <a:spcPct val="100000"/>
              </a:lnSpc>
              <a:spcBef>
                <a:spcPts val="1000"/>
              </a:spcBef>
              <a:spcAft>
                <a:spcPts val="0"/>
              </a:spcAft>
              <a:buNone/>
            </a:pPr>
            <a:endParaRPr sz="3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314342"/>
            <a:ext cx="8520600" cy="7635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Initial Ideas </a:t>
            </a:r>
            <a:endParaRPr/>
          </a:p>
        </p:txBody>
      </p:sp>
      <p:cxnSp>
        <p:nvCxnSpPr>
          <p:cNvPr id="67" name="Shape 67"/>
          <p:cNvCxnSpPr/>
          <p:nvPr/>
        </p:nvCxnSpPr>
        <p:spPr>
          <a:xfrm>
            <a:off x="367100" y="1044550"/>
            <a:ext cx="8476500" cy="33300"/>
          </a:xfrm>
          <a:prstGeom prst="straightConnector1">
            <a:avLst/>
          </a:prstGeom>
          <a:noFill/>
          <a:ln w="38100" cap="flat" cmpd="sng">
            <a:solidFill>
              <a:srgbClr val="38761D"/>
            </a:solidFill>
            <a:prstDash val="solid"/>
            <a:round/>
            <a:headEnd type="none" w="med" len="med"/>
            <a:tailEnd type="none" w="med" len="med"/>
          </a:ln>
        </p:spPr>
      </p:cxnSp>
      <p:sp>
        <p:nvSpPr>
          <p:cNvPr id="68" name="Shape 68"/>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457200" marR="0" lvl="0" indent="-419100" algn="l" rtl="0">
              <a:lnSpc>
                <a:spcPct val="115000"/>
              </a:lnSpc>
              <a:spcBef>
                <a:spcPts val="0"/>
              </a:spcBef>
              <a:spcAft>
                <a:spcPts val="0"/>
              </a:spcAft>
              <a:buClr>
                <a:srgbClr val="000000"/>
              </a:buClr>
              <a:buSzPts val="3000"/>
              <a:buFont typeface="Petrona"/>
              <a:buChar char="➔"/>
            </a:pPr>
            <a:r>
              <a:rPr lang="en" sz="3000"/>
              <a:t>What are some the parts (people, places, things, ideas, processes) of our food system?  </a:t>
            </a:r>
            <a:endParaRPr sz="3000"/>
          </a:p>
          <a:p>
            <a:pPr marL="457200" marR="0" lvl="0" indent="-419100" algn="l" rtl="0">
              <a:lnSpc>
                <a:spcPct val="115000"/>
              </a:lnSpc>
              <a:spcBef>
                <a:spcPts val="0"/>
              </a:spcBef>
              <a:spcAft>
                <a:spcPts val="0"/>
              </a:spcAft>
              <a:buClr>
                <a:srgbClr val="000000"/>
              </a:buClr>
              <a:buSzPts val="3000"/>
              <a:buFont typeface="Petrona"/>
              <a:buChar char="➔"/>
            </a:pPr>
            <a:r>
              <a:rPr lang="en" sz="3000"/>
              <a:t>How do these parts interact? </a:t>
            </a:r>
            <a:endParaRPr sz="3000"/>
          </a:p>
          <a:p>
            <a:pPr marL="457200" marR="0" lvl="0" indent="-419100" algn="l" rtl="0">
              <a:lnSpc>
                <a:spcPct val="115000"/>
              </a:lnSpc>
              <a:spcBef>
                <a:spcPts val="0"/>
              </a:spcBef>
              <a:spcAft>
                <a:spcPts val="0"/>
              </a:spcAft>
              <a:buClr>
                <a:srgbClr val="000000"/>
              </a:buClr>
              <a:buSzPts val="3000"/>
              <a:buFont typeface="Petrona"/>
              <a:buChar char="➔"/>
            </a:pPr>
            <a:r>
              <a:rPr lang="en" sz="3000"/>
              <a:t>Who makes decisions within the different parts?</a:t>
            </a:r>
            <a:endParaRPr sz="1100">
              <a:solidFill>
                <a:srgbClr val="980000"/>
              </a:solidFill>
              <a:latin typeface="Cambria"/>
              <a:ea typeface="Cambria"/>
              <a:cs typeface="Cambria"/>
              <a:sym typeface="Cambria"/>
            </a:endParaRPr>
          </a:p>
          <a:p>
            <a:pPr marL="0" lvl="0" indent="0">
              <a:spcBef>
                <a:spcPts val="100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311700" y="321867"/>
            <a:ext cx="8520600" cy="76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Initial Models</a:t>
            </a:r>
            <a:endParaRPr/>
          </a:p>
        </p:txBody>
      </p:sp>
      <p:cxnSp>
        <p:nvCxnSpPr>
          <p:cNvPr id="74" name="Shape 74"/>
          <p:cNvCxnSpPr/>
          <p:nvPr/>
        </p:nvCxnSpPr>
        <p:spPr>
          <a:xfrm>
            <a:off x="234550" y="1052075"/>
            <a:ext cx="8476500" cy="33300"/>
          </a:xfrm>
          <a:prstGeom prst="straightConnector1">
            <a:avLst/>
          </a:prstGeom>
          <a:noFill/>
          <a:ln w="38100" cap="flat" cmpd="sng">
            <a:solidFill>
              <a:srgbClr val="38761D"/>
            </a:solidFill>
            <a:prstDash val="solid"/>
            <a:round/>
            <a:headEnd type="none" w="med" len="med"/>
            <a:tailEnd type="none" w="med" len="med"/>
          </a:ln>
        </p:spPr>
      </p:cxnSp>
      <p:sp>
        <p:nvSpPr>
          <p:cNvPr id="75" name="Shape 75"/>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rtl="0">
              <a:spcBef>
                <a:spcPts val="0"/>
              </a:spcBef>
              <a:spcAft>
                <a:spcPts val="1600"/>
              </a:spcAft>
              <a:buNone/>
            </a:pPr>
            <a:r>
              <a:rPr lang="en" dirty="0"/>
              <a:t>On your </a:t>
            </a:r>
            <a:r>
              <a:rPr lang="en" dirty="0" smtClean="0"/>
              <a:t>Student </a:t>
            </a:r>
            <a:r>
              <a:rPr lang="en" dirty="0"/>
              <a:t>Activity Sheet, draw an initial model of what you think the food systems looks like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321867"/>
            <a:ext cx="8520600" cy="7635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Comparing Our Models</a:t>
            </a:r>
            <a:endParaRPr/>
          </a:p>
        </p:txBody>
      </p:sp>
      <p:cxnSp>
        <p:nvCxnSpPr>
          <p:cNvPr id="81" name="Shape 81"/>
          <p:cNvCxnSpPr/>
          <p:nvPr/>
        </p:nvCxnSpPr>
        <p:spPr>
          <a:xfrm>
            <a:off x="234550" y="1052075"/>
            <a:ext cx="8476500" cy="33300"/>
          </a:xfrm>
          <a:prstGeom prst="straightConnector1">
            <a:avLst/>
          </a:prstGeom>
          <a:noFill/>
          <a:ln w="38100" cap="flat" cmpd="sng">
            <a:solidFill>
              <a:srgbClr val="38761D"/>
            </a:solidFill>
            <a:prstDash val="solid"/>
            <a:round/>
            <a:headEnd type="none" w="med" len="med"/>
            <a:tailEnd type="none" w="med" len="med"/>
          </a:ln>
        </p:spPr>
      </p:cxnSp>
      <p:sp>
        <p:nvSpPr>
          <p:cNvPr id="82" name="Shape 82"/>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457200" marR="0" lvl="0" indent="-419100" algn="l" rtl="0">
              <a:lnSpc>
                <a:spcPct val="115000"/>
              </a:lnSpc>
              <a:spcBef>
                <a:spcPts val="0"/>
              </a:spcBef>
              <a:spcAft>
                <a:spcPts val="0"/>
              </a:spcAft>
              <a:buClr>
                <a:srgbClr val="000000"/>
              </a:buClr>
              <a:buSzPts val="3000"/>
              <a:buFont typeface="Petrona"/>
              <a:buChar char="➔"/>
            </a:pPr>
            <a:r>
              <a:rPr lang="en" sz="3000" dirty="0"/>
              <a:t>What are some things that both you and your partner had in their models (or that we definitely all agree should be in this model?) </a:t>
            </a:r>
            <a:endParaRPr sz="3000" dirty="0"/>
          </a:p>
          <a:p>
            <a:pPr marL="0" marR="0" lvl="0" indent="0" algn="l" rtl="0">
              <a:lnSpc>
                <a:spcPct val="115000"/>
              </a:lnSpc>
              <a:spcBef>
                <a:spcPts val="1000"/>
              </a:spcBef>
              <a:spcAft>
                <a:spcPts val="0"/>
              </a:spcAft>
              <a:buNone/>
            </a:pPr>
            <a:endParaRPr sz="3000" dirty="0"/>
          </a:p>
          <a:p>
            <a:pPr marL="457200" marR="0" lvl="0" indent="-419100" algn="l" rtl="0">
              <a:lnSpc>
                <a:spcPct val="115000"/>
              </a:lnSpc>
              <a:spcBef>
                <a:spcPts val="1000"/>
              </a:spcBef>
              <a:spcAft>
                <a:spcPts val="0"/>
              </a:spcAft>
              <a:buClr>
                <a:srgbClr val="000000"/>
              </a:buClr>
              <a:buSzPts val="3000"/>
              <a:buFont typeface="Petrona"/>
              <a:buChar char="➔"/>
            </a:pPr>
            <a:r>
              <a:rPr lang="en" sz="3000" dirty="0"/>
              <a:t>What are some differences between your models (or things that we aren’t sure if they should be in the models?) </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Food Waste Article</a:t>
            </a:r>
            <a:endParaRPr/>
          </a:p>
        </p:txBody>
      </p:sp>
      <p:sp>
        <p:nvSpPr>
          <p:cNvPr id="88" name="Shape 88"/>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457200" marR="0" lvl="0" indent="-419100" algn="l" rtl="0">
              <a:lnSpc>
                <a:spcPct val="115000"/>
              </a:lnSpc>
              <a:spcBef>
                <a:spcPts val="0"/>
              </a:spcBef>
              <a:spcAft>
                <a:spcPts val="0"/>
              </a:spcAft>
              <a:buClr>
                <a:srgbClr val="000000"/>
              </a:buClr>
              <a:buSzPts val="3000"/>
              <a:buFont typeface="Petrona"/>
              <a:buChar char="➔"/>
            </a:pPr>
            <a:r>
              <a:rPr lang="en" sz="3000"/>
              <a:t>What are some key ideas about food waste you learned from the article? </a:t>
            </a:r>
            <a:endParaRPr sz="3000"/>
          </a:p>
          <a:p>
            <a:pPr marL="457200" marR="0" lvl="0" indent="-419100" algn="l" rtl="0">
              <a:lnSpc>
                <a:spcPct val="115000"/>
              </a:lnSpc>
              <a:spcBef>
                <a:spcPts val="0"/>
              </a:spcBef>
              <a:spcAft>
                <a:spcPts val="0"/>
              </a:spcAft>
              <a:buClr>
                <a:srgbClr val="000000"/>
              </a:buClr>
              <a:buSzPts val="3000"/>
              <a:buFont typeface="Petrona"/>
              <a:buChar char="➔"/>
            </a:pPr>
            <a:r>
              <a:rPr lang="en" sz="3000"/>
              <a:t>What information from the article is applicable to us?</a:t>
            </a:r>
            <a:endParaRPr sz="3000"/>
          </a:p>
          <a:p>
            <a:pPr marL="457200" marR="0" lvl="0" indent="-419100" algn="l" rtl="0">
              <a:lnSpc>
                <a:spcPct val="115000"/>
              </a:lnSpc>
              <a:spcBef>
                <a:spcPts val="0"/>
              </a:spcBef>
              <a:spcAft>
                <a:spcPts val="0"/>
              </a:spcAft>
              <a:buClr>
                <a:srgbClr val="000000"/>
              </a:buClr>
              <a:buSzPts val="3000"/>
              <a:buFont typeface="Petrona"/>
              <a:buChar char="➔"/>
            </a:pPr>
            <a:r>
              <a:rPr lang="en" sz="3000"/>
              <a:t>What components of the food waste system can we directly impact?</a:t>
            </a:r>
            <a:endParaRPr sz="1100">
              <a:solidFill>
                <a:srgbClr val="980000"/>
              </a:solidFill>
              <a:latin typeface="Cambria"/>
              <a:ea typeface="Cambria"/>
              <a:cs typeface="Cambria"/>
              <a:sym typeface="Cambria"/>
            </a:endParaRPr>
          </a:p>
          <a:p>
            <a:pPr marL="0" lvl="0" indent="0">
              <a:spcBef>
                <a:spcPts val="100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311700" y="288567"/>
            <a:ext cx="8520600" cy="7635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Consensus Building</a:t>
            </a:r>
            <a:endParaRPr/>
          </a:p>
        </p:txBody>
      </p:sp>
      <p:cxnSp>
        <p:nvCxnSpPr>
          <p:cNvPr id="94" name="Shape 94"/>
          <p:cNvCxnSpPr/>
          <p:nvPr/>
        </p:nvCxnSpPr>
        <p:spPr>
          <a:xfrm>
            <a:off x="333750" y="1018775"/>
            <a:ext cx="8476500" cy="33300"/>
          </a:xfrm>
          <a:prstGeom prst="straightConnector1">
            <a:avLst/>
          </a:prstGeom>
          <a:noFill/>
          <a:ln w="38100" cap="flat" cmpd="sng">
            <a:solidFill>
              <a:srgbClr val="38761D"/>
            </a:solidFill>
            <a:prstDash val="solid"/>
            <a:round/>
            <a:headEnd type="none" w="med" len="med"/>
            <a:tailEnd type="none" w="med" len="med"/>
          </a:ln>
        </p:spPr>
      </p:cxnSp>
      <p:sp>
        <p:nvSpPr>
          <p:cNvPr id="95" name="Shape 95"/>
          <p:cNvSpPr txBox="1">
            <a:spLocks noGrp="1"/>
          </p:cNvSpPr>
          <p:nvPr>
            <p:ph type="body" idx="1"/>
          </p:nvPr>
        </p:nvSpPr>
        <p:spPr>
          <a:xfrm>
            <a:off x="170000" y="1272758"/>
            <a:ext cx="8520600" cy="4555200"/>
          </a:xfrm>
          <a:prstGeom prst="rect">
            <a:avLst/>
          </a:prstGeom>
        </p:spPr>
        <p:txBody>
          <a:bodyPr spcFirstLastPara="1" wrap="square" lIns="91425" tIns="91425" rIns="91425" bIns="91425" anchor="t" anchorCtr="0">
            <a:noAutofit/>
          </a:bodyPr>
          <a:lstStyle/>
          <a:p>
            <a:pPr marL="457200" marR="0" lvl="0" indent="-419100" algn="l" rtl="0">
              <a:lnSpc>
                <a:spcPct val="115000"/>
              </a:lnSpc>
              <a:spcBef>
                <a:spcPts val="0"/>
              </a:spcBef>
              <a:spcAft>
                <a:spcPts val="0"/>
              </a:spcAft>
              <a:buClr>
                <a:schemeClr val="dk1"/>
              </a:buClr>
              <a:buSzPts val="3000"/>
              <a:buFont typeface="Arial"/>
              <a:buChar char="➔"/>
            </a:pPr>
            <a:r>
              <a:rPr lang="en" sz="3000" dirty="0"/>
              <a:t>Where are some possible places we could have an impact?</a:t>
            </a:r>
            <a:endParaRPr sz="3000" dirty="0"/>
          </a:p>
          <a:p>
            <a:pPr marL="457200" marR="0" lvl="0" indent="-419100" algn="l" rtl="0">
              <a:lnSpc>
                <a:spcPct val="115000"/>
              </a:lnSpc>
              <a:spcBef>
                <a:spcPts val="0"/>
              </a:spcBef>
              <a:spcAft>
                <a:spcPts val="0"/>
              </a:spcAft>
              <a:buClr>
                <a:srgbClr val="000000"/>
              </a:buClr>
              <a:buSzPts val="3000"/>
              <a:buFont typeface="Petrona"/>
              <a:buChar char="➔"/>
            </a:pPr>
            <a:r>
              <a:rPr lang="en" sz="3000" dirty="0"/>
              <a:t>How can we study how much food waste comes from these different places? </a:t>
            </a:r>
            <a:endParaRPr sz="3000" dirty="0"/>
          </a:p>
          <a:p>
            <a:pPr marL="457200" marR="0" lvl="0" indent="-419100" algn="l" rtl="0">
              <a:lnSpc>
                <a:spcPct val="115000"/>
              </a:lnSpc>
              <a:spcBef>
                <a:spcPts val="0"/>
              </a:spcBef>
              <a:spcAft>
                <a:spcPts val="0"/>
              </a:spcAft>
              <a:buClr>
                <a:srgbClr val="000000"/>
              </a:buClr>
              <a:buSzPts val="3000"/>
              <a:buFont typeface="Petrona"/>
              <a:buChar char="➔"/>
            </a:pPr>
            <a:r>
              <a:rPr lang="en" sz="3000" dirty="0"/>
              <a:t>What would we do with that information?</a:t>
            </a:r>
            <a:endParaRPr sz="3000" dirty="0"/>
          </a:p>
          <a:p>
            <a:pPr marL="457200" marR="0" lvl="0" indent="-419100" algn="l" rtl="0">
              <a:lnSpc>
                <a:spcPct val="115000"/>
              </a:lnSpc>
              <a:spcBef>
                <a:spcPts val="0"/>
              </a:spcBef>
              <a:spcAft>
                <a:spcPts val="0"/>
              </a:spcAft>
              <a:buClr>
                <a:srgbClr val="000000"/>
              </a:buClr>
              <a:buSzPts val="3000"/>
              <a:buFont typeface="Petrona"/>
              <a:buChar char="➔"/>
            </a:pPr>
            <a:r>
              <a:rPr lang="en" sz="3000" dirty="0"/>
              <a:t>What other questions might we ask to help us figure this out?</a:t>
            </a:r>
            <a:endParaRPr sz="1100" dirty="0">
              <a:solidFill>
                <a:srgbClr val="980000"/>
              </a:solidFill>
              <a:latin typeface="Cambria"/>
              <a:ea typeface="Cambria"/>
              <a:cs typeface="Cambria"/>
              <a:sym typeface="Cambria"/>
            </a:endParaRPr>
          </a:p>
          <a:p>
            <a:pPr marL="0" lvl="0" indent="0" rtl="0">
              <a:spcBef>
                <a:spcPts val="1000"/>
              </a:spcBef>
              <a:spcAft>
                <a:spcPts val="1600"/>
              </a:spcAft>
              <a:buNone/>
            </a:pPr>
            <a:endParaRPr sz="3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311700" y="288567"/>
            <a:ext cx="8520600" cy="7635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Initial Ideas</a:t>
            </a:r>
            <a:endParaRPr/>
          </a:p>
        </p:txBody>
      </p:sp>
      <p:cxnSp>
        <p:nvCxnSpPr>
          <p:cNvPr id="101" name="Shape 101"/>
          <p:cNvCxnSpPr/>
          <p:nvPr/>
        </p:nvCxnSpPr>
        <p:spPr>
          <a:xfrm>
            <a:off x="367100" y="1349350"/>
            <a:ext cx="8476500" cy="33300"/>
          </a:xfrm>
          <a:prstGeom prst="straightConnector1">
            <a:avLst/>
          </a:prstGeom>
          <a:noFill/>
          <a:ln w="38100" cap="flat" cmpd="sng">
            <a:solidFill>
              <a:srgbClr val="38761D"/>
            </a:solidFill>
            <a:prstDash val="solid"/>
            <a:round/>
            <a:headEnd type="none" w="med" len="med"/>
            <a:tailEnd type="none" w="med" len="med"/>
          </a:ln>
        </p:spPr>
      </p:cxnSp>
      <p:sp>
        <p:nvSpPr>
          <p:cNvPr id="102" name="Shape 102"/>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457200" marR="0" lvl="0" indent="-406400" algn="l" rtl="0">
              <a:lnSpc>
                <a:spcPct val="115000"/>
              </a:lnSpc>
              <a:spcBef>
                <a:spcPts val="0"/>
              </a:spcBef>
              <a:spcAft>
                <a:spcPts val="0"/>
              </a:spcAft>
              <a:buClr>
                <a:srgbClr val="000000"/>
              </a:buClr>
              <a:buSzPts val="2800"/>
              <a:buFont typeface="Petrona"/>
              <a:buChar char="➔"/>
            </a:pPr>
            <a:r>
              <a:rPr lang="en" sz="2800"/>
              <a:t>What do you think we could/should do to help us decide what the food waste situation is at our school?</a:t>
            </a:r>
            <a:endParaRPr sz="2800"/>
          </a:p>
          <a:p>
            <a:pPr marL="457200" marR="0" lvl="0" indent="-406400" algn="l" rtl="0">
              <a:lnSpc>
                <a:spcPct val="115000"/>
              </a:lnSpc>
              <a:spcBef>
                <a:spcPts val="0"/>
              </a:spcBef>
              <a:spcAft>
                <a:spcPts val="0"/>
              </a:spcAft>
              <a:buClr>
                <a:srgbClr val="000000"/>
              </a:buClr>
              <a:buSzPts val="2800"/>
              <a:buFont typeface="Petrona"/>
              <a:buChar char="➔"/>
            </a:pPr>
            <a:r>
              <a:rPr lang="en" sz="2800"/>
              <a:t>How should we record/keep track of the amount of food waste and who, if anyone, knows about it.  </a:t>
            </a:r>
            <a:endParaRPr sz="2800"/>
          </a:p>
          <a:p>
            <a:pPr marL="457200" marR="0" lvl="0" indent="-406400" algn="l" rtl="0">
              <a:lnSpc>
                <a:spcPct val="115000"/>
              </a:lnSpc>
              <a:spcBef>
                <a:spcPts val="0"/>
              </a:spcBef>
              <a:spcAft>
                <a:spcPts val="0"/>
              </a:spcAft>
              <a:buClr>
                <a:srgbClr val="000000"/>
              </a:buClr>
              <a:buSzPts val="2800"/>
              <a:buFont typeface="Petrona"/>
              <a:buChar char="➔"/>
            </a:pPr>
            <a:r>
              <a:rPr lang="en" sz="2800"/>
              <a:t>Think about the DPS sustainability plan we looked at last class. What do you notice about the plan and could we implement it here at school? </a:t>
            </a:r>
            <a:endParaRPr sz="2800"/>
          </a:p>
          <a:p>
            <a:pPr marL="0" lvl="0" indent="0" rtl="0">
              <a:spcBef>
                <a:spcPts val="1000"/>
              </a:spcBef>
              <a:spcAft>
                <a:spcPts val="1600"/>
              </a:spcAft>
              <a:buNone/>
            </a:pPr>
            <a:endParaRPr sz="30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Using Mathematics and Computational Thinking</a:t>
            </a:r>
            <a:endParaRPr/>
          </a:p>
        </p:txBody>
      </p:sp>
      <p:sp>
        <p:nvSpPr>
          <p:cNvPr id="108" name="Shape 108"/>
          <p:cNvSpPr txBox="1">
            <a:spLocks noGrp="1"/>
          </p:cNvSpPr>
          <p:nvPr>
            <p:ph type="body" idx="1"/>
          </p:nvPr>
        </p:nvSpPr>
        <p:spPr>
          <a:xfrm>
            <a:off x="311700" y="2018408"/>
            <a:ext cx="8520600" cy="45552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t>Answer the questions in your handout as we go through these as a class</a:t>
            </a: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851</Words>
  <Application>Microsoft Office PowerPoint</Application>
  <PresentationFormat>On-screen Show (4:3)</PresentationFormat>
  <Paragraphs>141</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Dosis</vt:lpstr>
      <vt:lpstr>Cambria</vt:lpstr>
      <vt:lpstr>Petrona</vt:lpstr>
      <vt:lpstr>Simple Light</vt:lpstr>
      <vt:lpstr>Climate Resiliency Design Challenge Unit Lesson 2</vt:lpstr>
      <vt:lpstr>Do now</vt:lpstr>
      <vt:lpstr>Initial Ideas </vt:lpstr>
      <vt:lpstr>Initial Models</vt:lpstr>
      <vt:lpstr>Comparing Our Models</vt:lpstr>
      <vt:lpstr>Food Waste Article</vt:lpstr>
      <vt:lpstr>Consensus Building</vt:lpstr>
      <vt:lpstr>Initial Ideas</vt:lpstr>
      <vt:lpstr>Using Mathematics and Computational Thinking</vt:lpstr>
      <vt:lpstr>Taking Stock</vt:lpstr>
      <vt:lpstr>Where should we go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Change Design Challenge Unit Lesson 2</dc:title>
  <dc:creator>CIRESEO</dc:creator>
  <cp:lastModifiedBy>CIRES Message Center</cp:lastModifiedBy>
  <cp:revision>13</cp:revision>
  <dcterms:modified xsi:type="dcterms:W3CDTF">2020-03-10T19:26:39Z</dcterms:modified>
</cp:coreProperties>
</file>