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embeddedFontLst>
    <p:embeddedFont>
      <p:font typeface="Dosis" panose="020B0604020202020204" charset="0"/>
      <p:regular r:id="rId12"/>
      <p:bold r:id="rId13"/>
    </p:embeddedFont>
    <p:embeddedFont>
      <p:font typeface="Petrona" panose="020B0604020202020204" charset="0"/>
      <p:regular r:id="rId14"/>
    </p:embeddedFont>
    <p:embeddedFont>
      <p:font typeface="Cambria" panose="02040503050406030204" pitchFamily="18"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150" autoAdjust="0"/>
    <p:restoredTop sz="61628" autoAdjust="0"/>
  </p:normalViewPr>
  <p:slideViewPr>
    <p:cSldViewPr snapToGrid="0">
      <p:cViewPr varScale="1">
        <p:scale>
          <a:sx n="70" d="100"/>
          <a:sy n="70" d="100"/>
        </p:scale>
        <p:origin x="41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2" Type="http://schemas.openxmlformats.org/officeDocument/2006/relationships/slide" Target="slides/slide1.xml"/><Relationship Id="rId16" Type="http://schemas.openxmlformats.org/officeDocument/2006/relationships/font" Target="fonts/font5.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extLst>
      <p:ext uri="{BB962C8B-B14F-4D97-AF65-F5344CB8AC3E}">
        <p14:creationId xmlns:p14="http://schemas.microsoft.com/office/powerpoint/2010/main" val="3097418544"/>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docs.google.com/document/d/1Bg-dDg5cfZn288HV3xdY1Y0EVxOraWQlLKzbzL299ZE/edit?usp=sharing"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342900" lvl="0" indent="-342900">
              <a:buFont typeface="+mj-lt"/>
              <a:buAutoNum type="arabicPeriod"/>
            </a:pPr>
            <a:r>
              <a:rPr lang="en-US" sz="1100" b="1" u="none" strike="noStrike" dirty="0" smtClean="0">
                <a:effectLst/>
                <a:ea typeface="Cambria" panose="02040503050406030204" pitchFamily="18" charset="0"/>
              </a:rPr>
              <a:t>(5 </a:t>
            </a:r>
            <a:r>
              <a:rPr lang="en-US" sz="1100" b="1" u="none" strike="noStrike" dirty="0" err="1" smtClean="0">
                <a:effectLst/>
                <a:ea typeface="Cambria" panose="02040503050406030204" pitchFamily="18" charset="0"/>
              </a:rPr>
              <a:t>mins</a:t>
            </a:r>
            <a:r>
              <a:rPr lang="en-US" sz="1100" b="1" u="none" strike="noStrike" dirty="0" smtClean="0">
                <a:effectLst/>
                <a:ea typeface="Cambria" panose="02040503050406030204" pitchFamily="18" charset="0"/>
              </a:rPr>
              <a:t>) Begin with a Consensus Building Discussion to re-orient the students to the storyline.</a:t>
            </a:r>
            <a:endParaRPr lang="en-US" sz="1100" b="0" u="none" strike="noStrike" dirty="0" smtClean="0">
              <a:effectLst/>
              <a:ea typeface="Cambria" panose="02040503050406030204" pitchFamily="18" charset="0"/>
            </a:endParaRPr>
          </a:p>
          <a:p>
            <a:pPr marL="0" lvl="0" indent="0">
              <a:buFont typeface="+mj-l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did we do last class?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did we figure out last class?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did we decide to do today? </a:t>
            </a:r>
            <a:endParaRPr lang="en-US" sz="1100" u="none" strike="noStrike" dirty="0" smtClean="0">
              <a:solidFill>
                <a:srgbClr val="000000"/>
              </a:solidFill>
              <a:effectLst/>
              <a:ea typeface="Cambria" panose="02040503050406030204" pitchFamily="18" charset="0"/>
            </a:endParaRPr>
          </a:p>
          <a:p>
            <a:pPr marL="0" lvl="0" indent="0">
              <a:buFont typeface="Arial" panose="020B0604020202020204" pitchFamily="34" charset="0"/>
              <a:buNone/>
            </a:pPr>
            <a:r>
              <a:rPr lang="en-US" sz="1100" dirty="0" smtClean="0">
                <a:effectLst/>
                <a:latin typeface="Arial" panose="020B0604020202020204" pitchFamily="34" charset="0"/>
                <a:ea typeface="Cambria" panose="02040503050406030204" pitchFamily="18" charset="0"/>
              </a:rPr>
              <a:t>Listen for students responses that align with today’s lesson plan:</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Last class we read an article about the different components in the food system</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figured out that food is wasted at many parts in the system</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realized that we can’t change most parts of the system but we do have some control over what happens at our school</a:t>
            </a:r>
            <a:endParaRPr lang="en-US" u="none" strike="noStrike" dirty="0" smtClean="0">
              <a:effectLst/>
            </a:endParaRPr>
          </a:p>
          <a:p>
            <a:pPr marL="342900" lvl="0" indent="-342900">
              <a:buFont typeface="Arial" panose="020B0604020202020204" pitchFamily="34" charset="0"/>
              <a:buChar char="➔"/>
            </a:pPr>
            <a:r>
              <a:rPr lang="en-US" sz="1100" i="1" u="none" strike="noStrike" dirty="0" smtClean="0">
                <a:effectLst/>
                <a:ea typeface="Cambria" panose="02040503050406030204" pitchFamily="18" charset="0"/>
              </a:rPr>
              <a:t>We decided we wanted to design an investigation to see what the food waste situation is at our school in order to come up with solutions to minimize the food waste. </a:t>
            </a:r>
            <a:endParaRPr lang="en-US" sz="1100" i="0" u="none" strike="noStrike" dirty="0" smtClean="0">
              <a:effectLst/>
              <a:ea typeface="Cambria" panose="02040503050406030204" pitchFamily="18" charset="0"/>
            </a:endParaRPr>
          </a:p>
          <a:p>
            <a:pPr marL="342900" lvl="0" indent="-342900">
              <a:buFont typeface="Arial" panose="020B0604020202020204" pitchFamily="34" charset="0"/>
              <a:buChar char="➔"/>
            </a:pPr>
            <a:r>
              <a:rPr lang="en-US" sz="1100" i="1" dirty="0" smtClean="0">
                <a:effectLst/>
                <a:latin typeface="Arial" panose="020B0604020202020204" pitchFamily="34" charset="0"/>
                <a:ea typeface="Cambria" panose="02040503050406030204" pitchFamily="18" charset="0"/>
              </a:rPr>
              <a:t>We also want to share our results with people who can have a bigger impact (school administration, people from the district)</a:t>
            </a:r>
            <a:endParaRPr b="1" dirty="0">
              <a:solidFill>
                <a:schemeClr val="dk1"/>
              </a:solidFill>
              <a:latin typeface="Cambria"/>
              <a:ea typeface="Cambria"/>
              <a:cs typeface="Cambria"/>
              <a:sym typeface="Cambria"/>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lvl="0" indent="0">
              <a:lnSpc>
                <a:spcPct val="115000"/>
              </a:lnSpc>
              <a:spcBef>
                <a:spcPts val="0"/>
              </a:spcBef>
              <a:spcAft>
                <a:spcPts val="0"/>
              </a:spcAft>
              <a:buFont typeface="+mj-lt"/>
              <a:buNone/>
            </a:pPr>
            <a:r>
              <a:rPr lang="en-US" sz="1100" b="1" u="none" strike="noStrike" dirty="0" smtClean="0">
                <a:effectLst/>
                <a:latin typeface="Arial" panose="020B0604020202020204" pitchFamily="34" charset="0"/>
                <a:ea typeface="Cambria" panose="02040503050406030204" pitchFamily="18" charset="0"/>
              </a:rPr>
              <a:t>2. (15 </a:t>
            </a:r>
            <a:r>
              <a:rPr lang="en-US" sz="1100" b="1" u="none" strike="noStrike" dirty="0" err="1" smtClean="0">
                <a:effectLst/>
                <a:latin typeface="Arial" panose="020B0604020202020204" pitchFamily="34" charset="0"/>
                <a:ea typeface="Cambria" panose="02040503050406030204" pitchFamily="18" charset="0"/>
              </a:rPr>
              <a:t>mins</a:t>
            </a:r>
            <a:r>
              <a:rPr lang="en-US" sz="1100" b="1" u="none" strike="noStrike" dirty="0" smtClean="0">
                <a:effectLst/>
                <a:latin typeface="Arial" panose="020B0604020202020204" pitchFamily="34" charset="0"/>
                <a:ea typeface="Cambria" panose="02040503050406030204" pitchFamily="18" charset="0"/>
              </a:rPr>
              <a:t>) Direct students to look at the graphs and background information handout.</a:t>
            </a:r>
            <a:r>
              <a:rPr lang="en-US" sz="1100" u="none" strike="noStrike" dirty="0" smtClean="0">
                <a:solidFill>
                  <a:srgbClr val="990000"/>
                </a:solidFill>
                <a:effectLst/>
                <a:latin typeface="Arial" panose="020B0604020202020204" pitchFamily="34" charset="0"/>
                <a:ea typeface="Cambria" panose="02040503050406030204" pitchFamily="18" charset="0"/>
              </a:rPr>
              <a:t> </a:t>
            </a:r>
            <a:r>
              <a:rPr lang="en-US" sz="1100" b="1" u="none" strike="noStrike" dirty="0" smtClean="0">
                <a:effectLst/>
                <a:latin typeface="Arial" panose="020B0604020202020204" pitchFamily="34" charset="0"/>
                <a:ea typeface="Cambria" panose="02040503050406030204" pitchFamily="18" charset="0"/>
              </a:rPr>
              <a:t>Have them complete the notice and wonderings table in their Student Activity Sheets to themselves, and then discuss with a partner. </a:t>
            </a:r>
            <a:endParaRPr lang="en-US" sz="1800" b="0" u="none" strike="noStrike" dirty="0" smtClean="0">
              <a:effectLst/>
              <a:latin typeface="Arial" panose="020B0604020202020204" pitchFamily="34" charset="0"/>
              <a:ea typeface="Cambria" panose="02040503050406030204" pitchFamily="18" charset="0"/>
            </a:endParaRPr>
          </a:p>
          <a:p>
            <a:pPr marL="0" marR="0" lvl="0" indent="0">
              <a:lnSpc>
                <a:spcPct val="115000"/>
              </a:lnSpc>
              <a:spcBef>
                <a:spcPts val="0"/>
              </a:spcBef>
              <a:spcAft>
                <a:spcPts val="0"/>
              </a:spcAft>
              <a:buFont typeface="+mj-lt"/>
              <a:buNone/>
            </a:pPr>
            <a:r>
              <a:rPr lang="en-US" sz="1100" b="1" u="sng" dirty="0" smtClean="0">
                <a:solidFill>
                  <a:srgbClr val="99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Take a look at this graph, what do you notice?</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terms are unfamiliar to you?</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questions do you have from this graph?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does this graph tell us?</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90000"/>
                </a:solidFill>
                <a:effectLst/>
                <a:ea typeface="Cambria" panose="02040503050406030204" pitchFamily="18" charset="0"/>
              </a:rPr>
              <a:t>What are the trends/patterns?</a:t>
            </a:r>
            <a:endParaRPr lang="en-US" sz="1100" u="none" strike="noStrike" dirty="0" smtClean="0">
              <a:solidFill>
                <a:srgbClr val="000000"/>
              </a:solidFill>
              <a:effectLst/>
              <a:ea typeface="Cambria" panose="02040503050406030204" pitchFamily="18" charset="0"/>
            </a:endParaRPr>
          </a:p>
          <a:p>
            <a:pPr marL="0" lvl="0" indent="0">
              <a:buFont typeface="Arial" panose="020B0604020202020204" pitchFamily="34" charset="0"/>
              <a:buNone/>
            </a:pPr>
            <a:r>
              <a:rPr lang="en-US" sz="1100" dirty="0" smtClean="0">
                <a:effectLst/>
                <a:latin typeface="Arial" panose="020B0604020202020204" pitchFamily="34" charset="0"/>
                <a:ea typeface="Cambria" panose="02040503050406030204" pitchFamily="18" charset="0"/>
              </a:rPr>
              <a:t>Listen for student responses such as:</a:t>
            </a:r>
            <a:r>
              <a:rPr lang="en-US" sz="1100" dirty="0" smtClean="0">
                <a:solidFill>
                  <a:srgbClr val="990000"/>
                </a:solidFill>
                <a:effectLst/>
                <a:latin typeface="Arial" panose="020B0604020202020204" pitchFamily="34" charset="0"/>
                <a:ea typeface="Cambria" panose="02040503050406030204" pitchFamily="18" charset="0"/>
              </a:rPr>
              <a:t>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Cereals have both the highest food waste and the highest carbon footprint.</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Meat has a high carbon footprint but low food waste. Why is the carbon footprint of meat so high?</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Milk has equal food waste and carbon footprint.</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Meat and vegetables have the same carbon footprint, but vegetables have a much higher food waste. </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What are oil crops and pulses?</a:t>
            </a:r>
          </a:p>
          <a:p>
            <a:pPr marL="342900" marR="0" lvl="0" indent="-342900">
              <a:lnSpc>
                <a:spcPct val="115000"/>
              </a:lnSpc>
              <a:spcBef>
                <a:spcPts val="0"/>
              </a:spcBef>
              <a:spcAft>
                <a:spcPts val="0"/>
              </a:spcAft>
              <a:buFont typeface="Arial" panose="020B0604020202020204" pitchFamily="34" charset="0"/>
              <a:buChar char="➔"/>
            </a:pPr>
            <a:r>
              <a:rPr lang="en-US" sz="1800" i="1" u="none" strike="noStrike" dirty="0" smtClean="0">
                <a:effectLst/>
                <a:latin typeface="Arial" panose="020B0604020202020204" pitchFamily="34" charset="0"/>
                <a:ea typeface="Cambria" panose="02040503050406030204" pitchFamily="18" charset="0"/>
              </a:rPr>
              <a:t>What are starchy roots, why is their food waste so high compared to their carbon footprints?  </a:t>
            </a:r>
            <a:endParaRPr lang="en-US" sz="32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800" i="1" u="none" strike="noStrike" dirty="0" smtClean="0">
                <a:effectLst/>
                <a:latin typeface="Arial" panose="020B0604020202020204" pitchFamily="34" charset="0"/>
                <a:ea typeface="Cambria" panose="02040503050406030204" pitchFamily="18" charset="0"/>
              </a:rPr>
              <a:t>Do all types of food give off the same amount of methane when they are decomposing?</a:t>
            </a:r>
            <a:endParaRPr lang="en-US" sz="32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800" i="1" u="none" strike="noStrike" dirty="0" smtClean="0">
                <a:effectLst/>
                <a:latin typeface="Arial" panose="020B0604020202020204" pitchFamily="34" charset="0"/>
                <a:ea typeface="Cambria" panose="02040503050406030204" pitchFamily="18" charset="0"/>
              </a:rPr>
              <a:t>According to figure B, the most food is wasted at the agricultural level.  </a:t>
            </a:r>
            <a:endParaRPr lang="en-US" sz="32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800" i="1" u="none" strike="noStrike" dirty="0" smtClean="0">
                <a:effectLst/>
                <a:latin typeface="Arial" panose="020B0604020202020204" pitchFamily="34" charset="0"/>
                <a:ea typeface="Cambria" panose="02040503050406030204" pitchFamily="18" charset="0"/>
              </a:rPr>
              <a:t>The biggest carbon footprint occurs at the consumption level.</a:t>
            </a:r>
            <a:r>
              <a:rPr lang="en-US" sz="1800" i="1" dirty="0" smtClean="0">
                <a:effectLst/>
                <a:latin typeface="Arial" panose="020B0604020202020204" pitchFamily="34" charset="0"/>
                <a:ea typeface="Cambria" panose="02040503050406030204" pitchFamily="18" charset="0"/>
              </a:rPr>
              <a:t> </a:t>
            </a:r>
            <a:endParaRPr lang="en-US" sz="32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800" u="none" strike="noStrike" dirty="0" smtClean="0">
                <a:solidFill>
                  <a:srgbClr val="980000"/>
                </a:solidFill>
                <a:effectLst/>
                <a:ea typeface="Cambria" panose="02040503050406030204" pitchFamily="18" charset="0"/>
              </a:rPr>
              <a:t>What is important for our design challenge from these graphs? </a:t>
            </a:r>
            <a:r>
              <a:rPr lang="en-US" sz="1800" i="1" dirty="0" smtClean="0">
                <a:effectLst/>
                <a:latin typeface="Arial" panose="020B0604020202020204" pitchFamily="34" charset="0"/>
                <a:ea typeface="Cambria" panose="02040503050406030204" pitchFamily="18" charset="0"/>
              </a:rPr>
              <a:t> </a:t>
            </a:r>
            <a:endParaRPr lang="en-US" sz="32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800" i="1" u="none" strike="noStrike" dirty="0" smtClean="0">
                <a:effectLst/>
                <a:ea typeface="Cambria" panose="02040503050406030204" pitchFamily="18" charset="0"/>
              </a:rPr>
              <a:t>We can’t control the food waste at any of the levels except consumption, however the food wasted and carbon footprints are relatively high at this level so our work could have an impact.</a:t>
            </a:r>
            <a:endParaRPr lang="en-US" sz="1800" u="none" strike="noStrike" dirty="0" smtClean="0">
              <a:effectLst/>
            </a:endParaRPr>
          </a:p>
          <a:p>
            <a:pPr marL="342900" lvl="0" indent="-342900">
              <a:buFont typeface="Arial" panose="020B0604020202020204" pitchFamily="34" charset="0"/>
              <a:buChar char="➔"/>
            </a:pPr>
            <a:r>
              <a:rPr lang="en-US" sz="1800" i="1" u="none" strike="noStrike" dirty="0" smtClean="0">
                <a:effectLst/>
                <a:ea typeface="Cambria" panose="02040503050406030204" pitchFamily="18" charset="0"/>
              </a:rPr>
              <a:t>There is a variety of food types being wasted and these different types have different carbon footprints. We may need to understand which of these types are wasted the most at our school. </a:t>
            </a:r>
            <a:endParaRPr lang="en-US" sz="1800" u="none" strike="noStrike" dirty="0" smtClean="0">
              <a:effectLst/>
            </a:endParaRPr>
          </a:p>
          <a:p>
            <a:pPr marL="342900" marR="0" lvl="0" indent="-342900">
              <a:lnSpc>
                <a:spcPct val="115000"/>
              </a:lnSpc>
              <a:spcBef>
                <a:spcPts val="0"/>
              </a:spcBef>
              <a:spcAft>
                <a:spcPts val="0"/>
              </a:spcAft>
              <a:buFont typeface="Arial" panose="020B0604020202020204" pitchFamily="34" charset="0"/>
              <a:buChar char="➔"/>
            </a:pPr>
            <a:endParaRPr lang="en-US" sz="1800" u="none" strike="noStrike" dirty="0">
              <a:effectLst/>
              <a:latin typeface="Arial" panose="020B0604020202020204" pitchFamily="34" charset="0"/>
              <a:ea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3. (15 </a:t>
            </a:r>
            <a:r>
              <a:rPr lang="en-US" sz="1100" b="1" dirty="0" err="1" smtClean="0">
                <a:effectLst/>
                <a:latin typeface="Arial" panose="020B0604020202020204" pitchFamily="34" charset="0"/>
                <a:ea typeface="Cambria" panose="02040503050406030204" pitchFamily="18" charset="0"/>
              </a:rPr>
              <a:t>mins</a:t>
            </a:r>
            <a:r>
              <a:rPr lang="en-US" sz="1100" b="1" dirty="0" smtClean="0">
                <a:effectLst/>
                <a:latin typeface="Arial" panose="020B0604020202020204" pitchFamily="34" charset="0"/>
                <a:ea typeface="Cambria" panose="02040503050406030204" pitchFamily="18" charset="0"/>
              </a:rPr>
              <a:t>) Now that students have an understanding of their place and potential impact on the issue of greenhouse gas emissions and food waste, guide students in an initial ideas </a:t>
            </a:r>
            <a:r>
              <a:rPr lang="en-US" sz="1100" b="1" dirty="0" err="1" smtClean="0">
                <a:effectLst/>
                <a:latin typeface="Arial" panose="020B0604020202020204" pitchFamily="34" charset="0"/>
                <a:ea typeface="Cambria" panose="02040503050406030204" pitchFamily="18" charset="0"/>
              </a:rPr>
              <a:t>discussion</a:t>
            </a:r>
            <a:r>
              <a:rPr lang="en-US" sz="1100" b="1" baseline="30000" dirty="0" err="1" smtClean="0">
                <a:effectLst/>
                <a:latin typeface="Arial" panose="020B0604020202020204" pitchFamily="34" charset="0"/>
                <a:ea typeface="Cambria" panose="02040503050406030204" pitchFamily="18" charset="0"/>
              </a:rPr>
              <a:t>A</a:t>
            </a:r>
            <a:r>
              <a:rPr lang="en-US" sz="1100" b="1" dirty="0" smtClean="0">
                <a:effectLst/>
                <a:latin typeface="Arial" panose="020B0604020202020204" pitchFamily="34" charset="0"/>
                <a:ea typeface="Cambria" panose="02040503050406030204" pitchFamily="18" charset="0"/>
              </a:rPr>
              <a:t> to help determine how they want to go about assessing the situation at their school.  </a:t>
            </a:r>
            <a:endParaRPr lang="en-US" sz="1800" dirty="0" smtClean="0">
              <a:effectLst/>
              <a:latin typeface="Arial" panose="020B0604020202020204" pitchFamily="34" charset="0"/>
              <a:ea typeface="Arial" panose="020B0604020202020204" pitchFamily="34" charset="0"/>
            </a:endParaRPr>
          </a:p>
          <a:p>
            <a:pPr marL="0" marR="0" indent="0">
              <a:lnSpc>
                <a:spcPct val="115000"/>
              </a:lnSpc>
              <a:spcBef>
                <a:spcPts val="0"/>
              </a:spcBef>
              <a:spcAft>
                <a:spcPts val="0"/>
              </a:spcAft>
              <a:buNone/>
            </a:pPr>
            <a:r>
              <a:rPr lang="en-US" sz="1100" b="1" u="sng" dirty="0" smtClean="0">
                <a:solidFill>
                  <a:srgbClr val="980000"/>
                </a:solidFill>
                <a:effectLst/>
                <a:latin typeface="Arial" panose="020B0604020202020204" pitchFamily="34" charset="0"/>
                <a:ea typeface="Cambria" panose="02040503050406030204" pitchFamily="18" charset="0"/>
              </a:rPr>
              <a:t>Suggested Prompts: </a:t>
            </a:r>
            <a:endParaRPr lang="en-US" sz="1800" dirty="0" smtClean="0">
              <a:effectLst/>
              <a:latin typeface="Arial" panose="020B0604020202020204" pitchFamily="34" charset="0"/>
              <a:ea typeface="Arial" panose="020B0604020202020204" pitchFamily="34" charset="0"/>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What data do we need to collect at our school? </a:t>
            </a:r>
            <a:endParaRPr lang="en-US" u="none" strike="noStrike" dirty="0" smtClean="0">
              <a:effectLst/>
            </a:endParaRPr>
          </a:p>
          <a:p>
            <a:pPr marL="342900" lvl="0" indent="-342900">
              <a:buFont typeface="Arial" panose="020B0604020202020204" pitchFamily="34" charset="0"/>
              <a:buChar char="➔"/>
            </a:pPr>
            <a:r>
              <a:rPr lang="en-US" sz="1100" u="none" strike="noStrike" dirty="0" smtClean="0">
                <a:solidFill>
                  <a:srgbClr val="980000"/>
                </a:solidFill>
                <a:effectLst/>
                <a:ea typeface="Cambria" panose="02040503050406030204" pitchFamily="18" charset="0"/>
              </a:rPr>
              <a:t>How are we going to collect this data? </a:t>
            </a:r>
            <a:endParaRPr lang="en-US" sz="1100" u="none" strike="noStrike" dirty="0" smtClean="0">
              <a:solidFill>
                <a:srgbClr val="000000"/>
              </a:solidFill>
              <a:effectLst/>
              <a:ea typeface="Cambria" panose="02040503050406030204" pitchFamily="18" charset="0"/>
            </a:endParaRPr>
          </a:p>
          <a:p>
            <a:pPr marL="342900" lvl="0" indent="-342900">
              <a:buFont typeface="Arial" panose="020B0604020202020204" pitchFamily="34" charset="0"/>
              <a:buChar char="➔"/>
            </a:pPr>
            <a:r>
              <a:rPr lang="en-US" sz="1100" dirty="0" smtClean="0">
                <a:effectLst/>
                <a:latin typeface="Arial" panose="020B0604020202020204" pitchFamily="34" charset="0"/>
                <a:ea typeface="Cambria" panose="02040503050406030204" pitchFamily="18" charset="0"/>
              </a:rPr>
              <a:t>Accept all students responses that are realistic and will contribute to the understanding of the food waste system, such as: </a:t>
            </a:r>
            <a:endParaRPr lang="en-US" sz="1800"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What types of food are we eating at lunch? As individuals?  As a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What types of food are we wasting?  How much of these foods are we wasting? As individuals? as a school?</a:t>
            </a:r>
            <a:endParaRPr lang="en-US" sz="1800" u="none" strike="noStrike" dirty="0" smtClean="0">
              <a:effectLst/>
              <a:latin typeface="Arial" panose="020B0604020202020204" pitchFamily="34" charset="0"/>
              <a:ea typeface="Arial" panose="020B0604020202020204" pitchFamily="34" charset="0"/>
            </a:endParaRPr>
          </a:p>
          <a:p>
            <a:pPr marL="342900" marR="0" lvl="0" indent="-342900">
              <a:lnSpc>
                <a:spcPct val="115000"/>
              </a:lnSpc>
              <a:spcBef>
                <a:spcPts val="0"/>
              </a:spcBef>
              <a:spcAft>
                <a:spcPts val="0"/>
              </a:spcAft>
              <a:buFont typeface="Arial" panose="020B0604020202020204" pitchFamily="34" charset="0"/>
              <a:buChar char="➔"/>
            </a:pPr>
            <a:r>
              <a:rPr lang="en-US" sz="1100" i="1" u="none" strike="noStrike" dirty="0" smtClean="0">
                <a:effectLst/>
                <a:latin typeface="Arial" panose="020B0604020202020204" pitchFamily="34" charset="0"/>
                <a:ea typeface="Cambria" panose="02040503050406030204" pitchFamily="18" charset="0"/>
              </a:rPr>
              <a:t>Why are we wasting food? (survey created for consumer habits)</a:t>
            </a:r>
            <a:endParaRPr lang="en-US" sz="1800" u="none" strike="noStrike" dirty="0" smtClean="0">
              <a:effectLst/>
              <a:latin typeface="Arial" panose="020B0604020202020204" pitchFamily="34" charset="0"/>
              <a:ea typeface="Arial" panose="020B0604020202020204" pitchFamily="34" charset="0"/>
            </a:endParaRPr>
          </a:p>
          <a:p>
            <a:pPr marL="0" lvl="0" indent="0" rtl="0">
              <a:lnSpc>
                <a:spcPct val="115000"/>
              </a:lnSpc>
              <a:spcBef>
                <a:spcPts val="0"/>
              </a:spcBef>
              <a:spcAft>
                <a:spcPts val="0"/>
              </a:spcAft>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Shape 8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4.  (1 hour) Divide students into </a:t>
            </a:r>
            <a:r>
              <a:rPr lang="en-US" sz="1100" b="1" dirty="0" err="1" smtClean="0">
                <a:effectLst/>
                <a:latin typeface="Arial" panose="020B0604020202020204" pitchFamily="34" charset="0"/>
                <a:ea typeface="Cambria" panose="02040503050406030204" pitchFamily="18" charset="0"/>
              </a:rPr>
              <a:t>groups</a:t>
            </a:r>
            <a:r>
              <a:rPr lang="en-US" sz="1100" b="1" baseline="30000" dirty="0" err="1" smtClean="0">
                <a:effectLst/>
                <a:latin typeface="Arial" panose="020B0604020202020204" pitchFamily="34" charset="0"/>
                <a:ea typeface="Cambria" panose="02040503050406030204" pitchFamily="18" charset="0"/>
              </a:rPr>
              <a:t>B</a:t>
            </a:r>
            <a:r>
              <a:rPr lang="en-US" sz="1100" b="1" dirty="0" smtClean="0">
                <a:effectLst/>
                <a:latin typeface="Arial" panose="020B0604020202020204" pitchFamily="34" charset="0"/>
                <a:ea typeface="Cambria" panose="02040503050406030204" pitchFamily="18" charset="0"/>
              </a:rPr>
              <a:t> to tackle different aspects of the design challenge.  Once students are in their groups, have them work together to come up with a detailed plan for how they plan to collect and analyze the data for the question they are working towards.  Give students the “</a:t>
            </a:r>
            <a:r>
              <a:rPr lang="en-US" sz="1100" b="1" dirty="0" smtClean="0">
                <a:solidFill>
                  <a:srgbClr val="1155CC"/>
                </a:solidFill>
                <a:effectLst/>
                <a:latin typeface="Arial" panose="020B0604020202020204" pitchFamily="34" charset="0"/>
                <a:ea typeface="Cambria" panose="02040503050406030204" pitchFamily="18" charset="0"/>
                <a:hlinkClick r:id="rId3"/>
              </a:rPr>
              <a:t>Tips for Designing your Investigation</a:t>
            </a:r>
            <a:r>
              <a:rPr lang="en-US" sz="1100" b="1" dirty="0" smtClean="0">
                <a:effectLst/>
                <a:latin typeface="Arial" panose="020B0604020202020204" pitchFamily="34" charset="0"/>
                <a:ea typeface="Cambria" panose="02040503050406030204" pitchFamily="18" charset="0"/>
              </a:rPr>
              <a:t>” handout to help facilitate the planning of their investigation. </a:t>
            </a:r>
            <a:endParaRPr lang="en-US" sz="1800" dirty="0">
              <a:effectLst/>
              <a:latin typeface="Arial" panose="020B0604020202020204" pitchFamily="34" charset="0"/>
              <a:ea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marR="0" indent="0">
              <a:lnSpc>
                <a:spcPct val="115000"/>
              </a:lnSpc>
              <a:spcBef>
                <a:spcPts val="0"/>
              </a:spcBef>
              <a:spcAft>
                <a:spcPts val="0"/>
              </a:spcAft>
              <a:buNone/>
            </a:pPr>
            <a:r>
              <a:rPr lang="en-US" sz="1100" b="1" dirty="0" smtClean="0">
                <a:effectLst/>
                <a:latin typeface="Arial" panose="020B0604020202020204" pitchFamily="34" charset="0"/>
                <a:ea typeface="Cambria" panose="02040503050406030204" pitchFamily="18" charset="0"/>
              </a:rPr>
              <a:t>5.  (2-3 days) Once students have an approved plan, allow the appropriate amount of class time to collect and analyze data as well as create visual representations of their results (posters, slides, etc.).   </a:t>
            </a:r>
            <a:endParaRPr lang="en-US" sz="1800" dirty="0" smtClean="0">
              <a:effectLst/>
              <a:latin typeface="Arial" panose="020B0604020202020204" pitchFamily="34" charset="0"/>
              <a:ea typeface="Arial" panose="020B0604020202020204" pitchFamily="34" charset="0"/>
            </a:endParaRPr>
          </a:p>
          <a:p>
            <a:pPr marL="0" lvl="0" indent="0" rtl="0">
              <a:lnSpc>
                <a:spcPct val="115000"/>
              </a:lnSpc>
              <a:spcBef>
                <a:spcPts val="0"/>
              </a:spcBef>
              <a:spcAft>
                <a:spcPts val="0"/>
              </a:spcAft>
              <a:buNone/>
            </a:pPr>
            <a:endParaRPr b="1" dirty="0">
              <a:solidFill>
                <a:schemeClr val="dk1"/>
              </a:solidFill>
              <a:latin typeface="Cambria"/>
              <a:ea typeface="Cambria"/>
              <a:cs typeface="Cambria"/>
              <a:sym typeface="Cambri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1" name="Shape 10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b="1">
              <a:solidFill>
                <a:schemeClr val="dk1"/>
              </a:solidFill>
              <a:latin typeface="Cambria"/>
              <a:ea typeface="Cambria"/>
              <a:cs typeface="Cambria"/>
              <a:sym typeface="Cambria"/>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lstStyle>
            <a:lvl1pPr lvl="0" algn="ctr">
              <a:spcBef>
                <a:spcPts val="0"/>
              </a:spcBef>
              <a:spcAft>
                <a:spcPts val="0"/>
              </a:spcAft>
              <a:buClr>
                <a:srgbClr val="38761D"/>
              </a:buClr>
              <a:buSzPts val="5200"/>
              <a:buFont typeface="Dosis"/>
              <a:buNone/>
              <a:defRPr sz="5200" b="1">
                <a:solidFill>
                  <a:srgbClr val="38761D"/>
                </a:solidFill>
                <a:latin typeface="Dosis"/>
                <a:ea typeface="Dosis"/>
                <a:cs typeface="Dosis"/>
                <a:sym typeface="Dosis"/>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Clr>
                <a:srgbClr val="000000"/>
              </a:buClr>
              <a:buSzPts val="2800"/>
              <a:buFont typeface="Dosis"/>
              <a:buNone/>
              <a:defRPr sz="2800">
                <a:solidFill>
                  <a:srgbClr val="000000"/>
                </a:solidFill>
                <a:latin typeface="Dosis"/>
                <a:ea typeface="Dosis"/>
                <a:cs typeface="Dosis"/>
                <a:sym typeface="Dosis"/>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Shape 12"/>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Shape 45"/>
          <p:cNvSpPr txBox="1">
            <a:spLocks noGrp="1"/>
          </p:cNvSpPr>
          <p:nvPr>
            <p:ph type="title" hasCustomPrompt="1"/>
          </p:nvPr>
        </p:nvSpPr>
        <p:spPr>
          <a:xfrm>
            <a:off x="311700" y="1474833"/>
            <a:ext cx="8520600" cy="26181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Shape 46"/>
          <p:cNvSpPr txBox="1">
            <a:spLocks noGrp="1"/>
          </p:cNvSpPr>
          <p:nvPr>
            <p:ph type="body" idx="1"/>
          </p:nvPr>
        </p:nvSpPr>
        <p:spPr>
          <a:xfrm>
            <a:off x="311700" y="4202967"/>
            <a:ext cx="8520600" cy="17343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Shape 15"/>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Clr>
                <a:srgbClr val="38761D"/>
              </a:buClr>
              <a:buSzPts val="3600"/>
              <a:buFont typeface="Dosis"/>
              <a:buNone/>
              <a:defRPr sz="3600" b="1">
                <a:solidFill>
                  <a:srgbClr val="38761D"/>
                </a:solidFill>
                <a:latin typeface="Dosis"/>
                <a:ea typeface="Dosis"/>
                <a:cs typeface="Dosis"/>
                <a:sym typeface="Dosis"/>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lstStyle>
            <a:lvl1pPr marL="457200" lvl="0" indent="-381000">
              <a:spcBef>
                <a:spcPts val="0"/>
              </a:spcBef>
              <a:spcAft>
                <a:spcPts val="0"/>
              </a:spcAft>
              <a:buClr>
                <a:srgbClr val="000000"/>
              </a:buClr>
              <a:buSzPts val="2400"/>
              <a:buFont typeface="Petrona"/>
              <a:buChar char="●"/>
              <a:defRPr sz="2400">
                <a:solidFill>
                  <a:srgbClr val="000000"/>
                </a:solidFill>
                <a:latin typeface="Petrona"/>
                <a:ea typeface="Petrona"/>
                <a:cs typeface="Petrona"/>
                <a:sym typeface="Petrona"/>
              </a:defRPr>
            </a:lvl1pPr>
            <a:lvl2pPr marL="914400" lvl="1" indent="-342900">
              <a:spcBef>
                <a:spcPts val="1600"/>
              </a:spcBef>
              <a:spcAft>
                <a:spcPts val="0"/>
              </a:spcAft>
              <a:buClr>
                <a:srgbClr val="38761D"/>
              </a:buClr>
              <a:buSzPts val="1800"/>
              <a:buFont typeface="Dosis"/>
              <a:buChar char="○"/>
              <a:defRPr sz="1800">
                <a:solidFill>
                  <a:srgbClr val="38761D"/>
                </a:solidFill>
                <a:latin typeface="Dosis"/>
                <a:ea typeface="Dosis"/>
                <a:cs typeface="Dosis"/>
                <a:sym typeface="Dosis"/>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Shape 19"/>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Shape 27"/>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spcFirstLastPara="1" wrap="square" lIns="91425" tIns="91425" rIns="91425" bIns="91425" anchor="ctr" anchorCtr="0"/>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Shape 34"/>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Shape 36"/>
          <p:cNvSpPr/>
          <p:nvPr/>
        </p:nvSpPr>
        <p:spPr>
          <a:xfrm>
            <a:off x="4572000" y="-167"/>
            <a:ext cx="4572000" cy="6858000"/>
          </a:xfrm>
          <a:prstGeom prst="rect">
            <a:avLst/>
          </a:prstGeom>
          <a:solidFill>
            <a:schemeClr val="lt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37" name="Shape 37"/>
          <p:cNvSpPr txBox="1">
            <a:spLocks noGrp="1"/>
          </p:cNvSpPr>
          <p:nvPr>
            <p:ph type="title"/>
          </p:nvPr>
        </p:nvSpPr>
        <p:spPr>
          <a:xfrm>
            <a:off x="265500" y="1644233"/>
            <a:ext cx="4045200" cy="19764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Shape 39"/>
          <p:cNvSpPr txBox="1">
            <a:spLocks noGrp="1"/>
          </p:cNvSpPr>
          <p:nvPr>
            <p:ph type="body" idx="2"/>
          </p:nvPr>
        </p:nvSpPr>
        <p:spPr>
          <a:xfrm>
            <a:off x="4939500" y="965433"/>
            <a:ext cx="3837000" cy="49269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Shape 43"/>
          <p:cNvSpPr txBox="1">
            <a:spLocks noGrp="1"/>
          </p:cNvSpPr>
          <p:nvPr>
            <p:ph type="sldNum" idx="12"/>
          </p:nvPr>
        </p:nvSpPr>
        <p:spPr>
          <a:xfrm>
            <a:off x="8472458" y="6217622"/>
            <a:ext cx="548700" cy="5247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Shape 8"/>
          <p:cNvSpPr txBox="1">
            <a:spLocks noGrp="1"/>
          </p:cNvSpPr>
          <p:nvPr>
            <p:ph type="sldNum" idx="12"/>
          </p:nvPr>
        </p:nvSpPr>
        <p:spPr>
          <a:xfrm>
            <a:off x="8472458" y="6217622"/>
            <a:ext cx="548700" cy="5247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7"/>
            <a:ext cx="8520600" cy="2736900"/>
          </a:xfrm>
          <a:prstGeom prst="rect">
            <a:avLst/>
          </a:prstGeom>
        </p:spPr>
        <p:txBody>
          <a:bodyPr spcFirstLastPara="1" wrap="square" lIns="91425" tIns="91425" rIns="91425" bIns="91425" anchor="b" anchorCtr="0">
            <a:noAutofit/>
          </a:bodyPr>
          <a:lstStyle/>
          <a:p>
            <a:pPr marL="0" lvl="0" indent="0">
              <a:spcBef>
                <a:spcPts val="0"/>
              </a:spcBef>
              <a:spcAft>
                <a:spcPts val="0"/>
              </a:spcAft>
              <a:buNone/>
            </a:pPr>
            <a:r>
              <a:rPr lang="en" dirty="0"/>
              <a:t>Climate </a:t>
            </a:r>
            <a:r>
              <a:rPr lang="en" dirty="0" smtClean="0"/>
              <a:t>Resiliency Design </a:t>
            </a:r>
            <a:r>
              <a:rPr lang="en" dirty="0"/>
              <a:t>Challenge</a:t>
            </a:r>
            <a:endParaRPr dirty="0"/>
          </a:p>
          <a:p>
            <a:pPr marL="0" lvl="0" indent="0">
              <a:spcBef>
                <a:spcPts val="0"/>
              </a:spcBef>
              <a:spcAft>
                <a:spcPts val="0"/>
              </a:spcAft>
              <a:buNone/>
            </a:pPr>
            <a:r>
              <a:rPr lang="en" dirty="0"/>
              <a:t>Lesson 3</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2CC"/>
        </a:solidFill>
        <a:effectLst/>
      </p:bgPr>
    </p:bg>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Do now</a:t>
            </a:r>
            <a:endParaRPr/>
          </a:p>
        </p:txBody>
      </p:sp>
      <p:cxnSp>
        <p:nvCxnSpPr>
          <p:cNvPr id="60" name="Shape 60"/>
          <p:cNvCxnSpPr/>
          <p:nvPr/>
        </p:nvCxnSpPr>
        <p:spPr>
          <a:xfrm>
            <a:off x="367100" y="1501750"/>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61" name="Shape 61"/>
          <p:cNvSpPr txBox="1">
            <a:spLocks noGrp="1"/>
          </p:cNvSpPr>
          <p:nvPr>
            <p:ph type="body" idx="1"/>
          </p:nvPr>
        </p:nvSpPr>
        <p:spPr>
          <a:xfrm>
            <a:off x="311700" y="1811858"/>
            <a:ext cx="8520600" cy="45552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r>
              <a:rPr lang="en" sz="3000"/>
              <a:t>What did we do last class?</a:t>
            </a:r>
            <a:endParaRPr sz="3000"/>
          </a:p>
          <a:p>
            <a:pPr marL="0" lvl="0" indent="0" rtl="0">
              <a:lnSpc>
                <a:spcPct val="100000"/>
              </a:lnSpc>
              <a:spcBef>
                <a:spcPts val="0"/>
              </a:spcBef>
              <a:spcAft>
                <a:spcPts val="0"/>
              </a:spcAft>
              <a:buNone/>
            </a:pPr>
            <a:endParaRPr sz="3000"/>
          </a:p>
          <a:p>
            <a:pPr marL="0" lvl="0" indent="0" rtl="0">
              <a:lnSpc>
                <a:spcPct val="100000"/>
              </a:lnSpc>
              <a:spcBef>
                <a:spcPts val="0"/>
              </a:spcBef>
              <a:spcAft>
                <a:spcPts val="0"/>
              </a:spcAft>
              <a:buNone/>
            </a:pPr>
            <a:r>
              <a:rPr lang="en" sz="3000"/>
              <a:t>What did we figure out last class?</a:t>
            </a:r>
            <a:endParaRPr sz="3000"/>
          </a:p>
          <a:p>
            <a:pPr marL="0" lvl="0" indent="0" rtl="0">
              <a:lnSpc>
                <a:spcPct val="100000"/>
              </a:lnSpc>
              <a:spcBef>
                <a:spcPts val="0"/>
              </a:spcBef>
              <a:spcAft>
                <a:spcPts val="0"/>
              </a:spcAft>
              <a:buNone/>
            </a:pPr>
            <a:endParaRPr sz="3000"/>
          </a:p>
          <a:p>
            <a:pPr marL="0" lvl="0" indent="0" rtl="0">
              <a:lnSpc>
                <a:spcPct val="100000"/>
              </a:lnSpc>
              <a:spcBef>
                <a:spcPts val="0"/>
              </a:spcBef>
              <a:spcAft>
                <a:spcPts val="0"/>
              </a:spcAft>
              <a:buNone/>
            </a:pPr>
            <a:r>
              <a:rPr lang="en" sz="3000"/>
              <a:t>What did we decide to investigate next?</a:t>
            </a:r>
            <a:endParaRPr sz="3000"/>
          </a:p>
          <a:p>
            <a:pPr marL="0" lvl="0" indent="0" rtl="0">
              <a:lnSpc>
                <a:spcPct val="100000"/>
              </a:lnSpc>
              <a:spcBef>
                <a:spcPts val="0"/>
              </a:spcBef>
              <a:spcAft>
                <a:spcPts val="0"/>
              </a:spcAft>
              <a:buClr>
                <a:schemeClr val="dk1"/>
              </a:buClr>
              <a:buSzPts val="1100"/>
              <a:buFont typeface="Arial"/>
              <a:buNone/>
            </a:pPr>
            <a:endParaRPr sz="3000"/>
          </a:p>
          <a:p>
            <a:pPr marL="0" lvl="0" indent="0" rtl="0">
              <a:lnSpc>
                <a:spcPct val="100000"/>
              </a:lnSpc>
              <a:spcBef>
                <a:spcPts val="0"/>
              </a:spcBef>
              <a:spcAft>
                <a:spcPts val="0"/>
              </a:spcAft>
              <a:buClr>
                <a:schemeClr val="dk1"/>
              </a:buClr>
              <a:buSzPts val="1100"/>
              <a:buFont typeface="Arial"/>
              <a:buNone/>
            </a:pPr>
            <a:endParaRPr sz="3000"/>
          </a:p>
          <a:p>
            <a:pPr marL="0" lvl="0" indent="0" rtl="0">
              <a:lnSpc>
                <a:spcPct val="100000"/>
              </a:lnSpc>
              <a:spcBef>
                <a:spcPts val="0"/>
              </a:spcBef>
              <a:spcAft>
                <a:spcPts val="0"/>
              </a:spcAft>
              <a:buNone/>
            </a:pPr>
            <a:endParaRPr sz="30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Analyzing Data</a:t>
            </a:r>
            <a:endParaRPr/>
          </a:p>
        </p:txBody>
      </p:sp>
      <p:sp>
        <p:nvSpPr>
          <p:cNvPr id="67" name="Shape 67"/>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1600"/>
              </a:spcAft>
              <a:buNone/>
            </a:pPr>
            <a:r>
              <a:rPr lang="en"/>
              <a:t>Read through the Graphs and Background Information Handout and complete the Notice and Wonderings table in your Student Activity Sheet.</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1"/>
        <p:cNvGrpSpPr/>
        <p:nvPr/>
      </p:nvGrpSpPr>
      <p:grpSpPr>
        <a:xfrm>
          <a:off x="0" y="0"/>
          <a:ext cx="0" cy="0"/>
          <a:chOff x="0" y="0"/>
          <a:chExt cx="0" cy="0"/>
        </a:xfrm>
      </p:grpSpPr>
      <p:pic>
        <p:nvPicPr>
          <p:cNvPr id="3" name="Picture 2"/>
          <p:cNvPicPr/>
          <p:nvPr/>
        </p:nvPicPr>
        <p:blipFill>
          <a:blip r:embed="rId3"/>
          <a:stretch>
            <a:fillRect/>
          </a:stretch>
        </p:blipFill>
        <p:spPr>
          <a:xfrm>
            <a:off x="-94990" y="880572"/>
            <a:ext cx="9361371" cy="4864446"/>
          </a:xfrm>
          <a:prstGeom prst="rect">
            <a:avLst/>
          </a:prstGeom>
        </p:spPr>
      </p:pic>
      <p:sp>
        <p:nvSpPr>
          <p:cNvPr id="4" name="Rectangle 3"/>
          <p:cNvSpPr/>
          <p:nvPr/>
        </p:nvSpPr>
        <p:spPr>
          <a:xfrm>
            <a:off x="4288736" y="5865092"/>
            <a:ext cx="4977645" cy="307777"/>
          </a:xfrm>
          <a:prstGeom prst="rect">
            <a:avLst/>
          </a:prstGeom>
        </p:spPr>
        <p:txBody>
          <a:bodyPr wrap="none">
            <a:spAutoFit/>
          </a:bodyPr>
          <a:lstStyle/>
          <a:p>
            <a:r>
              <a:rPr lang="en-US" dirty="0"/>
              <a:t>FAO, Food wastage footprint: Impacts on natural resources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76"/>
        <p:cNvGrpSpPr/>
        <p:nvPr/>
      </p:nvGrpSpPr>
      <p:grpSpPr>
        <a:xfrm>
          <a:off x="0" y="0"/>
          <a:ext cx="0" cy="0"/>
          <a:chOff x="0" y="0"/>
          <a:chExt cx="0" cy="0"/>
        </a:xfrm>
      </p:grpSpPr>
      <p:pic>
        <p:nvPicPr>
          <p:cNvPr id="3" name="Picture 2"/>
          <p:cNvPicPr/>
          <p:nvPr/>
        </p:nvPicPr>
        <p:blipFill>
          <a:blip r:embed="rId3"/>
          <a:stretch>
            <a:fillRect/>
          </a:stretch>
        </p:blipFill>
        <p:spPr>
          <a:xfrm>
            <a:off x="-166197" y="1256290"/>
            <a:ext cx="9310197" cy="4812002"/>
          </a:xfrm>
          <a:prstGeom prst="rect">
            <a:avLst/>
          </a:prstGeom>
        </p:spPr>
      </p:pic>
      <p:sp>
        <p:nvSpPr>
          <p:cNvPr id="2" name="Rectangle 1"/>
          <p:cNvSpPr/>
          <p:nvPr/>
        </p:nvSpPr>
        <p:spPr>
          <a:xfrm>
            <a:off x="4166355" y="6068292"/>
            <a:ext cx="4977645" cy="307777"/>
          </a:xfrm>
          <a:prstGeom prst="rect">
            <a:avLst/>
          </a:prstGeom>
        </p:spPr>
        <p:txBody>
          <a:bodyPr wrap="none">
            <a:spAutoFit/>
          </a:bodyPr>
          <a:lstStyle/>
          <a:p>
            <a:r>
              <a:rPr lang="en-US" dirty="0"/>
              <a:t>FAO, Food wastage footprint: Impacts on natural resources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311700" y="2885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a:t>Designing an Investigation</a:t>
            </a:r>
            <a:endParaRPr dirty="0"/>
          </a:p>
        </p:txBody>
      </p:sp>
      <p:cxnSp>
        <p:nvCxnSpPr>
          <p:cNvPr id="83" name="Shape 83"/>
          <p:cNvCxnSpPr/>
          <p:nvPr/>
        </p:nvCxnSpPr>
        <p:spPr>
          <a:xfrm>
            <a:off x="333750" y="1052075"/>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84" name="Shape 8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dirty="0"/>
              <a:t>What information from those graphs is applicable to our school? </a:t>
            </a:r>
            <a:endParaRPr sz="3000" dirty="0"/>
          </a:p>
          <a:p>
            <a:pPr marL="0" lvl="0" indent="0">
              <a:spcBef>
                <a:spcPts val="1600"/>
              </a:spcBef>
              <a:spcAft>
                <a:spcPts val="0"/>
              </a:spcAft>
              <a:buNone/>
            </a:pPr>
            <a:endParaRPr sz="3000" dirty="0"/>
          </a:p>
          <a:p>
            <a:pPr marL="0" lvl="0" indent="0">
              <a:spcBef>
                <a:spcPts val="1600"/>
              </a:spcBef>
              <a:spcAft>
                <a:spcPts val="0"/>
              </a:spcAft>
              <a:buNone/>
            </a:pPr>
            <a:r>
              <a:rPr lang="en" sz="3000" dirty="0"/>
              <a:t>What data could we collect?</a:t>
            </a:r>
            <a:endParaRPr sz="3000" dirty="0"/>
          </a:p>
          <a:p>
            <a:pPr marL="0" lvl="0" indent="0">
              <a:spcBef>
                <a:spcPts val="1600"/>
              </a:spcBef>
              <a:spcAft>
                <a:spcPts val="0"/>
              </a:spcAft>
              <a:buNone/>
            </a:pPr>
            <a:endParaRPr sz="3000" dirty="0"/>
          </a:p>
          <a:p>
            <a:pPr marL="0" lvl="0" indent="0" rtl="0">
              <a:spcBef>
                <a:spcPts val="1600"/>
              </a:spcBef>
              <a:spcAft>
                <a:spcPts val="0"/>
              </a:spcAft>
              <a:buNone/>
            </a:pPr>
            <a:r>
              <a:rPr lang="en" sz="3000" dirty="0"/>
              <a:t>How are we going to collect this data?</a:t>
            </a:r>
            <a:endParaRPr sz="3000" dirty="0"/>
          </a:p>
          <a:p>
            <a:pPr marL="0" lvl="0" indent="0" rtl="0">
              <a:spcBef>
                <a:spcPts val="1600"/>
              </a:spcBef>
              <a:spcAft>
                <a:spcPts val="1600"/>
              </a:spcAft>
              <a:buNone/>
            </a:pPr>
            <a:endParaRPr sz="3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311700" y="2885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Designing an Investigation</a:t>
            </a:r>
            <a:endParaRPr/>
          </a:p>
        </p:txBody>
      </p:sp>
      <p:cxnSp>
        <p:nvCxnSpPr>
          <p:cNvPr id="90" name="Shape 90"/>
          <p:cNvCxnSpPr/>
          <p:nvPr/>
        </p:nvCxnSpPr>
        <p:spPr>
          <a:xfrm>
            <a:off x="333750" y="1052075"/>
            <a:ext cx="8476500" cy="33300"/>
          </a:xfrm>
          <a:prstGeom prst="straightConnector1">
            <a:avLst/>
          </a:prstGeom>
          <a:noFill/>
          <a:ln w="38100" cap="flat" cmpd="sng">
            <a:solidFill>
              <a:srgbClr val="38761D"/>
            </a:solidFill>
            <a:prstDash val="solid"/>
            <a:round/>
            <a:headEnd type="none" w="med" len="med"/>
            <a:tailEnd type="none" w="med" len="med"/>
          </a:ln>
        </p:spPr>
      </p:cxnSp>
      <p:sp>
        <p:nvSpPr>
          <p:cNvPr id="91" name="Shape 91"/>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sz="3000"/>
              <a:t>How do we want to divide up the work for this investigation?</a:t>
            </a:r>
            <a:endParaRPr sz="3000"/>
          </a:p>
          <a:p>
            <a:pPr marL="0" lvl="0" indent="0">
              <a:spcBef>
                <a:spcPts val="1600"/>
              </a:spcBef>
              <a:spcAft>
                <a:spcPts val="0"/>
              </a:spcAft>
              <a:buNone/>
            </a:pPr>
            <a:endParaRPr sz="3000"/>
          </a:p>
          <a:p>
            <a:pPr marL="0" lvl="0" indent="0" rtl="0">
              <a:spcBef>
                <a:spcPts val="1600"/>
              </a:spcBef>
              <a:spcAft>
                <a:spcPts val="1600"/>
              </a:spcAft>
              <a:buNone/>
            </a:pPr>
            <a:r>
              <a:rPr lang="en" sz="3000"/>
              <a:t>Get into groups and begin writing up your plans!  Use the questions in your Student Activity Sheet to help you.</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D9EAD3"/>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n"/>
              <a:t>Carrying out our Investigation</a:t>
            </a:r>
            <a:endParaRPr/>
          </a:p>
        </p:txBody>
      </p:sp>
      <p:sp>
        <p:nvSpPr>
          <p:cNvPr id="97" name="Shape 97"/>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1000"/>
              </a:spcAft>
              <a:buClr>
                <a:schemeClr val="dk1"/>
              </a:buClr>
              <a:buSzPts val="1100"/>
              <a:buFont typeface="Arial"/>
              <a:buNone/>
            </a:pPr>
            <a:r>
              <a:rPr lang="en" sz="3000">
                <a:solidFill>
                  <a:schemeClr val="dk1"/>
                </a:solidFill>
              </a:rPr>
              <a:t>Go collect your data!</a:t>
            </a:r>
            <a:endParaRPr sz="3000">
              <a:solidFill>
                <a:schemeClr val="dk1"/>
              </a:solidFill>
            </a:endParaRPr>
          </a:p>
        </p:txBody>
      </p:sp>
      <p:cxnSp>
        <p:nvCxnSpPr>
          <p:cNvPr id="98" name="Shape 98"/>
          <p:cNvCxnSpPr/>
          <p:nvPr/>
        </p:nvCxnSpPr>
        <p:spPr>
          <a:xfrm>
            <a:off x="367100" y="1501750"/>
            <a:ext cx="8476500" cy="33300"/>
          </a:xfrm>
          <a:prstGeom prst="straightConnector1">
            <a:avLst/>
          </a:prstGeom>
          <a:noFill/>
          <a:ln w="38100" cap="flat" cmpd="sng">
            <a:solidFill>
              <a:srgbClr val="38761D"/>
            </a:solidFill>
            <a:prstDash val="solid"/>
            <a:round/>
            <a:headEnd type="none" w="med" len="med"/>
            <a:tailEnd type="none" w="med" len="med"/>
          </a:ln>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CFE2F3"/>
        </a:solidFill>
        <a:effectLst/>
      </p:bgPr>
    </p:bg>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311700" y="593367"/>
            <a:ext cx="8520600" cy="7635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a:t>Where should we go next?</a:t>
            </a:r>
            <a:endParaRPr/>
          </a:p>
        </p:txBody>
      </p:sp>
      <p:sp>
        <p:nvSpPr>
          <p:cNvPr id="104" name="Shape 104"/>
          <p:cNvSpPr txBox="1">
            <a:spLocks noGrp="1"/>
          </p:cNvSpPr>
          <p:nvPr>
            <p:ph type="body" idx="1"/>
          </p:nvPr>
        </p:nvSpPr>
        <p:spPr>
          <a:xfrm>
            <a:off x="311700" y="1536633"/>
            <a:ext cx="8520600" cy="45552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sz="3000"/>
              <a:t>We have collected all this data, what should we do with it?</a:t>
            </a:r>
            <a:endParaRPr sz="3000"/>
          </a:p>
          <a:p>
            <a:pPr marL="0" lvl="0" indent="0" rtl="0">
              <a:spcBef>
                <a:spcPts val="1600"/>
              </a:spcBef>
              <a:spcAft>
                <a:spcPts val="1600"/>
              </a:spcAft>
              <a:buNone/>
            </a:pPr>
            <a:endParaRPr sz="3000"/>
          </a:p>
        </p:txBody>
      </p:sp>
      <p:cxnSp>
        <p:nvCxnSpPr>
          <p:cNvPr id="105" name="Shape 105"/>
          <p:cNvCxnSpPr/>
          <p:nvPr/>
        </p:nvCxnSpPr>
        <p:spPr>
          <a:xfrm>
            <a:off x="367100" y="1501750"/>
            <a:ext cx="8476500" cy="33300"/>
          </a:xfrm>
          <a:prstGeom prst="straightConnector1">
            <a:avLst/>
          </a:prstGeom>
          <a:noFill/>
          <a:ln w="38100" cap="flat" cmpd="sng">
            <a:solidFill>
              <a:srgbClr val="38761D"/>
            </a:solidFill>
            <a:prstDash val="solid"/>
            <a:round/>
            <a:headEnd type="none" w="med" len="med"/>
            <a:tailEnd type="non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817</Words>
  <Application>Microsoft Office PowerPoint</Application>
  <PresentationFormat>On-screen Show (4:3)</PresentationFormat>
  <Paragraphs>68</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Dosis</vt:lpstr>
      <vt:lpstr>Petrona</vt:lpstr>
      <vt:lpstr>Arial</vt:lpstr>
      <vt:lpstr>Cambria</vt:lpstr>
      <vt:lpstr>Simple Light</vt:lpstr>
      <vt:lpstr>Climate Resiliency Design Challenge Lesson 3</vt:lpstr>
      <vt:lpstr>Do now</vt:lpstr>
      <vt:lpstr>Analyzing Data</vt:lpstr>
      <vt:lpstr>PowerPoint Presentation</vt:lpstr>
      <vt:lpstr>PowerPoint Presentation</vt:lpstr>
      <vt:lpstr>Designing an Investigation</vt:lpstr>
      <vt:lpstr>Designing an Investigation</vt:lpstr>
      <vt:lpstr>Carrying out our Investigation</vt:lpstr>
      <vt:lpstr>Where should we go next?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Climate Change Design Challenge Lesson 3</dc:title>
  <dc:creator>CIRESEO</dc:creator>
  <cp:lastModifiedBy>CIRES Message Center</cp:lastModifiedBy>
  <cp:revision>5</cp:revision>
  <dcterms:modified xsi:type="dcterms:W3CDTF">2020-03-10T19:37:26Z</dcterms:modified>
</cp:coreProperties>
</file>