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2879"/>
  </p:normalViewPr>
  <p:slideViewPr>
    <p:cSldViewPr snapToGrid="0" snapToObjects="1">
      <p:cViewPr varScale="1">
        <p:scale>
          <a:sx n="72" d="100"/>
          <a:sy n="72" d="100"/>
        </p:scale>
        <p:origin x="1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100" b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 (5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mins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) Begin class with a discussion to reorient students to the storyline. </a:t>
            </a:r>
            <a:endParaRPr lang="en-US" sz="1100" b="0" u="none" strike="noStrike" dirty="0" smtClean="0">
              <a:effectLst/>
              <a:highlight>
                <a:srgbClr val="FFFFFF"/>
              </a:highlight>
              <a:ea typeface="Cambria" panose="02040503050406030204" pitchFamily="18" charset="0"/>
            </a:endParaRPr>
          </a:p>
          <a:p>
            <a:pPr marL="0" lvl="0" indent="0">
              <a:buFont typeface="+mj-lt"/>
              <a:buNone/>
            </a:pPr>
            <a:r>
              <a:rPr lang="en-US" sz="1100" b="1" u="sng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Suggested Prompts: 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did we do last class?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did we figure out last class?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should we do today?</a:t>
            </a:r>
            <a:endParaRPr lang="en-US" sz="1100" u="none" strike="noStrike" dirty="0" smtClean="0">
              <a:solidFill>
                <a:srgbClr val="000000"/>
              </a:solidFill>
              <a:effectLst/>
              <a:highlight>
                <a:srgbClr val="FFFFFF"/>
              </a:highlight>
              <a:ea typeface="Cambria" panose="02040503050406030204" pitchFamily="18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1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Listen for student responses that mimic the next row of the storyline: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We designed and carried out an investigation to see what the food system was like in our school as well as how much food is wasted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We should analyze the results of the investigations.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We should look at the data each group got so that we can learn about parts of the food system that we did not investigate ourselves.</a:t>
            </a:r>
            <a:endParaRPr lang="en-US" u="none" strike="noStrike" dirty="0">
              <a:effectLst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2. (30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mins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) Have students share their results from their investigations (through a gallery walk, presentations, etc.).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3. (10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mins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) After all groups have shared their information, guide students through a discussion to summarize spots in the food system that they think would be good places to minimize food waste.  Record students’ ideas on a poster or the board, grouping them by problem/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solution</a:t>
            </a:r>
            <a:r>
              <a:rPr lang="en-US" sz="1100" b="1" u="none" strike="noStrike" baseline="30000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A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. </a:t>
            </a:r>
            <a:endParaRPr lang="en-US" sz="1800" b="0" u="none" strike="noStrike" dirty="0" smtClean="0">
              <a:effectLst/>
              <a:highlight>
                <a:srgbClr val="FFFFFF"/>
              </a:highlight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u="sng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Suggested Prompts: 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areas of investigation showed good intervention points?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Where do you think we could have an impact in our school’s food system?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How could we address the waste generated at different points in the food system?  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are some ideas you have to reduce the waste in our school’s food system?</a:t>
            </a:r>
            <a:endParaRPr lang="en-US" sz="1100" u="none" strike="noStrike" dirty="0" smtClean="0">
              <a:solidFill>
                <a:srgbClr val="000000"/>
              </a:solidFill>
              <a:effectLst/>
              <a:highlight>
                <a:srgbClr val="FFFFFF"/>
              </a:highlight>
              <a:ea typeface="Cambria" panose="02040503050406030204" pitchFamily="18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1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Allow any applicable student responses. 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39700" indent="0" rt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4. (1 class period) Now that students have developed some possible solutions, allow them to break into groups based on their interest to work together to develop a plan.  Before they begin work though, guide students in an Initial Ideas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discussion</a:t>
            </a:r>
            <a:r>
              <a:rPr lang="en-US" sz="1100" b="1" u="none" strike="noStrike" baseline="30000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B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 to determine what components should be included in their plan.</a:t>
            </a:r>
            <a:endParaRPr lang="en-US" sz="1800" u="none" strike="noStrike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u="sng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Suggested Prompts: 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What should be included in our plans?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How we will be able to determine if a plan is feasible or not?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How do we want to share our proposals with each other so that we can pick the best one(s)? </a:t>
            </a:r>
            <a:endParaRPr lang="en-US" sz="1100" u="none" strike="noStrike" dirty="0" smtClean="0">
              <a:solidFill>
                <a:srgbClr val="000000"/>
              </a:solidFill>
              <a:effectLst/>
              <a:highlight>
                <a:srgbClr val="FFFFFF"/>
              </a:highlight>
              <a:ea typeface="Cambria" panose="02040503050406030204" pitchFamily="18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1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Listen for student responses that will result in high quality plans, such as: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Steps for implementation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Costs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Possible problems and their solutions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Materials needed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Potential amounts of greenhouse gas emissions saved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Benefits to our community</a:t>
            </a:r>
            <a:endParaRPr lang="en-US" u="none" strike="noStrike" dirty="0" smtClean="0">
              <a:effectLst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i="1" u="none" strike="noStrike" dirty="0" smtClean="0">
                <a:effectLst/>
                <a:highlight>
                  <a:srgbClr val="FFFFFF"/>
                </a:highlight>
                <a:ea typeface="Cambria" panose="02040503050406030204" pitchFamily="18" charset="0"/>
              </a:rPr>
              <a:t>We could make a handout, presentation or a poster with our ideas to share with the class.</a:t>
            </a:r>
            <a:endParaRPr lang="en-US" u="none" strike="noStrike" dirty="0" smtClean="0">
              <a:effectLst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5. (15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mins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) Once students have had enough time to generate their plans, have them share their plans with the other groups (through a jigsaw, gallery walk, presentation,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etc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). After students have shared their plans, allow other students to ask questions, provide critiques or complements and, time permitting, allow time for students to revise their plans before voting as a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class</a:t>
            </a:r>
            <a:r>
              <a:rPr lang="en-US" sz="1100" b="1" u="none" strike="noStrike" baseline="30000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C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.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" b="1" dirty="0">
                <a:solidFill>
                  <a:schemeClr val="dk1"/>
                </a:solidFill>
                <a:highlight>
                  <a:srgbClr val="FFFFFF"/>
                </a:highlight>
                <a:latin typeface="Cambria"/>
                <a:ea typeface="Cambria"/>
                <a:cs typeface="Cambria"/>
                <a:sym typeface="Cambria"/>
              </a:rPr>
              <a:t>6. 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(5 </a:t>
            </a:r>
            <a:r>
              <a:rPr lang="en-US" sz="1100" b="1" u="none" strike="noStrike" dirty="0" err="1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mins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) Guide students through a Consensus Building Discussion to determine which plan or plans they would like to present to administration.</a:t>
            </a:r>
            <a:endParaRPr lang="en-US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en-US" sz="11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 </a:t>
            </a:r>
            <a:r>
              <a:rPr lang="en-US" sz="1100" b="1" u="none" strike="noStrike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(5 min) Ask students to determine the next steps.</a:t>
            </a:r>
            <a:endParaRPr lang="en-US" sz="1800" b="0" u="none" strike="noStrike" dirty="0" smtClean="0">
              <a:effectLst/>
              <a:highlight>
                <a:srgbClr val="FFFFFF"/>
              </a:highlight>
              <a:latin typeface="Arial" panose="020B0604020202020204" pitchFamily="34" charset="0"/>
              <a:ea typeface="Cambria" panose="020405030504060302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u="sng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Suggested Prompts:</a:t>
            </a:r>
            <a:r>
              <a:rPr lang="en-US" sz="1100" b="1" dirty="0" smtClean="0">
                <a:solidFill>
                  <a:srgbClr val="99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 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➔"/>
            </a:pPr>
            <a:r>
              <a:rPr lang="en-US" sz="1100" u="none" strike="noStrike" dirty="0" smtClean="0">
                <a:solidFill>
                  <a:srgbClr val="990000"/>
                </a:solidFill>
                <a:effectLst/>
                <a:ea typeface="Cambria" panose="02040503050406030204" pitchFamily="18" charset="0"/>
              </a:rPr>
              <a:t>What should we do next class?</a:t>
            </a:r>
            <a:endParaRPr lang="en-US" sz="1100" u="none" strike="noStrike" dirty="0" smtClean="0">
              <a:solidFill>
                <a:srgbClr val="000000"/>
              </a:solidFill>
              <a:effectLst/>
              <a:ea typeface="Cambria" panose="02040503050406030204" pitchFamily="18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sz="1100" b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Accept answers that mimic the next row of the storyline:</a:t>
            </a:r>
            <a:endParaRPr lang="en-US" sz="1800" dirty="0" smtClean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100" i="1" dirty="0" smtClean="0">
                <a:effectLst/>
                <a:highlight>
                  <a:srgbClr val="FFFFFF"/>
                </a:highlight>
                <a:latin typeface="Arial" panose="020B0604020202020204" pitchFamily="34" charset="0"/>
                <a:ea typeface="Cambria" panose="02040503050406030204" pitchFamily="18" charset="0"/>
              </a:rPr>
              <a:t>We should put together our presentation for administration!</a:t>
            </a:r>
            <a:endParaRPr lang="en-US" sz="1100" b="0" i="1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5200"/>
              <a:buFont typeface="Dosis"/>
              <a:buNone/>
              <a:defRPr sz="5200" b="1">
                <a:solidFill>
                  <a:srgbClr val="38761D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Dosis"/>
              <a:buNone/>
              <a:defRPr sz="2800">
                <a:solidFill>
                  <a:srgbClr val="000000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600"/>
              <a:buFont typeface="Dosis"/>
              <a:buNone/>
              <a:defRPr sz="3600" b="1">
                <a:solidFill>
                  <a:srgbClr val="38761D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Petrona"/>
              <a:buChar char="●"/>
              <a:defRPr sz="2400">
                <a:solidFill>
                  <a:srgbClr val="000000"/>
                </a:solidFill>
                <a:latin typeface="Petrona"/>
                <a:ea typeface="Petrona"/>
                <a:cs typeface="Petrona"/>
                <a:sym typeface="Petrona"/>
              </a:defRPr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Clr>
                <a:srgbClr val="38761D"/>
              </a:buClr>
              <a:buSzPts val="1800"/>
              <a:buFont typeface="Dosis"/>
              <a:buChar char="○"/>
              <a:defRPr sz="1800">
                <a:solidFill>
                  <a:srgbClr val="38761D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Climate </a:t>
            </a:r>
            <a:r>
              <a:rPr lang="en" dirty="0" smtClean="0"/>
              <a:t>Resiliency </a:t>
            </a:r>
            <a:r>
              <a:rPr lang="en" dirty="0"/>
              <a:t>Design Challenge Unit</a:t>
            </a:r>
            <a:endParaRPr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Lesson 4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now</a:t>
            </a:r>
            <a:endParaRPr/>
          </a:p>
        </p:txBody>
      </p:sp>
      <p:cxnSp>
        <p:nvCxnSpPr>
          <p:cNvPr id="60" name="Shape 60"/>
          <p:cNvCxnSpPr/>
          <p:nvPr/>
        </p:nvCxnSpPr>
        <p:spPr>
          <a:xfrm>
            <a:off x="367100" y="1501750"/>
            <a:ext cx="8476500" cy="3330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811858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did we do last class?</a:t>
            </a:r>
            <a:endParaRPr sz="300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did we figure out last class?</a:t>
            </a:r>
            <a:endParaRPr sz="300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What should we do today?</a:t>
            </a:r>
            <a:endParaRPr sz="300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2885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Sharing the results of our </a:t>
            </a:r>
            <a:r>
              <a:rPr lang="en" dirty="0" smtClean="0"/>
              <a:t>investigation</a:t>
            </a:r>
            <a:endParaRPr dirty="0"/>
          </a:p>
        </p:txBody>
      </p:sp>
      <p:cxnSp>
        <p:nvCxnSpPr>
          <p:cNvPr id="67" name="Shape 67"/>
          <p:cNvCxnSpPr/>
          <p:nvPr/>
        </p:nvCxnSpPr>
        <p:spPr>
          <a:xfrm>
            <a:off x="355800" y="1503333"/>
            <a:ext cx="8476500" cy="3330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 </a:t>
            </a:r>
            <a:endParaRPr sz="3000"/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Identifying solutions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do you think we could have an impact in our school’s food system?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could we address the waste generated at different points in the food system?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are some ideas you have to reduce the waste at these points?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Initial Ideas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should be included in our plans?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will we be able to determine if a plan is feasible or not?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do we want to share our proposals with each other?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of plans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Lets share our proposals!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Consensus Building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Which plan(s) should we present to administration?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should we go next?</a:t>
            </a: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  <p:cxnSp>
        <p:nvCxnSpPr>
          <p:cNvPr id="99" name="Shape 99"/>
          <p:cNvCxnSpPr/>
          <p:nvPr/>
        </p:nvCxnSpPr>
        <p:spPr>
          <a:xfrm>
            <a:off x="367100" y="1501750"/>
            <a:ext cx="8476500" cy="3330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667</Words>
  <Application>Microsoft Office PowerPoint</Application>
  <PresentationFormat>On-screen Show (4:3)</PresentationFormat>
  <Paragraphs>61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</vt:lpstr>
      <vt:lpstr>Dosis</vt:lpstr>
      <vt:lpstr>Petrona</vt:lpstr>
      <vt:lpstr>Simple Light</vt:lpstr>
      <vt:lpstr>Climate Resiliency Design Challenge Unit Lesson 4</vt:lpstr>
      <vt:lpstr>Do now</vt:lpstr>
      <vt:lpstr>Sharing the results of our investigation</vt:lpstr>
      <vt:lpstr>Identifying solutions</vt:lpstr>
      <vt:lpstr>Initial Ideas</vt:lpstr>
      <vt:lpstr>Presentation of plans</vt:lpstr>
      <vt:lpstr>Consensus Building</vt:lpstr>
      <vt:lpstr>Where should we go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Design Challenge Unit Lesson 4</dc:title>
  <dc:creator>CIRESEO</dc:creator>
  <cp:lastModifiedBy>CIRES Message Center</cp:lastModifiedBy>
  <cp:revision>5</cp:revision>
  <dcterms:modified xsi:type="dcterms:W3CDTF">2020-03-10T19:50:44Z</dcterms:modified>
</cp:coreProperties>
</file>