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embeddedFontLst>
    <p:embeddedFont>
      <p:font typeface="Cambria" panose="02040503050406030204" pitchFamily="18" charset="0"/>
      <p:regular r:id="rId11"/>
      <p:bold r:id="rId12"/>
      <p:italic r:id="rId13"/>
      <p:boldItalic r:id="rId14"/>
    </p:embeddedFont>
    <p:embeddedFont>
      <p:font typeface="Dosis" panose="020B0604020202020204" charset="0"/>
      <p:regular r:id="rId15"/>
      <p:bold r:id="rId16"/>
    </p:embeddedFont>
    <p:embeddedFont>
      <p:font typeface="Petrona" panose="020B0604020202020204"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580" autoAdjust="0"/>
  </p:normalViewPr>
  <p:slideViewPr>
    <p:cSldViewPr>
      <p:cViewPr varScale="1">
        <p:scale>
          <a:sx n="75" d="100"/>
          <a:sy n="75" d="100"/>
        </p:scale>
        <p:origin x="60"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5619572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Shape 5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 name="Shape 5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39700" indent="0">
              <a:buNone/>
            </a:pPr>
            <a:r>
              <a:rPr lang="en-US" sz="1100" b="1" i="0" u="none" strike="noStrike" cap="none" dirty="0" smtClean="0">
                <a:solidFill>
                  <a:srgbClr val="000000"/>
                </a:solidFill>
                <a:effectLst/>
                <a:latin typeface="Arial"/>
                <a:ea typeface="Arial"/>
                <a:cs typeface="Arial"/>
                <a:sym typeface="Arial"/>
              </a:rPr>
              <a:t>1. (10 min) Have students complete the Do Now portion of their Student Activity Sheets. Then go over the student responses to get a sense for their answers and what they recall from the last class about the Greenhouse Effect. </a:t>
            </a:r>
            <a:endParaRPr lang="en-US" sz="1100" b="0" i="0" u="none" strike="noStrike" cap="none" dirty="0" smtClean="0">
              <a:solidFill>
                <a:srgbClr val="000000"/>
              </a:solidFill>
              <a:effectLst/>
              <a:latin typeface="Arial"/>
              <a:ea typeface="Arial"/>
              <a:cs typeface="Arial"/>
              <a:sym typeface="Arial"/>
            </a:endParaRPr>
          </a:p>
          <a:p>
            <a:pPr marL="139700" indent="0">
              <a:buNone/>
            </a:pPr>
            <a:endParaRPr lang="en-US" sz="1100" b="0" i="0" u="none" strike="noStrike" cap="none" dirty="0" smtClean="0">
              <a:solidFill>
                <a:srgbClr val="000000"/>
              </a:solidFill>
              <a:effectLst/>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Shape 6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2.  (5 min).  After this, guide students into a discussion to help reorient students in the story line.  Use the following prompts to help students articulate what they figured out in the last lesson.</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did we wonder about last class?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We had some ideas about how to investigate our questions. What were our ideas?</a:t>
            </a:r>
            <a:endParaRPr lang="en-US" u="none" strike="noStrike" dirty="0" smtClean="0">
              <a:effectLst/>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 </a:t>
            </a:r>
            <a:r>
              <a:rPr lang="en-US" sz="1100" b="1" dirty="0" smtClean="0">
                <a:effectLst/>
                <a:latin typeface="Arial" panose="020B0604020202020204" pitchFamily="34" charset="0"/>
                <a:ea typeface="Cambria" panose="02040503050406030204" pitchFamily="18" charset="0"/>
              </a:rPr>
              <a:t>that refer to what we figured out last time,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Last class, we decided to figure out if it’s normal that world temperatures are changing so fast.</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have some initial ideas about how we can figure out how the greenhouse gases might be causing an impact on temperature rise and rate of change.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also have some initial ideas about how the greenhouse effect works and the different natural and non-natural sources of greenhouse gases in the atmosphere.  We have heard that carbon dioxide (a greenhouse gas emitted by the burning of fossil fuels) levels are higher now than ever before.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are wondering if there is any data we have about before? What is before? How long ago do we have to go back? We already looked at data 130+ years ago, how much further can we go back? We need to look at historical and current data over time for greenhouse gases and average global temperature. </a:t>
            </a:r>
            <a:endParaRPr lang="en-US" u="none" strike="noStrike" dirty="0" smtClean="0">
              <a:effectLst/>
            </a:endParaRPr>
          </a:p>
          <a:p>
            <a:pPr marL="139700" indent="0">
              <a:buNone/>
            </a:pPr>
            <a:endParaRPr lang="en-US" dirty="0" smtClean="0">
              <a:effectLs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Shape 7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000"/>
              </a:spcAft>
              <a:buClr>
                <a:schemeClr val="dk1"/>
              </a:buClr>
              <a:buSzPts val="1100"/>
              <a:buFont typeface="Arial"/>
              <a:buNone/>
              <a:tabLst/>
              <a:defRPr/>
            </a:pPr>
            <a:r>
              <a:rPr lang="en-US" sz="1100" b="1" i="0" u="none" strike="noStrike" cap="none" dirty="0" smtClean="0">
                <a:solidFill>
                  <a:srgbClr val="000000"/>
                </a:solidFill>
                <a:effectLst/>
                <a:latin typeface="Arial"/>
                <a:ea typeface="Arial"/>
                <a:cs typeface="Arial"/>
                <a:sym typeface="Arial"/>
              </a:rPr>
              <a:t>3. (20 min) Put students into jigsaw </a:t>
            </a:r>
            <a:r>
              <a:rPr lang="en-US" sz="1100" b="1" i="0" u="none" strike="noStrike" cap="none" dirty="0" err="1" smtClean="0">
                <a:solidFill>
                  <a:srgbClr val="000000"/>
                </a:solidFill>
                <a:effectLst/>
                <a:latin typeface="Arial"/>
                <a:ea typeface="Arial"/>
                <a:cs typeface="Arial"/>
                <a:sym typeface="Arial"/>
              </a:rPr>
              <a:t>groups</a:t>
            </a:r>
            <a:r>
              <a:rPr lang="en-US" sz="1100" b="1" i="0" u="none" strike="noStrike" cap="none" baseline="30000" dirty="0" err="1" smtClean="0">
                <a:solidFill>
                  <a:srgbClr val="000000"/>
                </a:solidFill>
                <a:effectLst/>
                <a:latin typeface="Arial"/>
                <a:ea typeface="Arial"/>
                <a:cs typeface="Arial"/>
                <a:sym typeface="Arial"/>
              </a:rPr>
              <a:t>A</a:t>
            </a:r>
            <a:r>
              <a:rPr lang="en-US" sz="1100" b="1" i="0" u="none" strike="noStrike" cap="none" dirty="0" smtClean="0">
                <a:solidFill>
                  <a:srgbClr val="000000"/>
                </a:solidFill>
                <a:effectLst/>
                <a:latin typeface="Arial"/>
                <a:ea typeface="Arial"/>
                <a:cs typeface="Arial"/>
                <a:sym typeface="Arial"/>
              </a:rPr>
              <a:t> and explain that they only need to analyze one of the data sets on their own and that they will learn about the other data sets from the other members of their group.  Then give them time to complete their student activity sheet for their data set, followed by time for them to share out with their groups. </a:t>
            </a:r>
            <a:endParaRPr lang="en-US" sz="1100" b="0" i="0" u="none" strike="noStrike" cap="none" dirty="0" smtClean="0">
              <a:solidFill>
                <a:srgbClr val="000000"/>
              </a:solidFill>
              <a:effectLst/>
              <a:latin typeface="Arial"/>
              <a:ea typeface="Arial"/>
              <a:cs typeface="Arial"/>
              <a:sym typeface="Arial"/>
            </a:endParaRPr>
          </a:p>
          <a:p>
            <a:pPr marL="0" marR="0" lvl="0" indent="0" algn="l" rtl="0">
              <a:lnSpc>
                <a:spcPct val="115000"/>
              </a:lnSpc>
              <a:spcBef>
                <a:spcPts val="0"/>
              </a:spcBef>
              <a:spcAft>
                <a:spcPts val="1000"/>
              </a:spcAft>
              <a:buClr>
                <a:schemeClr val="dk1"/>
              </a:buClr>
              <a:buSzPts val="1100"/>
              <a:buFont typeface="Arial"/>
              <a:buNone/>
            </a:pP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Shape 7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4.  (10 min) Once students have had a chance to hear about all of the data sets, guide them into a Building Understandings Discussion using the following prompts.</a:t>
            </a:r>
            <a:endParaRPr lang="en-US" sz="1800" dirty="0" smtClean="0">
              <a:effectLst/>
              <a:latin typeface="Arial" panose="020B0604020202020204" pitchFamily="34" charset="0"/>
              <a:ea typeface="Arial" panose="020B0604020202020204" pitchFamily="34" charset="0"/>
            </a:endParaRPr>
          </a:p>
          <a:p>
            <a:pPr marL="28321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are the main takeaways from the data sets?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does the data suggest about climate trends historically?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conclusions can we draw from the data?</a:t>
            </a:r>
            <a:endParaRPr lang="en-US" u="none" strike="noStrike" dirty="0" smtClean="0">
              <a:effectLst/>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28321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a:t>
            </a:r>
            <a:r>
              <a:rPr lang="en-US" sz="1100" b="1" dirty="0" smtClean="0">
                <a:effectLst/>
                <a:latin typeface="Arial" panose="020B0604020202020204" pitchFamily="34" charset="0"/>
                <a:ea typeface="Cambria" panose="02040503050406030204" pitchFamily="18" charset="0"/>
              </a:rPr>
              <a:t>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The spike in greenhouse gases and a theorized spike in temp that will follow is deadly</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The rate is the key - ability for planet to adapt, sudden warming </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The more humans that are on the planet over time, the more fossil fuels we are using</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Since humans have started using fossil fuels, the emission rate of CO2 has increased and the rate of temperature change has increased. </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Temp fluctuation is normal, natural, cyclical, but the current rate increase is not </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We are leaving the normal amounts when we compare with data from 400,000 years ago</a:t>
            </a:r>
            <a:endParaRPr lang="en-US" u="none" strike="noStrike" dirty="0" smtClean="0">
              <a:effectLst/>
            </a:endParaRPr>
          </a:p>
          <a:p>
            <a:pPr marL="342900" lvl="0" indent="-342900">
              <a:lnSpc>
                <a:spcPct val="110000"/>
              </a:lnSpc>
              <a:buFont typeface="Arial" panose="020B0604020202020204" pitchFamily="34" charset="0"/>
              <a:buChar char="➔"/>
            </a:pPr>
            <a:r>
              <a:rPr lang="en-US" sz="1100" i="1" u="none" strike="noStrike" dirty="0" smtClean="0">
                <a:effectLst/>
                <a:ea typeface="Cambria" panose="02040503050406030204" pitchFamily="18" charset="0"/>
              </a:rPr>
              <a:t>More greenhouse gases in the atmosphere absorb more and re-radiate more IR radiation (heat) therefore reducing the amount of heat that can get out into space and increasing the global temperature. We are trapping more energy. </a:t>
            </a:r>
            <a:endParaRPr lang="en-US" u="none" strike="noStrike" dirty="0" smtClean="0">
              <a:effectLst/>
            </a:endParaRPr>
          </a:p>
          <a:p>
            <a:pPr marL="0" marR="0" lvl="0" indent="0" algn="l" rtl="0">
              <a:lnSpc>
                <a:spcPct val="115000"/>
              </a:lnSpc>
              <a:spcBef>
                <a:spcPts val="0"/>
              </a:spcBef>
              <a:spcAft>
                <a:spcPts val="0"/>
              </a:spcAft>
              <a:buClr>
                <a:srgbClr val="000000"/>
              </a:buClr>
              <a:buSzPts val="1400"/>
              <a:buFont typeface="Arial"/>
              <a:buNone/>
            </a:pP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5.  (15 min) Give students an opportunity to write their scientific </a:t>
            </a:r>
            <a:r>
              <a:rPr lang="en-US" sz="1100" b="1" dirty="0" err="1" smtClean="0">
                <a:effectLst/>
                <a:latin typeface="Arial" panose="020B0604020202020204" pitchFamily="34" charset="0"/>
                <a:ea typeface="Cambria" panose="02040503050406030204" pitchFamily="18" charset="0"/>
              </a:rPr>
              <a:t>explanations</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in their Student Activity Sheets, as well as their new </a:t>
            </a:r>
            <a:r>
              <a:rPr lang="en-US" sz="1100" b="1" dirty="0" err="1" smtClean="0">
                <a:effectLst/>
                <a:latin typeface="Arial" panose="020B0604020202020204" pitchFamily="34" charset="0"/>
                <a:ea typeface="Cambria" panose="02040503050406030204" pitchFamily="18" charset="0"/>
              </a:rPr>
              <a:t>questions</a:t>
            </a:r>
            <a:r>
              <a:rPr lang="en-US" sz="1100" b="1" baseline="30000" dirty="0" err="1" smtClean="0">
                <a:effectLst/>
                <a:latin typeface="Arial" panose="020B0604020202020204" pitchFamily="34" charset="0"/>
                <a:ea typeface="Cambria" panose="02040503050406030204" pitchFamily="18" charset="0"/>
              </a:rPr>
              <a:t>C</a:t>
            </a:r>
            <a:r>
              <a:rPr lang="en-US" sz="1100" b="1" dirty="0" smtClean="0">
                <a:effectLst/>
                <a:latin typeface="Arial" panose="020B0604020202020204" pitchFamily="34" charset="0"/>
                <a:ea typeface="Cambria" panose="02040503050406030204" pitchFamily="18" charset="0"/>
              </a:rPr>
              <a:t> and next steps.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are you wondering now?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can we investigate/answer our new questions?</a:t>
            </a:r>
            <a:endParaRPr lang="en-US" u="none" strike="noStrike" dirty="0" smtClean="0">
              <a:effectLst/>
            </a:endParaRPr>
          </a:p>
          <a:p>
            <a:pPr marL="0" marR="0" indent="0">
              <a:lnSpc>
                <a:spcPct val="115000"/>
              </a:lnSpc>
              <a:spcBef>
                <a:spcPts val="0"/>
              </a:spcBef>
              <a:spcAft>
                <a:spcPts val="0"/>
              </a:spcAft>
              <a:buNone/>
            </a:pPr>
            <a:r>
              <a:rPr lang="en-US" sz="1100" dirty="0" smtClean="0">
                <a:effectLst/>
                <a:highlight>
                  <a:srgbClr val="00FFFF"/>
                </a:highligh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321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 </a:t>
            </a:r>
            <a:r>
              <a:rPr lang="en-US" sz="1100" b="1" dirty="0" smtClean="0">
                <a:effectLst/>
                <a:latin typeface="Arial" panose="020B0604020202020204" pitchFamily="34" charset="0"/>
                <a:ea typeface="Cambria" panose="02040503050406030204" pitchFamily="18" charset="0"/>
              </a:rPr>
              <a:t>that mimic the next row in the storyline,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have enough evidence to conclude that global warming is happening and that human activity is responsible. We are wondering if there are any effects already observable across the world?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What current phenomena have been recorded or observed that are tied to global warming?</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would like to read about news stories of people already affected by changes in average temperatures.</a:t>
            </a:r>
            <a:endParaRPr lang="en-US" u="none" strike="noStrike" dirty="0" smtClean="0">
              <a:effectLst/>
            </a:endParaRPr>
          </a:p>
          <a:p>
            <a:pPr marL="139700" indent="0">
              <a:buNone/>
            </a:pPr>
            <a:endParaRPr lang="en-US" u="none" strike="noStrike" dirty="0" smtClean="0">
              <a:effectLs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Shape 9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5.  (15 min) Give students an opportunity to write their scientific </a:t>
            </a:r>
            <a:r>
              <a:rPr lang="en-US" sz="1100" b="1" dirty="0" err="1" smtClean="0">
                <a:effectLst/>
                <a:latin typeface="Arial" panose="020B0604020202020204" pitchFamily="34" charset="0"/>
                <a:ea typeface="Cambria" panose="02040503050406030204" pitchFamily="18" charset="0"/>
              </a:rPr>
              <a:t>explanations</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in their Student Activity Sheets, as well as their new </a:t>
            </a:r>
            <a:r>
              <a:rPr lang="en-US" sz="1100" b="1" dirty="0" err="1" smtClean="0">
                <a:effectLst/>
                <a:latin typeface="Arial" panose="020B0604020202020204" pitchFamily="34" charset="0"/>
                <a:ea typeface="Cambria" panose="02040503050406030204" pitchFamily="18" charset="0"/>
              </a:rPr>
              <a:t>questions</a:t>
            </a:r>
            <a:r>
              <a:rPr lang="en-US" sz="1100" b="1" baseline="30000" dirty="0" err="1" smtClean="0">
                <a:effectLst/>
                <a:latin typeface="Arial" panose="020B0604020202020204" pitchFamily="34" charset="0"/>
                <a:ea typeface="Cambria" panose="02040503050406030204" pitchFamily="18" charset="0"/>
              </a:rPr>
              <a:t>C</a:t>
            </a:r>
            <a:r>
              <a:rPr lang="en-US" sz="1100" b="1" dirty="0" smtClean="0">
                <a:effectLst/>
                <a:latin typeface="Arial" panose="020B0604020202020204" pitchFamily="34" charset="0"/>
                <a:ea typeface="Cambria" panose="02040503050406030204" pitchFamily="18" charset="0"/>
              </a:rPr>
              <a:t> and next steps.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are you wondering now?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can we investigate/answer our new questions?</a:t>
            </a:r>
            <a:endParaRPr lang="en-US" u="none" strike="noStrike" dirty="0" smtClean="0">
              <a:effectLst/>
            </a:endParaRPr>
          </a:p>
          <a:p>
            <a:pPr marL="0" marR="0" indent="0">
              <a:lnSpc>
                <a:spcPct val="115000"/>
              </a:lnSpc>
              <a:spcBef>
                <a:spcPts val="0"/>
              </a:spcBef>
              <a:spcAft>
                <a:spcPts val="0"/>
              </a:spcAft>
              <a:buNone/>
            </a:pPr>
            <a:r>
              <a:rPr lang="en-US" sz="1100" dirty="0" smtClean="0">
                <a:effectLst/>
                <a:highlight>
                  <a:srgbClr val="00FFFF"/>
                </a:highligh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321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 </a:t>
            </a:r>
            <a:r>
              <a:rPr lang="en-US" sz="1100" b="1" dirty="0" smtClean="0">
                <a:effectLst/>
                <a:latin typeface="Arial" panose="020B0604020202020204" pitchFamily="34" charset="0"/>
                <a:ea typeface="Cambria" panose="02040503050406030204" pitchFamily="18" charset="0"/>
              </a:rPr>
              <a:t>that mimic the next row in the storyline,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have enough evidence to conclude that global warming is happening and that human activity is responsible. We are wondering if there are any effects already observable across the world?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What current phenomena have been recorded or observed that are tied to global warming?</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would like to read about news stories of people already affected by changes in average temperatures.</a:t>
            </a:r>
            <a:endParaRPr lang="en-US" u="none" strike="noStrike" dirty="0" smtClean="0">
              <a:effectLs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Shape 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5.  (15 min) Give students an opportunity to write their scientific </a:t>
            </a:r>
            <a:r>
              <a:rPr lang="en-US" sz="1100" b="1" dirty="0" err="1" smtClean="0">
                <a:effectLst/>
                <a:latin typeface="Arial" panose="020B0604020202020204" pitchFamily="34" charset="0"/>
                <a:ea typeface="Cambria" panose="02040503050406030204" pitchFamily="18" charset="0"/>
              </a:rPr>
              <a:t>explanations</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in their Student Activity Sheets, as well as their new </a:t>
            </a:r>
            <a:r>
              <a:rPr lang="en-US" sz="1100" b="1" dirty="0" err="1" smtClean="0">
                <a:effectLst/>
                <a:latin typeface="Arial" panose="020B0604020202020204" pitchFamily="34" charset="0"/>
                <a:ea typeface="Cambria" panose="02040503050406030204" pitchFamily="18" charset="0"/>
              </a:rPr>
              <a:t>questions</a:t>
            </a:r>
            <a:r>
              <a:rPr lang="en-US" sz="1100" b="1" baseline="30000" dirty="0" err="1" smtClean="0">
                <a:effectLst/>
                <a:latin typeface="Arial" panose="020B0604020202020204" pitchFamily="34" charset="0"/>
                <a:ea typeface="Cambria" panose="02040503050406030204" pitchFamily="18" charset="0"/>
              </a:rPr>
              <a:t>C</a:t>
            </a:r>
            <a:r>
              <a:rPr lang="en-US" sz="1100" b="1" dirty="0" smtClean="0">
                <a:effectLst/>
                <a:latin typeface="Arial" panose="020B0604020202020204" pitchFamily="34" charset="0"/>
                <a:ea typeface="Cambria" panose="02040503050406030204" pitchFamily="18" charset="0"/>
              </a:rPr>
              <a:t> and next steps.  </a:t>
            </a:r>
            <a:endParaRPr lang="en-US" sz="1800" dirty="0" smtClean="0">
              <a:effectLst/>
              <a:latin typeface="Arial" panose="020B0604020202020204" pitchFamily="34" charset="0"/>
              <a:ea typeface="Arial" panose="020B0604020202020204" pitchFamily="34" charset="0"/>
            </a:endParaRPr>
          </a:p>
          <a:p>
            <a:pPr marL="0" marR="0" indent="0">
              <a:lnSpc>
                <a:spcPct val="110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are you wondering now?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can we investigate/answer our new questions?</a:t>
            </a:r>
            <a:endParaRPr lang="en-US" u="none" strike="noStrike" dirty="0" smtClean="0">
              <a:effectLst/>
            </a:endParaRPr>
          </a:p>
          <a:p>
            <a:pPr marL="0" marR="0" indent="0">
              <a:lnSpc>
                <a:spcPct val="115000"/>
              </a:lnSpc>
              <a:spcBef>
                <a:spcPts val="0"/>
              </a:spcBef>
              <a:spcAft>
                <a:spcPts val="0"/>
              </a:spcAft>
              <a:buNone/>
            </a:pPr>
            <a:r>
              <a:rPr lang="en-US" sz="1100" dirty="0" smtClean="0">
                <a:effectLst/>
                <a:highlight>
                  <a:srgbClr val="00FFFF"/>
                </a:highligh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321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 </a:t>
            </a:r>
            <a:r>
              <a:rPr lang="en-US" sz="1100" b="1" dirty="0" smtClean="0">
                <a:effectLst/>
                <a:latin typeface="Arial" panose="020B0604020202020204" pitchFamily="34" charset="0"/>
                <a:ea typeface="Cambria" panose="02040503050406030204" pitchFamily="18" charset="0"/>
              </a:rPr>
              <a:t>that mimic the next row in the storyline,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have enough evidence to conclude that global warming is happening and that human activity is responsible. We are wondering if there are any effects already observable across the world?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What current phenomena have been recorded or observed that are tied to global warming?</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would like to read about news stories of people already affected by changes in average temperatures.</a:t>
            </a:r>
            <a:endParaRPr lang="en-US" u="none" strike="noStrike" dirty="0" smtClean="0">
              <a:effectLs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rgbClr val="38761D"/>
              </a:buClr>
              <a:buSzPts val="5200"/>
              <a:buFont typeface="Dosis"/>
              <a:buNone/>
              <a:defRPr sz="5200" b="1" i="0" u="none" strike="noStrike" cap="none">
                <a:solidFill>
                  <a:srgbClr val="38761D"/>
                </a:solidFill>
                <a:latin typeface="Dosis"/>
                <a:ea typeface="Dosis"/>
                <a:cs typeface="Dosis"/>
                <a:sym typeface="Dosis"/>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subTitle" idx="1"/>
          </p:nvPr>
        </p:nvSpPr>
        <p:spPr>
          <a:xfrm>
            <a:off x="311700" y="3778833"/>
            <a:ext cx="8520600" cy="10569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rgbClr val="000000"/>
              </a:buClr>
              <a:buSzPts val="2800"/>
              <a:buFont typeface="Dosis"/>
              <a:buNone/>
              <a:defRPr sz="2800" b="0" i="0" u="none" strike="noStrike" cap="none">
                <a:solidFill>
                  <a:srgbClr val="000000"/>
                </a:solidFill>
                <a:latin typeface="Dosis"/>
                <a:ea typeface="Dosis"/>
                <a:cs typeface="Dosis"/>
                <a:sym typeface="Dosis"/>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474833"/>
            <a:ext cx="8520600" cy="26181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r>
              <a:t>xx%</a:t>
            </a:r>
          </a:p>
        </p:txBody>
      </p:sp>
      <p:sp>
        <p:nvSpPr>
          <p:cNvPr id="46" name="Shape 46"/>
          <p:cNvSpPr txBox="1">
            <a:spLocks noGrp="1"/>
          </p:cNvSpPr>
          <p:nvPr>
            <p:ph type="body" idx="1"/>
          </p:nvPr>
        </p:nvSpPr>
        <p:spPr>
          <a:xfrm>
            <a:off x="311700" y="4202967"/>
            <a:ext cx="8520600" cy="17343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38761D"/>
              </a:buClr>
              <a:buSzPts val="3600"/>
              <a:buFont typeface="Dosis"/>
              <a:buNone/>
              <a:defRPr sz="3600" b="1" i="0" u="none" strike="noStrike" cap="none">
                <a:solidFill>
                  <a:srgbClr val="38761D"/>
                </a:solidFill>
                <a:latin typeface="Dosis"/>
                <a:ea typeface="Dosis"/>
                <a:cs typeface="Dosis"/>
                <a:sym typeface="Dosis"/>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81000" algn="l" rtl="0">
              <a:lnSpc>
                <a:spcPct val="115000"/>
              </a:lnSpc>
              <a:spcBef>
                <a:spcPts val="0"/>
              </a:spcBef>
              <a:spcAft>
                <a:spcPts val="0"/>
              </a:spcAft>
              <a:buClr>
                <a:srgbClr val="000000"/>
              </a:buClr>
              <a:buSzPts val="2400"/>
              <a:buFont typeface="Petrona"/>
              <a:buChar char="●"/>
              <a:defRPr sz="2400" b="0" i="0" u="none" strike="noStrike" cap="none">
                <a:solidFill>
                  <a:srgbClr val="000000"/>
                </a:solidFill>
                <a:latin typeface="Petrona"/>
                <a:ea typeface="Petrona"/>
                <a:cs typeface="Petrona"/>
                <a:sym typeface="Petrona"/>
              </a:defRPr>
            </a:lvl1pPr>
            <a:lvl2pPr marL="914400" marR="0" lvl="1" indent="-342900" algn="l" rtl="0">
              <a:lnSpc>
                <a:spcPct val="115000"/>
              </a:lnSpc>
              <a:spcBef>
                <a:spcPts val="1600"/>
              </a:spcBef>
              <a:spcAft>
                <a:spcPts val="0"/>
              </a:spcAft>
              <a:buClr>
                <a:srgbClr val="38761D"/>
              </a:buClr>
              <a:buSzPts val="1800"/>
              <a:buFont typeface="Dosis"/>
              <a:buChar char="○"/>
              <a:defRPr sz="1800" b="0" i="0" u="none" strike="noStrike" cap="none">
                <a:solidFill>
                  <a:srgbClr val="38761D"/>
                </a:solidFill>
                <a:latin typeface="Dosis"/>
                <a:ea typeface="Dosis"/>
                <a:cs typeface="Dosis"/>
                <a:sym typeface="Dosis"/>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867800"/>
            <a:ext cx="8520600" cy="11223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body" idx="1"/>
          </p:nvPr>
        </p:nvSpPr>
        <p:spPr>
          <a:xfrm>
            <a:off x="3117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2"/>
          </p:nvPr>
        </p:nvSpPr>
        <p:spPr>
          <a:xfrm>
            <a:off x="48324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body" idx="1"/>
          </p:nvPr>
        </p:nvSpPr>
        <p:spPr>
          <a:xfrm>
            <a:off x="311700" y="1852800"/>
            <a:ext cx="2808000" cy="42393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Shape 37"/>
          <p:cNvSpPr txBox="1">
            <a:spLocks noGrp="1"/>
          </p:cNvSpPr>
          <p:nvPr>
            <p:ph type="title"/>
          </p:nvPr>
        </p:nvSpPr>
        <p:spPr>
          <a:xfrm>
            <a:off x="265500" y="1644233"/>
            <a:ext cx="4045200" cy="19764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ubTitle" idx="1"/>
          </p:nvPr>
        </p:nvSpPr>
        <p:spPr>
          <a:xfrm>
            <a:off x="265500" y="3737433"/>
            <a:ext cx="4045200" cy="16467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939500" y="965433"/>
            <a:ext cx="3837000" cy="49269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43" name="Shape 43"/>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rgbClr val="38761D"/>
              </a:buClr>
              <a:buSzPts val="5200"/>
              <a:buFont typeface="Dosis"/>
              <a:buNone/>
            </a:pPr>
            <a:r>
              <a:rPr lang="en" sz="5200" b="1" i="0" u="none" strike="noStrike" cap="none" dirty="0">
                <a:solidFill>
                  <a:srgbClr val="38761D"/>
                </a:solidFill>
                <a:latin typeface="Dosis"/>
                <a:ea typeface="Dosis"/>
                <a:cs typeface="Dosis"/>
                <a:sym typeface="Dosis"/>
              </a:rPr>
              <a:t>HS Climate </a:t>
            </a:r>
            <a:r>
              <a:rPr lang="en" dirty="0" smtClean="0"/>
              <a:t>Resiliency</a:t>
            </a:r>
            <a:r>
              <a:rPr lang="en" sz="5200" b="1" i="0" u="none" strike="noStrike" cap="none" dirty="0" smtClean="0">
                <a:solidFill>
                  <a:srgbClr val="38761D"/>
                </a:solidFill>
                <a:latin typeface="Dosis"/>
                <a:ea typeface="Dosis"/>
                <a:cs typeface="Dosis"/>
                <a:sym typeface="Dosis"/>
              </a:rPr>
              <a:t> </a:t>
            </a:r>
            <a:r>
              <a:rPr lang="en" sz="5200" b="1" i="0" u="none" strike="noStrike" cap="none" dirty="0">
                <a:solidFill>
                  <a:srgbClr val="38761D"/>
                </a:solidFill>
                <a:latin typeface="Dosis"/>
                <a:ea typeface="Dosis"/>
                <a:cs typeface="Dosis"/>
                <a:sym typeface="Dosis"/>
              </a:rPr>
              <a:t>Unit</a:t>
            </a:r>
            <a:endParaRPr sz="5200" b="1" i="0" u="none" strike="noStrike" cap="none" dirty="0">
              <a:solidFill>
                <a:srgbClr val="38761D"/>
              </a:solidFill>
              <a:latin typeface="Dosis"/>
              <a:ea typeface="Dosis"/>
              <a:cs typeface="Dosis"/>
              <a:sym typeface="Dosis"/>
            </a:endParaRPr>
          </a:p>
          <a:p>
            <a:pPr marL="0" marR="0" lvl="0" indent="0" algn="ctr" rtl="0">
              <a:lnSpc>
                <a:spcPct val="100000"/>
              </a:lnSpc>
              <a:spcBef>
                <a:spcPts val="0"/>
              </a:spcBef>
              <a:spcAft>
                <a:spcPts val="0"/>
              </a:spcAft>
              <a:buClr>
                <a:srgbClr val="38761D"/>
              </a:buClr>
              <a:buSzPts val="5200"/>
              <a:buFont typeface="Dosis"/>
              <a:buNone/>
            </a:pPr>
            <a:r>
              <a:rPr lang="en" sz="5200" b="1" i="0" u="none" strike="noStrike" cap="none" dirty="0">
                <a:solidFill>
                  <a:srgbClr val="38761D"/>
                </a:solidFill>
                <a:latin typeface="Dosis"/>
                <a:ea typeface="Dosis"/>
                <a:cs typeface="Dosis"/>
                <a:sym typeface="Dosis"/>
              </a:rPr>
              <a:t>Lesson 5</a:t>
            </a:r>
            <a:endParaRPr sz="5200" b="1" i="0" u="none" strike="noStrike" cap="none" dirty="0">
              <a:solidFill>
                <a:srgbClr val="38761D"/>
              </a:solidFill>
              <a:latin typeface="Dosis"/>
              <a:ea typeface="Dosis"/>
              <a:cs typeface="Dosis"/>
              <a:sym typeface="Dosi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Do now</a:t>
            </a:r>
            <a:endParaRPr sz="3600" b="1" i="0" u="none" strike="noStrike" cap="none">
              <a:solidFill>
                <a:srgbClr val="38761D"/>
              </a:solidFill>
              <a:latin typeface="Dosis"/>
              <a:ea typeface="Dosis"/>
              <a:cs typeface="Dosis"/>
              <a:sym typeface="Dosis"/>
            </a:endParaRPr>
          </a:p>
        </p:txBody>
      </p:sp>
      <p:cxnSp>
        <p:nvCxnSpPr>
          <p:cNvPr id="60" name="Shape 60"/>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
        <p:nvSpPr>
          <p:cNvPr id="61" name="Shape 61"/>
          <p:cNvSpPr txBox="1">
            <a:spLocks noGrp="1"/>
          </p:cNvSpPr>
          <p:nvPr>
            <p:ph type="body" idx="1"/>
          </p:nvPr>
        </p:nvSpPr>
        <p:spPr>
          <a:xfrm>
            <a:off x="311700" y="1811858"/>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Answer the True/False questions on your Student Activity Sheet</a:t>
            </a: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Connecting to last class</a:t>
            </a:r>
            <a:endParaRPr sz="3600" b="1" i="0" u="none" strike="noStrike" cap="none">
              <a:solidFill>
                <a:srgbClr val="38761D"/>
              </a:solidFill>
              <a:latin typeface="Dosis"/>
              <a:ea typeface="Dosis"/>
              <a:cs typeface="Dosis"/>
              <a:sym typeface="Dosis"/>
            </a:endParaRPr>
          </a:p>
        </p:txBody>
      </p:sp>
      <p:cxnSp>
        <p:nvCxnSpPr>
          <p:cNvPr id="67" name="Shape 67"/>
          <p:cNvCxnSpPr/>
          <p:nvPr/>
        </p:nvCxnSpPr>
        <p:spPr>
          <a:xfrm>
            <a:off x="333750" y="1147025"/>
            <a:ext cx="8476500" cy="33300"/>
          </a:xfrm>
          <a:prstGeom prst="straightConnector1">
            <a:avLst/>
          </a:prstGeom>
          <a:noFill/>
          <a:ln w="38100" cap="flat" cmpd="sng">
            <a:solidFill>
              <a:srgbClr val="38761D"/>
            </a:solidFill>
            <a:prstDash val="solid"/>
            <a:round/>
            <a:headEnd type="none" w="sm" len="sm"/>
            <a:tailEnd type="none" w="sm" len="sm"/>
          </a:ln>
        </p:spPr>
      </p:cxnSp>
      <p:sp>
        <p:nvSpPr>
          <p:cNvPr id="68" name="Shape 68"/>
          <p:cNvSpPr txBox="1">
            <a:spLocks noGrp="1"/>
          </p:cNvSpPr>
          <p:nvPr>
            <p:ph type="body" idx="1"/>
          </p:nvPr>
        </p:nvSpPr>
        <p:spPr>
          <a:xfrm>
            <a:off x="311700" y="127528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questions did we have at the end of last class? </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000"/>
              </a:spcBef>
              <a:spcAft>
                <a:spcPts val="100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How could we answer those questions?</a:t>
            </a: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Jigsaw</a:t>
            </a:r>
            <a:endParaRPr sz="3600" b="1" i="0" u="none" strike="noStrike" cap="none">
              <a:solidFill>
                <a:srgbClr val="38761D"/>
              </a:solidFill>
              <a:latin typeface="Dosis"/>
              <a:ea typeface="Dosis"/>
              <a:cs typeface="Dosis"/>
              <a:sym typeface="Dosis"/>
            </a:endParaRPr>
          </a:p>
        </p:txBody>
      </p:sp>
      <p:cxnSp>
        <p:nvCxnSpPr>
          <p:cNvPr id="74" name="Shape 74"/>
          <p:cNvCxnSpPr/>
          <p:nvPr/>
        </p:nvCxnSpPr>
        <p:spPr>
          <a:xfrm>
            <a:off x="198175" y="1052075"/>
            <a:ext cx="8476500" cy="33300"/>
          </a:xfrm>
          <a:prstGeom prst="straightConnector1">
            <a:avLst/>
          </a:prstGeom>
          <a:noFill/>
          <a:ln w="38100" cap="flat" cmpd="sng">
            <a:solidFill>
              <a:srgbClr val="38761D"/>
            </a:solidFill>
            <a:prstDash val="solid"/>
            <a:round/>
            <a:headEnd type="none" w="sm" len="sm"/>
            <a:tailEnd type="none" w="sm" len="sm"/>
          </a:ln>
        </p:spPr>
      </p:cxnSp>
      <p:sp>
        <p:nvSpPr>
          <p:cNvPr id="75" name="Shape 75"/>
          <p:cNvSpPr txBox="1">
            <a:spLocks noGrp="1"/>
          </p:cNvSpPr>
          <p:nvPr>
            <p:ph type="body" idx="1"/>
          </p:nvPr>
        </p:nvSpPr>
        <p:spPr>
          <a:xfrm>
            <a:off x="311700" y="1151408"/>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Complete the table for your assigned data set</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Share out your observations and conclusions with your groups</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Complete the rest of your table from the discussion you have in your small groups  </a:t>
            </a: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Building Understandings</a:t>
            </a:r>
            <a:endParaRPr sz="3600" b="1" i="0" u="none" strike="noStrike" cap="none">
              <a:solidFill>
                <a:srgbClr val="38761D"/>
              </a:solidFill>
              <a:latin typeface="Dosis"/>
              <a:ea typeface="Dosis"/>
              <a:cs typeface="Dosis"/>
              <a:sym typeface="Dosis"/>
            </a:endParaRPr>
          </a:p>
        </p:txBody>
      </p:sp>
      <p:cxnSp>
        <p:nvCxnSpPr>
          <p:cNvPr id="81" name="Shape 81"/>
          <p:cNvCxnSpPr/>
          <p:nvPr/>
        </p:nvCxnSpPr>
        <p:spPr>
          <a:xfrm>
            <a:off x="333750" y="1018775"/>
            <a:ext cx="8476500" cy="33300"/>
          </a:xfrm>
          <a:prstGeom prst="straightConnector1">
            <a:avLst/>
          </a:prstGeom>
          <a:noFill/>
          <a:ln w="38100" cap="flat" cmpd="sng">
            <a:solidFill>
              <a:srgbClr val="38761D"/>
            </a:solidFill>
            <a:prstDash val="solid"/>
            <a:round/>
            <a:headEnd type="none" w="sm" len="sm"/>
            <a:tailEnd type="none" w="sm" len="sm"/>
          </a:ln>
        </p:spPr>
      </p:cxnSp>
      <p:sp>
        <p:nvSpPr>
          <p:cNvPr id="82" name="Shape 82"/>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dirty="0">
                <a:solidFill>
                  <a:srgbClr val="000000"/>
                </a:solidFill>
                <a:latin typeface="Petrona"/>
                <a:ea typeface="Petrona"/>
                <a:cs typeface="Petrona"/>
                <a:sym typeface="Petrona"/>
              </a:rPr>
              <a:t>What are the main takeaways from the data sets</a:t>
            </a:r>
            <a:r>
              <a:rPr lang="en" sz="3000" b="0" i="0" u="none" strike="noStrike" cap="none" dirty="0" smtClean="0">
                <a:solidFill>
                  <a:srgbClr val="000000"/>
                </a:solidFill>
                <a:latin typeface="Petrona"/>
                <a:ea typeface="Petrona"/>
                <a:cs typeface="Petrona"/>
                <a:sym typeface="Petrona"/>
              </a:rPr>
              <a:t>?</a:t>
            </a:r>
            <a:endParaRPr sz="3000" b="0" i="0" u="none" strike="noStrike" cap="none" dirty="0">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3000" b="0" i="0" u="none" strike="noStrike" cap="none" dirty="0">
                <a:solidFill>
                  <a:srgbClr val="000000"/>
                </a:solidFill>
                <a:latin typeface="Petrona"/>
                <a:ea typeface="Petrona"/>
                <a:cs typeface="Petrona"/>
                <a:sym typeface="Petrona"/>
              </a:rPr>
              <a:t>What does the data suggest about climate trends historically?</a:t>
            </a:r>
            <a:endParaRPr sz="3000" b="0" i="0" u="none" strike="noStrike" cap="none" dirty="0">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3000" b="0" i="0" u="none" strike="noStrike" cap="none" dirty="0">
                <a:solidFill>
                  <a:srgbClr val="000000"/>
                </a:solidFill>
                <a:latin typeface="Petrona"/>
                <a:ea typeface="Petrona"/>
                <a:cs typeface="Petrona"/>
                <a:sym typeface="Petrona"/>
              </a:rPr>
              <a:t>What conclusions can we draw from the data? </a:t>
            </a:r>
            <a:endParaRPr sz="3000" b="0" i="0" u="none" strike="noStrike" cap="none" dirty="0">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dirty="0">
              <a:solidFill>
                <a:srgbClr val="000000"/>
              </a:solidFill>
              <a:latin typeface="Petrona"/>
              <a:ea typeface="Petrona"/>
              <a:cs typeface="Petrona"/>
              <a:sym typeface="Petro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Scientific Explanation</a:t>
            </a:r>
            <a:endParaRPr sz="3600" b="1" i="0" u="none" strike="noStrike" cap="none">
              <a:solidFill>
                <a:srgbClr val="38761D"/>
              </a:solidFill>
              <a:latin typeface="Dosis"/>
              <a:ea typeface="Dosis"/>
              <a:cs typeface="Dosis"/>
              <a:sym typeface="Dosis"/>
            </a:endParaRPr>
          </a:p>
        </p:txBody>
      </p:sp>
      <p:cxnSp>
        <p:nvCxnSpPr>
          <p:cNvPr id="88" name="Shape 88"/>
          <p:cNvCxnSpPr/>
          <p:nvPr/>
        </p:nvCxnSpPr>
        <p:spPr>
          <a:xfrm>
            <a:off x="197075" y="1052075"/>
            <a:ext cx="8476500" cy="33300"/>
          </a:xfrm>
          <a:prstGeom prst="straightConnector1">
            <a:avLst/>
          </a:prstGeom>
          <a:noFill/>
          <a:ln w="38100" cap="flat" cmpd="sng">
            <a:solidFill>
              <a:srgbClr val="38761D"/>
            </a:solidFill>
            <a:prstDash val="solid"/>
            <a:round/>
            <a:headEnd type="none" w="sm" len="sm"/>
            <a:tailEnd type="none" w="sm" len="sm"/>
          </a:ln>
        </p:spPr>
      </p:cxnSp>
      <p:sp>
        <p:nvSpPr>
          <p:cNvPr id="89" name="Shape 89"/>
          <p:cNvSpPr txBox="1">
            <a:spLocks noGrp="1"/>
          </p:cNvSpPr>
          <p:nvPr>
            <p:ph type="body" idx="1"/>
          </p:nvPr>
        </p:nvSpPr>
        <p:spPr>
          <a:xfrm>
            <a:off x="311700" y="128158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Why is global warming happening and should we be concerned about it? </a:t>
            </a: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chemeClr val="dk1"/>
              </a:buClr>
              <a:buSzPts val="1100"/>
              <a:buFont typeface="Arial"/>
              <a:buNone/>
            </a:pPr>
            <a:r>
              <a:rPr lang="en" sz="3000" b="0" i="0" u="none" strike="noStrike" cap="none">
                <a:solidFill>
                  <a:srgbClr val="000000"/>
                </a:solidFill>
                <a:latin typeface="Petrona"/>
                <a:ea typeface="Petrona"/>
                <a:cs typeface="Petrona"/>
                <a:sym typeface="Petrona"/>
              </a:rPr>
              <a:t>Use evidence from the jigsaw and class discussion to support your answer.</a:t>
            </a: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What questions do you have now? </a:t>
            </a:r>
            <a:endParaRPr sz="3600" b="1" i="0" u="none" strike="noStrike" cap="none">
              <a:solidFill>
                <a:srgbClr val="38761D"/>
              </a:solidFill>
              <a:latin typeface="Dosis"/>
              <a:ea typeface="Dosis"/>
              <a:cs typeface="Dosis"/>
              <a:sym typeface="Dosis"/>
            </a:endParaRPr>
          </a:p>
        </p:txBody>
      </p:sp>
      <p:sp>
        <p:nvSpPr>
          <p:cNvPr id="95" name="Shape 95"/>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3000" b="0" i="0" u="none" strike="noStrike" cap="none">
                <a:solidFill>
                  <a:schemeClr val="dk1"/>
                </a:solidFill>
                <a:latin typeface="Petrona"/>
                <a:ea typeface="Petrona"/>
                <a:cs typeface="Petrona"/>
                <a:sym typeface="Petrona"/>
              </a:rPr>
              <a:t>Write them down. </a:t>
            </a:r>
            <a:endParaRPr sz="3000" b="1" i="0" u="none" strike="noStrike" cap="none">
              <a:solidFill>
                <a:schemeClr val="dk1"/>
              </a:solidFill>
              <a:latin typeface="Dosis"/>
              <a:ea typeface="Dosis"/>
              <a:cs typeface="Dosis"/>
              <a:sym typeface="Dosis"/>
            </a:endParaRPr>
          </a:p>
          <a:p>
            <a:pPr marL="0" marR="0" lvl="0" indent="0" algn="l" rtl="0">
              <a:lnSpc>
                <a:spcPct val="100000"/>
              </a:lnSpc>
              <a:spcBef>
                <a:spcPts val="1600"/>
              </a:spcBef>
              <a:spcAft>
                <a:spcPts val="1000"/>
              </a:spcAft>
              <a:buClr>
                <a:schemeClr val="dk1"/>
              </a:buClr>
              <a:buSzPts val="1100"/>
              <a:buFont typeface="Arial"/>
              <a:buNone/>
            </a:pPr>
            <a:endParaRPr sz="3000" b="0" i="0" u="none" strike="noStrike" cap="none">
              <a:solidFill>
                <a:schemeClr val="dk1"/>
              </a:solidFill>
              <a:latin typeface="Petrona"/>
              <a:ea typeface="Petrona"/>
              <a:cs typeface="Petrona"/>
              <a:sym typeface="Petrona"/>
            </a:endParaRPr>
          </a:p>
        </p:txBody>
      </p:sp>
      <p:cxnSp>
        <p:nvCxnSpPr>
          <p:cNvPr id="96" name="Shape 96"/>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Where should we go next?</a:t>
            </a:r>
            <a:endParaRPr sz="3600" b="1" i="0" u="none" strike="noStrike" cap="none">
              <a:solidFill>
                <a:srgbClr val="38761D"/>
              </a:solidFill>
              <a:latin typeface="Dosis"/>
              <a:ea typeface="Dosis"/>
              <a:cs typeface="Dosis"/>
              <a:sym typeface="Dosis"/>
            </a:endParaRPr>
          </a:p>
        </p:txBody>
      </p:sp>
      <p:sp>
        <p:nvSpPr>
          <p:cNvPr id="102" name="Shape 102"/>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questions and ideas do we have for how we might investigate these questions in future lessons? </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p:txBody>
      </p:sp>
      <p:cxnSp>
        <p:nvCxnSpPr>
          <p:cNvPr id="103" name="Shape 103"/>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747</Words>
  <Application>Microsoft Office PowerPoint</Application>
  <PresentationFormat>On-screen Show (4:3)</PresentationFormat>
  <Paragraphs>83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Cambria</vt:lpstr>
      <vt:lpstr>Dosis</vt:lpstr>
      <vt:lpstr>Petrona</vt:lpstr>
      <vt:lpstr>Simple Light</vt:lpstr>
      <vt:lpstr>HS Climate Resiliency Unit Lesson 5</vt:lpstr>
      <vt:lpstr>Do now</vt:lpstr>
      <vt:lpstr>Connecting to last class</vt:lpstr>
      <vt:lpstr>Jigsaw</vt:lpstr>
      <vt:lpstr>Building Understandings</vt:lpstr>
      <vt:lpstr>Scientific Explanation</vt:lpstr>
      <vt:lpstr>What questions do you have now? </vt:lpstr>
      <vt:lpstr>Where should we go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HS Climate Change Unit Lesson 5</dc:title>
  <dc:creator>CIRES student</dc:creator>
  <cp:lastModifiedBy>CIRES Message Center</cp:lastModifiedBy>
  <cp:revision>8</cp:revision>
  <dcterms:modified xsi:type="dcterms:W3CDTF">2020-03-10T18:37:15Z</dcterms:modified>
</cp:coreProperties>
</file>