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embeddedFontLst>
    <p:embeddedFont>
      <p:font typeface="Dosis" panose="020B0604020202020204" charset="0"/>
      <p:regular r:id="rId12"/>
      <p:bold r:id="rId13"/>
    </p:embeddedFont>
    <p:embeddedFont>
      <p:font typeface="Cambria" panose="02040503050406030204" pitchFamily="18" charset="0"/>
      <p:regular r:id="rId14"/>
      <p:bold r:id="rId15"/>
      <p:italic r:id="rId16"/>
      <p:boldItalic r:id="rId17"/>
    </p:embeddedFont>
    <p:embeddedFont>
      <p:font typeface="Petrona"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15" autoAdjust="0"/>
  </p:normalViewPr>
  <p:slideViewPr>
    <p:cSldViewPr>
      <p:cViewPr varScale="1">
        <p:scale>
          <a:sx n="75" d="100"/>
          <a:sy n="75" d="100"/>
        </p:scale>
        <p:origin x="60" y="4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31462420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Shape 5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dirty="0">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 name="Shape 5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1. (5 min) Begin with a Do Now to reorient students to the storyline: </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do we know climate change is affecting humans or other organisms?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Can you think of any examples of how climate change could be currently impacting humans?</a:t>
            </a:r>
            <a:endParaRPr lang="en-US" u="none" strike="noStrike" dirty="0" smtClean="0">
              <a:effectLst/>
            </a:endParaRPr>
          </a:p>
          <a:p>
            <a:pPr marL="0" marR="0" indent="0">
              <a:lnSpc>
                <a:spcPct val="115000"/>
              </a:lnSpc>
              <a:spcBef>
                <a:spcPts val="0"/>
              </a:spcBef>
              <a:spcAft>
                <a:spcPts val="0"/>
              </a:spcAft>
              <a:buNone/>
            </a:pPr>
            <a:r>
              <a:rPr lang="en-US" sz="1100" dirty="0" smtClean="0">
                <a:solidFill>
                  <a:srgbClr val="99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Ask students to share their ideas and create a class list of ideas.</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baseline="0" dirty="0" smtClean="0">
                <a:effectLst/>
                <a:latin typeface="Arial" panose="020B0604020202020204" pitchFamily="34" charset="0"/>
                <a:ea typeface="Cambria" panose="02040503050406030204" pitchFamily="18" charset="0"/>
              </a:rPr>
              <a:t>        </a:t>
            </a:r>
            <a:r>
              <a:rPr lang="en-US" sz="1100" b="1" dirty="0" smtClean="0">
                <a:effectLst/>
                <a:latin typeface="Arial" panose="020B0604020202020204" pitchFamily="34" charset="0"/>
                <a:ea typeface="Cambria" panose="02040503050406030204" pitchFamily="18" charset="0"/>
              </a:rPr>
              <a:t>Listen for and capture student responses, such as: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Human health impacts of increased temperatures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Biodiversity loss due to habitat loss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Droughts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Extreme weather</a:t>
            </a:r>
            <a:endParaRPr lang="en-US" sz="1800" u="none" strike="noStrike" dirty="0" smtClean="0">
              <a:effectLst/>
              <a:latin typeface="Arial" panose="020B0604020202020204" pitchFamily="34" charset="0"/>
              <a:ea typeface="Arial" panose="020B0604020202020204" pitchFamily="34" charset="0"/>
            </a:endParaRPr>
          </a:p>
          <a:p>
            <a:pPr marL="0" marR="0" lvl="0" indent="0" algn="l" rtl="0">
              <a:lnSpc>
                <a:spcPct val="100000"/>
              </a:lnSpc>
              <a:spcBef>
                <a:spcPts val="0"/>
              </a:spcBef>
              <a:spcAft>
                <a:spcPts val="0"/>
              </a:spcAft>
              <a:buClr>
                <a:schemeClr val="dk1"/>
              </a:buClr>
              <a:buSzPts val="1100"/>
              <a:buFont typeface="Arial"/>
              <a:buNone/>
            </a:pP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Shape 6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2. (5 min) Lead students in an Initial Ideas </a:t>
            </a:r>
            <a:r>
              <a:rPr lang="en-US" sz="1100" b="1" dirty="0" err="1" smtClean="0">
                <a:effectLst/>
                <a:latin typeface="Arial" panose="020B0604020202020204" pitchFamily="34" charset="0"/>
                <a:ea typeface="Cambria" panose="02040503050406030204" pitchFamily="18" charset="0"/>
              </a:rPr>
              <a:t>Discussion</a:t>
            </a:r>
            <a:r>
              <a:rPr lang="en-US" sz="1100" b="1" baseline="30000" dirty="0" err="1" smtClean="0">
                <a:effectLst/>
                <a:latin typeface="Arial" panose="020B0604020202020204" pitchFamily="34" charset="0"/>
                <a:ea typeface="Cambria" panose="02040503050406030204" pitchFamily="18" charset="0"/>
              </a:rPr>
              <a:t>A</a:t>
            </a:r>
            <a:r>
              <a:rPr lang="en-US" sz="1100" b="1" dirty="0" smtClean="0">
                <a:effectLst/>
                <a:latin typeface="Arial" panose="020B0604020202020204" pitchFamily="34" charset="0"/>
                <a:ea typeface="Cambria" panose="02040503050406030204" pitchFamily="18" charset="0"/>
              </a:rPr>
              <a:t> so that they come to the idea of examining case studies about how global climate change is currently impacting populations of humans and other organisms</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How do we go about gathering evidence and information of the effect of climate change on human populations?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specific kinds of information are we looking for?</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do we hope to figure out with this information?</a:t>
            </a:r>
            <a:endParaRPr lang="en-US" u="none" strike="noStrike" dirty="0" smtClean="0">
              <a:effectLst/>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Listen for student responses and capture the ideas for everyone to see: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Want examples of climate change impacting humans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Need news media sources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Want to figure out if climate change is a problem humans needs to be concerned with and do something about it</a:t>
            </a:r>
            <a:endParaRPr lang="en-US" sz="1800" u="none" strike="noStrike" dirty="0" smtClean="0">
              <a:effectLst/>
              <a:latin typeface="Arial" panose="020B0604020202020204" pitchFamily="34" charset="0"/>
              <a:ea typeface="Arial" panose="020B0604020202020204" pitchFamily="34" charset="0"/>
            </a:endParaRPr>
          </a:p>
          <a:p>
            <a:pPr marL="0" marR="0" lvl="0" indent="0" algn="l" rtl="0">
              <a:lnSpc>
                <a:spcPct val="100000"/>
              </a:lnSpc>
              <a:spcBef>
                <a:spcPts val="0"/>
              </a:spcBef>
              <a:spcAft>
                <a:spcPts val="0"/>
              </a:spcAft>
              <a:buClr>
                <a:srgbClr val="000000"/>
              </a:buClr>
              <a:buSzPts val="1400"/>
              <a:buFont typeface="Arial"/>
              <a:buNone/>
            </a:pP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Shape 7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1" name="Shape 7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39700" indent="0">
              <a:buNone/>
            </a:pPr>
            <a:r>
              <a:rPr lang="en-US" sz="1100" b="1" i="0" u="none" strike="noStrike" cap="none" dirty="0" smtClean="0">
                <a:solidFill>
                  <a:srgbClr val="000000"/>
                </a:solidFill>
                <a:effectLst/>
                <a:latin typeface="Arial"/>
                <a:ea typeface="Arial"/>
                <a:cs typeface="Arial"/>
                <a:sym typeface="Arial"/>
              </a:rPr>
              <a:t>4. (25-35 min) Once students have decided to use different news media sources and articles to research documented and observed examples of events caused by climate change and then share information with each other, share the document with them that has sources students can use. Instruct students to work in small groups of 2-3 to read and annotate a selected article. Students will complete PART ONE of their Student Activity Sheets after reading article in preparation for their summary poster.</a:t>
            </a:r>
            <a:endParaRPr lang="en-US" sz="1100" b="0" i="0"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Shape 7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1100" b="1" i="0" u="none" strike="noStrike" cap="none" dirty="0" smtClean="0">
                <a:solidFill>
                  <a:srgbClr val="000000"/>
                </a:solidFill>
                <a:effectLst/>
                <a:latin typeface="Arial"/>
                <a:ea typeface="Arial"/>
                <a:cs typeface="Arial"/>
                <a:sym typeface="Arial"/>
              </a:rPr>
              <a:t>5. (10-15 min) After reading assigned article and completing PART ONE of the Student Activity Sheet, students will continue to work in small groups to create a summary poster.  Then, share the information and obtain information from other groups through a gallery walk.</a:t>
            </a:r>
            <a:r>
              <a:rPr lang="en-US" sz="1100" b="1" i="0" u="none" strike="noStrike" cap="none" baseline="0" dirty="0" smtClean="0">
                <a:solidFill>
                  <a:srgbClr val="000000"/>
                </a:solidFill>
                <a:effectLst/>
                <a:latin typeface="Arial"/>
                <a:ea typeface="Arial"/>
                <a:cs typeface="Arial"/>
                <a:sym typeface="Arial"/>
              </a:rPr>
              <a:t> </a:t>
            </a:r>
            <a:r>
              <a:rPr lang="en-US" sz="1100" b="1" i="0" u="none" strike="noStrike" cap="none" dirty="0" smtClean="0">
                <a:solidFill>
                  <a:srgbClr val="000000"/>
                </a:solidFill>
                <a:effectLst/>
                <a:latin typeface="Arial"/>
                <a:ea typeface="Arial"/>
                <a:cs typeface="Arial"/>
                <a:sym typeface="Arial"/>
              </a:rPr>
              <a:t>Give students 10-15 minutes to create their summary posters.  Summary posters should include:</a:t>
            </a:r>
            <a:endParaRPr lang="en-US" sz="1100" b="0" i="0" u="none" strike="noStrike" cap="none" dirty="0" smtClean="0">
              <a:solidFill>
                <a:srgbClr val="000000"/>
              </a:solidFill>
              <a:effectLst/>
              <a:latin typeface="Arial"/>
              <a:ea typeface="Arial"/>
              <a:cs typeface="Arial"/>
              <a:sym typeface="Arial"/>
            </a:endParaRPr>
          </a:p>
          <a:p>
            <a:pPr lvl="0"/>
            <a:r>
              <a:rPr lang="en-US" sz="1100" b="1" i="0" u="none" strike="noStrike" cap="none" dirty="0" smtClean="0">
                <a:solidFill>
                  <a:srgbClr val="000000"/>
                </a:solidFill>
                <a:effectLst/>
                <a:latin typeface="Arial"/>
                <a:ea typeface="Arial"/>
                <a:cs typeface="Arial"/>
                <a:sym typeface="Arial"/>
              </a:rPr>
              <a:t>Title of climate change related issue or topic</a:t>
            </a:r>
            <a:endParaRPr lang="en-US" u="none" strike="noStrike" dirty="0" smtClean="0">
              <a:effectLst/>
            </a:endParaRPr>
          </a:p>
          <a:p>
            <a:pPr lvl="0"/>
            <a:r>
              <a:rPr lang="en-US" sz="1100" b="1" i="0" u="none" strike="noStrike" cap="none" dirty="0" smtClean="0">
                <a:solidFill>
                  <a:srgbClr val="000000"/>
                </a:solidFill>
                <a:effectLst/>
                <a:latin typeface="Arial"/>
                <a:ea typeface="Arial"/>
                <a:cs typeface="Arial"/>
                <a:sym typeface="Arial"/>
              </a:rPr>
              <a:t>BRIEF description of climate change related issue or topic that includes WHO is being impacted, WHY this is occurring, WHAT is being done or can be done to mitigate impacts</a:t>
            </a:r>
            <a:endParaRPr lang="en-US" u="none" strike="noStrike" dirty="0" smtClean="0">
              <a:effectLst/>
            </a:endParaRPr>
          </a:p>
          <a:p>
            <a:r>
              <a:rPr lang="en-US" sz="1100" b="1" i="0" u="none" strike="noStrike" cap="none" dirty="0" smtClean="0">
                <a:solidFill>
                  <a:srgbClr val="000000"/>
                </a:solidFill>
                <a:effectLst/>
                <a:latin typeface="Arial"/>
                <a:ea typeface="Arial"/>
                <a:cs typeface="Arial"/>
                <a:sym typeface="Arial"/>
              </a:rPr>
              <a:t>Facts and/or data from article to explain climate change related issue or topic</a:t>
            </a:r>
            <a:endParaRPr lang="en-US" sz="1100" b="0" i="0" u="none" strike="noStrike" cap="none" dirty="0" smtClean="0">
              <a:solidFill>
                <a:srgbClr val="000000"/>
              </a:solidFill>
              <a:effectLst/>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Shape 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Shape 8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39700" indent="0">
              <a:buNone/>
            </a:pPr>
            <a:r>
              <a:rPr lang="en-US" sz="1100" b="1" i="0" u="none" strike="noStrike" cap="none" dirty="0" smtClean="0">
                <a:solidFill>
                  <a:srgbClr val="000000"/>
                </a:solidFill>
                <a:effectLst/>
                <a:latin typeface="Arial"/>
                <a:ea typeface="Arial"/>
                <a:cs typeface="Arial"/>
                <a:sym typeface="Arial"/>
              </a:rPr>
              <a:t>6. (10-15 min) Guide students to share information from their article and obtain information from other groups through a gallery walk. Have students complete PART TWO of the Student Activity Sheet as they obtain information from other posters.</a:t>
            </a:r>
            <a:endParaRPr lang="en-US" sz="1100" b="0" i="0" u="none" strike="noStrike" cap="none" dirty="0">
              <a:solidFill>
                <a:srgbClr val="000000"/>
              </a:solidFill>
              <a:effectLst/>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Shape 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Shape 9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7. (10-15 min) Lead students in a Building Understandings Discussion to share out they</a:t>
            </a:r>
            <a:r>
              <a:rPr lang="en-US" sz="1100" b="1" baseline="0" dirty="0" smtClean="0">
                <a:effectLst/>
                <a:latin typeface="Arial" panose="020B0604020202020204" pitchFamily="34" charset="0"/>
                <a:ea typeface="Cambria" panose="02040503050406030204" pitchFamily="18" charset="0"/>
              </a:rPr>
              <a:t> noticed</a:t>
            </a:r>
            <a:r>
              <a:rPr lang="en-US" sz="1100" b="1" dirty="0" smtClean="0">
                <a:effectLst/>
                <a:latin typeface="Arial" panose="020B0604020202020204" pitchFamily="34" charset="0"/>
                <a:ea typeface="Cambria" panose="02040503050406030204" pitchFamily="18" charset="0"/>
              </a:rPr>
              <a:t> from gallery walk and to determine next steps.</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have we figured out or noticed today?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questions do we still have?</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should our next step be?</a:t>
            </a:r>
            <a:endParaRPr lang="en-US" u="none" strike="noStrike" dirty="0" smtClean="0">
              <a:effectLst/>
            </a:endParaRPr>
          </a:p>
          <a:p>
            <a:pPr marL="0" marR="0" indent="0">
              <a:lnSpc>
                <a:spcPct val="115000"/>
              </a:lnSpc>
              <a:spcBef>
                <a:spcPts val="0"/>
              </a:spcBef>
              <a:spcAft>
                <a:spcPts val="0"/>
              </a:spcAft>
              <a:buNone/>
            </a:pPr>
            <a:r>
              <a:rPr lang="en-US" sz="1100" i="1" dirty="0" smtClean="0">
                <a:effectLst/>
                <a:highlight>
                  <a:srgbClr val="FFFFFF"/>
                </a:highligh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Listen for student responses and capture the ideas for everyone to see: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Climate change is currently impacting humans in various ways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List specific examples student state from articles</a:t>
            </a:r>
            <a:endParaRPr lang="en-US" sz="1800" u="none" strike="noStrike" dirty="0" smtClean="0">
              <a:effectLst/>
              <a:latin typeface="Arial" panose="020B0604020202020204" pitchFamily="34" charset="0"/>
              <a:ea typeface="Arial" panose="020B0604020202020204" pitchFamily="34" charset="0"/>
            </a:endParaRPr>
          </a:p>
          <a:p>
            <a:pPr marL="0" marR="0">
              <a:lnSpc>
                <a:spcPct val="115000"/>
              </a:lnSpc>
              <a:spcBef>
                <a:spcPts val="0"/>
              </a:spcBef>
              <a:spcAft>
                <a:spcPts val="0"/>
              </a:spcAft>
            </a:pP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Ask students what questions the report brings up so far that we need to add to the Driving Question </a:t>
            </a:r>
            <a:r>
              <a:rPr lang="en-US" sz="1100" b="1" dirty="0" err="1" smtClean="0">
                <a:effectLst/>
                <a:latin typeface="Arial" panose="020B0604020202020204" pitchFamily="34" charset="0"/>
                <a:ea typeface="Cambria" panose="02040503050406030204" pitchFamily="18" charset="0"/>
              </a:rPr>
              <a:t>Board</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questions should we add to our Driving Question Board? Which ones should we prioritize now? </a:t>
            </a:r>
            <a:r>
              <a:rPr lang="en-US" sz="1100" i="1" u="none" strike="noStrike" dirty="0" smtClean="0">
                <a:effectLst/>
                <a:ea typeface="Cambria" panose="02040503050406030204" pitchFamily="18" charset="0"/>
              </a:rPr>
              <a:t/>
            </a:r>
            <a:br>
              <a:rPr lang="en-US" sz="1100" i="1" u="none" strike="noStrike" dirty="0" smtClean="0">
                <a:effectLst/>
                <a:ea typeface="Cambria" panose="02040503050406030204" pitchFamily="18" charset="0"/>
              </a:rPr>
            </a:br>
            <a:endParaRPr lang="en-US" u="none" strike="noStrike" dirty="0" smtClean="0">
              <a:effectLst/>
            </a:endParaRPr>
          </a:p>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       Listen for student questions: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What can we do to mitigate the impacts of climate change in our area?</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What can we do to slow down the current rate of global climate change?</a:t>
            </a:r>
            <a:endParaRPr lang="en-US" sz="1800" u="none" strike="noStrike"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0" marR="0" lvl="0" indent="0" algn="l" rtl="0">
              <a:lnSpc>
                <a:spcPct val="115000"/>
              </a:lnSpc>
              <a:spcBef>
                <a:spcPts val="0"/>
              </a:spcBef>
              <a:spcAft>
                <a:spcPts val="0"/>
              </a:spcAft>
              <a:buClr>
                <a:srgbClr val="000000"/>
              </a:buClr>
              <a:buSzPts val="1400"/>
              <a:buFont typeface="Arial"/>
              <a:buNone/>
            </a:pP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9" name="Shape 9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endParaRPr sz="1100" b="0" i="1" u="none" strike="noStrike" cap="none" dirty="0">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1100"/>
              <a:buFont typeface="Arial"/>
              <a:buNone/>
            </a:pPr>
            <a:r>
              <a:rPr lang="en" sz="1100" b="1" i="0" u="none" strike="noStrike" cap="none" dirty="0">
                <a:solidFill>
                  <a:schemeClr val="dk1"/>
                </a:solidFill>
                <a:latin typeface="Cambria"/>
                <a:ea typeface="Cambria"/>
                <a:cs typeface="Cambria"/>
                <a:sym typeface="Cambria"/>
              </a:rPr>
              <a:t>Ask students what questions the report brings up so far that we need to add to the Driving </a:t>
            </a:r>
            <a:r>
              <a:rPr lang="en" sz="1100" b="1" i="0" u="none" strike="noStrike" cap="none" dirty="0" smtClean="0">
                <a:solidFill>
                  <a:schemeClr val="dk1"/>
                </a:solidFill>
                <a:latin typeface="Cambria"/>
                <a:ea typeface="Cambria"/>
                <a:cs typeface="Cambria"/>
                <a:sym typeface="Cambria"/>
              </a:rPr>
              <a:t>Questions </a:t>
            </a:r>
            <a:r>
              <a:rPr lang="en" sz="1100" b="1" i="0" u="none" strike="noStrike" cap="none" dirty="0">
                <a:solidFill>
                  <a:schemeClr val="dk1"/>
                </a:solidFill>
                <a:latin typeface="Cambria"/>
                <a:ea typeface="Cambria"/>
                <a:cs typeface="Cambria"/>
                <a:sym typeface="Cambria"/>
              </a:rPr>
              <a:t>Board</a:t>
            </a:r>
            <a:r>
              <a:rPr lang="en" sz="1100" b="1" i="0" u="none" strike="noStrike" cap="none" baseline="30000" dirty="0">
                <a:solidFill>
                  <a:schemeClr val="dk1"/>
                </a:solidFill>
                <a:latin typeface="Cambria"/>
                <a:ea typeface="Cambria"/>
                <a:cs typeface="Cambria"/>
                <a:sym typeface="Cambria"/>
              </a:rPr>
              <a:t>B</a:t>
            </a:r>
            <a:r>
              <a:rPr lang="en" sz="1100" b="1" i="0" u="none" strike="noStrike" cap="none" dirty="0">
                <a:solidFill>
                  <a:schemeClr val="dk1"/>
                </a:solidFill>
                <a:latin typeface="Cambria"/>
                <a:ea typeface="Cambria"/>
                <a:cs typeface="Cambria"/>
                <a:sym typeface="Cambria"/>
              </a:rPr>
              <a:t>. </a:t>
            </a:r>
            <a:endParaRPr sz="1100" b="1" i="0" u="none" strike="noStrike" cap="none" dirty="0">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1100"/>
              <a:buFont typeface="Arial"/>
              <a:buNone/>
            </a:pPr>
            <a:endParaRPr sz="1100" b="0" i="1" u="none" strike="noStrike" cap="none" dirty="0">
              <a:solidFill>
                <a:schemeClr val="dk1"/>
              </a:solidFill>
              <a:latin typeface="Cambria"/>
              <a:ea typeface="Cambria"/>
              <a:cs typeface="Cambria"/>
              <a:sym typeface="Cambria"/>
            </a:endParaRPr>
          </a:p>
          <a:p>
            <a:pPr marL="514350" marR="0" lvl="0" indent="-228600" algn="l" rtl="0">
              <a:lnSpc>
                <a:spcPct val="100000"/>
              </a:lnSpc>
              <a:spcBef>
                <a:spcPts val="0"/>
              </a:spcBef>
              <a:spcAft>
                <a:spcPts val="0"/>
              </a:spcAft>
              <a:buClr>
                <a:schemeClr val="dk1"/>
              </a:buClr>
              <a:buSzPts val="1100"/>
              <a:buFont typeface="Arial"/>
              <a:buNone/>
            </a:pPr>
            <a:r>
              <a:rPr lang="en" sz="1100" b="1" i="0" u="sng" strike="noStrike" cap="none" dirty="0">
                <a:solidFill>
                  <a:srgbClr val="990000"/>
                </a:solidFill>
                <a:latin typeface="Cambria"/>
                <a:ea typeface="Cambria"/>
                <a:cs typeface="Cambria"/>
                <a:sym typeface="Cambria"/>
              </a:rPr>
              <a:t>Suggested Prompts: </a:t>
            </a:r>
            <a:endParaRPr sz="1100" b="1" i="0" u="none" strike="noStrike" cap="none" dirty="0">
              <a:solidFill>
                <a:schemeClr val="dk1"/>
              </a:solidFill>
              <a:latin typeface="Cambria"/>
              <a:ea typeface="Cambria"/>
              <a:cs typeface="Cambria"/>
              <a:sym typeface="Cambria"/>
            </a:endParaRPr>
          </a:p>
          <a:p>
            <a:pPr marL="514350" marR="0" lvl="0" indent="-298450" algn="l" rtl="0">
              <a:lnSpc>
                <a:spcPct val="100000"/>
              </a:lnSpc>
              <a:spcBef>
                <a:spcPts val="0"/>
              </a:spcBef>
              <a:spcAft>
                <a:spcPts val="0"/>
              </a:spcAft>
              <a:buClr>
                <a:srgbClr val="990000"/>
              </a:buClr>
              <a:buSzPts val="1100"/>
              <a:buFont typeface="Cambria"/>
              <a:buChar char="➔"/>
            </a:pPr>
            <a:r>
              <a:rPr lang="en" sz="1100" b="0" i="0" u="none" strike="noStrike" cap="none" dirty="0">
                <a:solidFill>
                  <a:srgbClr val="990000"/>
                </a:solidFill>
                <a:latin typeface="Cambria"/>
                <a:ea typeface="Cambria"/>
                <a:cs typeface="Cambria"/>
                <a:sym typeface="Cambria"/>
              </a:rPr>
              <a:t>What questions should we add to our Driving </a:t>
            </a:r>
            <a:r>
              <a:rPr lang="en" sz="1100" b="0" i="0" u="none" strike="noStrike" cap="none" dirty="0" smtClean="0">
                <a:solidFill>
                  <a:srgbClr val="990000"/>
                </a:solidFill>
                <a:latin typeface="Cambria"/>
                <a:ea typeface="Cambria"/>
                <a:cs typeface="Cambria"/>
                <a:sym typeface="Cambria"/>
              </a:rPr>
              <a:t>Questions </a:t>
            </a:r>
            <a:r>
              <a:rPr lang="en" sz="1100" b="0" i="0" u="none" strike="noStrike" cap="none" dirty="0">
                <a:solidFill>
                  <a:srgbClr val="990000"/>
                </a:solidFill>
                <a:latin typeface="Cambria"/>
                <a:ea typeface="Cambria"/>
                <a:cs typeface="Cambria"/>
                <a:sym typeface="Cambria"/>
              </a:rPr>
              <a:t>Board? Which ones should we prioritize now? </a:t>
            </a:r>
            <a:r>
              <a:rPr lang="en" sz="1100" b="0" i="1" u="none" strike="noStrike" cap="none" dirty="0">
                <a:solidFill>
                  <a:schemeClr val="dk1"/>
                </a:solidFill>
                <a:latin typeface="Cambria"/>
                <a:ea typeface="Cambria"/>
                <a:cs typeface="Cambria"/>
                <a:sym typeface="Cambria"/>
              </a:rPr>
              <a:t/>
            </a:r>
            <a:br>
              <a:rPr lang="en" sz="1100" b="0" i="1" u="none" strike="noStrike" cap="none" dirty="0">
                <a:solidFill>
                  <a:schemeClr val="dk1"/>
                </a:solidFill>
                <a:latin typeface="Cambria"/>
                <a:ea typeface="Cambria"/>
                <a:cs typeface="Cambria"/>
                <a:sym typeface="Cambria"/>
              </a:rPr>
            </a:br>
            <a:endParaRPr sz="1100" b="0" i="1" u="none" strike="noStrike" cap="none" dirty="0">
              <a:solidFill>
                <a:schemeClr val="dk1"/>
              </a:solidFill>
              <a:latin typeface="Cambria"/>
              <a:ea typeface="Cambria"/>
              <a:cs typeface="Cambria"/>
              <a:sym typeface="Cambria"/>
            </a:endParaRPr>
          </a:p>
          <a:p>
            <a:pPr marL="0" marR="0" lvl="0" indent="0" algn="l" rtl="0">
              <a:lnSpc>
                <a:spcPct val="100000"/>
              </a:lnSpc>
              <a:spcBef>
                <a:spcPts val="0"/>
              </a:spcBef>
              <a:spcAft>
                <a:spcPts val="0"/>
              </a:spcAft>
              <a:buClr>
                <a:schemeClr val="dk1"/>
              </a:buClr>
              <a:buSzPts val="1100"/>
              <a:buFont typeface="Arial"/>
              <a:buNone/>
            </a:pPr>
            <a:r>
              <a:rPr lang="en" sz="1100" b="1" i="0" u="none" strike="noStrike" cap="none" dirty="0">
                <a:solidFill>
                  <a:schemeClr val="dk1"/>
                </a:solidFill>
                <a:latin typeface="Cambria"/>
                <a:ea typeface="Cambria"/>
                <a:cs typeface="Cambria"/>
                <a:sym typeface="Cambria"/>
              </a:rPr>
              <a:t>Listen for student questions: </a:t>
            </a:r>
            <a:endParaRPr sz="1100" b="1" i="0" u="none" strike="noStrike" cap="none" dirty="0">
              <a:solidFill>
                <a:schemeClr val="dk1"/>
              </a:solidFill>
              <a:latin typeface="Cambria"/>
              <a:ea typeface="Cambria"/>
              <a:cs typeface="Cambria"/>
              <a:sym typeface="Cambria"/>
            </a:endParaRPr>
          </a:p>
          <a:p>
            <a:pPr marL="914400" marR="0" lvl="0" indent="-298450" algn="l" rtl="0">
              <a:lnSpc>
                <a:spcPct val="100000"/>
              </a:lnSpc>
              <a:spcBef>
                <a:spcPts val="0"/>
              </a:spcBef>
              <a:spcAft>
                <a:spcPts val="0"/>
              </a:spcAft>
              <a:buClr>
                <a:schemeClr val="dk1"/>
              </a:buClr>
              <a:buSzPts val="1100"/>
              <a:buFont typeface="Cambria"/>
              <a:buChar char="➔"/>
            </a:pPr>
            <a:r>
              <a:rPr lang="en" sz="1100" b="0" i="1" u="none" strike="noStrike" cap="none" dirty="0">
                <a:solidFill>
                  <a:schemeClr val="dk1"/>
                </a:solidFill>
                <a:latin typeface="Cambria"/>
                <a:ea typeface="Cambria"/>
                <a:cs typeface="Cambria"/>
                <a:sym typeface="Cambria"/>
              </a:rPr>
              <a:t>What can we do to mitigate the impacts of climate change in our area?</a:t>
            </a:r>
            <a:endParaRPr sz="1100" b="0" i="1" u="none" strike="noStrike" cap="none" dirty="0">
              <a:solidFill>
                <a:schemeClr val="dk1"/>
              </a:solidFill>
              <a:latin typeface="Cambria"/>
              <a:ea typeface="Cambria"/>
              <a:cs typeface="Cambria"/>
              <a:sym typeface="Cambria"/>
            </a:endParaRPr>
          </a:p>
          <a:p>
            <a:pPr marL="914400" marR="0" lvl="0" indent="-298450" algn="l" rtl="0">
              <a:lnSpc>
                <a:spcPct val="100000"/>
              </a:lnSpc>
              <a:spcBef>
                <a:spcPts val="0"/>
              </a:spcBef>
              <a:spcAft>
                <a:spcPts val="0"/>
              </a:spcAft>
              <a:buClr>
                <a:schemeClr val="dk1"/>
              </a:buClr>
              <a:buSzPts val="1100"/>
              <a:buFont typeface="Cambria"/>
              <a:buChar char="➔"/>
            </a:pPr>
            <a:r>
              <a:rPr lang="en" sz="1100" b="0" i="1" u="none" strike="noStrike" cap="none" dirty="0">
                <a:solidFill>
                  <a:schemeClr val="dk1"/>
                </a:solidFill>
                <a:latin typeface="Cambria"/>
                <a:ea typeface="Cambria"/>
                <a:cs typeface="Cambria"/>
                <a:sym typeface="Cambria"/>
              </a:rPr>
              <a:t>What can we do to slow down the current rate of global climate change?</a:t>
            </a:r>
            <a:endParaRPr sz="1100" b="1" i="0" u="none" strike="noStrike" cap="none" dirty="0">
              <a:solidFill>
                <a:schemeClr val="dk1"/>
              </a:solidFill>
              <a:latin typeface="Cambria"/>
              <a:ea typeface="Cambria"/>
              <a:cs typeface="Cambria"/>
              <a:sym typeface="Cambri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6" name="Shape 10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srgbClr val="000000"/>
              </a:buClr>
              <a:buSzPts val="1400"/>
              <a:buFont typeface="Arial"/>
              <a:buNone/>
              <a:tabLst/>
              <a:defRPr/>
            </a:pPr>
            <a:r>
              <a:rPr lang="en-US" sz="1100" b="1" dirty="0" smtClean="0">
                <a:effectLst/>
                <a:latin typeface="Arial" panose="020B0604020202020204" pitchFamily="34" charset="0"/>
                <a:ea typeface="Cambria" panose="02040503050406030204" pitchFamily="18" charset="0"/>
              </a:rPr>
              <a:t>8.</a:t>
            </a:r>
            <a:r>
              <a:rPr lang="en-US" sz="1100" b="1" baseline="0" dirty="0" smtClean="0">
                <a:effectLst/>
                <a:latin typeface="Arial" panose="020B0604020202020204" pitchFamily="34" charset="0"/>
                <a:ea typeface="Cambria" panose="02040503050406030204" pitchFamily="18" charset="0"/>
              </a:rPr>
              <a:t> (5 min)</a:t>
            </a:r>
            <a:r>
              <a:rPr lang="en-US" sz="1800" b="0" baseline="0" dirty="0" smtClean="0">
                <a:effectLst/>
                <a:latin typeface="Arial" panose="020B0604020202020204" pitchFamily="34" charset="0"/>
                <a:ea typeface="Cambria" panose="02040503050406030204" pitchFamily="18" charset="0"/>
              </a:rPr>
              <a:t> </a:t>
            </a:r>
            <a:r>
              <a:rPr lang="en-US" sz="1100" b="1" dirty="0" smtClean="0">
                <a:effectLst/>
                <a:latin typeface="Arial" panose="020B0604020202020204" pitchFamily="34" charset="0"/>
                <a:ea typeface="Cambria" panose="02040503050406030204" pitchFamily="18" charset="0"/>
              </a:rPr>
              <a:t>Before dismissing students, ask student to brainstorm what our next steps should be for class tomorrow</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should we make sure to do in our next class?</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u="none" strike="noStrike" dirty="0" smtClean="0">
                <a:solidFill>
                  <a:srgbClr val="990000"/>
                </a:solidFill>
                <a:effectLst/>
                <a:latin typeface="Arial" panose="020B0604020202020204" pitchFamily="34" charset="0"/>
                <a:ea typeface="Cambria" panose="02040503050406030204" pitchFamily="18" charset="0"/>
              </a:rPr>
              <a:t>What do we need to investigate next time?</a:t>
            </a:r>
            <a:endParaRPr lang="en-US" sz="1800" u="none" strike="noStrike"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dirty="0" smtClean="0">
                <a:solidFill>
                  <a:srgbClr val="99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28575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Listen for </a:t>
            </a:r>
            <a:r>
              <a:rPr lang="en-US" sz="1100" b="1" i="1" dirty="0" smtClean="0">
                <a:effectLst/>
                <a:latin typeface="Arial" panose="020B0604020202020204" pitchFamily="34" charset="0"/>
                <a:ea typeface="Cambria" panose="02040503050406030204" pitchFamily="18" charset="0"/>
              </a:rPr>
              <a:t>student responses</a:t>
            </a:r>
            <a:r>
              <a:rPr lang="en-US" sz="1100" b="1" dirty="0" smtClean="0">
                <a:effectLst/>
                <a:latin typeface="Arial" panose="020B0604020202020204" pitchFamily="34" charset="0"/>
                <a:ea typeface="Cambria" panose="02040503050406030204" pitchFamily="18" charset="0"/>
              </a:rPr>
              <a:t> such as: </a:t>
            </a:r>
          </a:p>
          <a:p>
            <a:pPr marL="285750" marR="0" indent="0">
              <a:lnSpc>
                <a:spcPct val="115000"/>
              </a:lnSpc>
              <a:spcBef>
                <a:spcPts val="0"/>
              </a:spcBef>
              <a:spcAft>
                <a:spcPts val="0"/>
              </a:spcAft>
              <a:buNone/>
            </a:pPr>
            <a:r>
              <a:rPr lang="en-US" sz="1100" i="1" dirty="0" smtClean="0">
                <a:effectLst/>
                <a:latin typeface="Arial" panose="020B0604020202020204" pitchFamily="34" charset="0"/>
                <a:ea typeface="Cambria" panose="02040503050406030204" pitchFamily="18" charset="0"/>
              </a:rPr>
              <a:t>We think that we should begin to brainstorm ideas about what we can do to reduce the impacts of the current rate of climate change.</a:t>
            </a:r>
            <a:endParaRPr sz="1100" b="1" i="0" u="none" strike="noStrike" cap="none" dirty="0">
              <a:solidFill>
                <a:schemeClr val="dk1"/>
              </a:solidFill>
              <a:highlight>
                <a:srgbClr val="FFFFFF"/>
              </a:highlight>
              <a:latin typeface="Cambria"/>
              <a:ea typeface="Cambria"/>
              <a:cs typeface="Cambria"/>
              <a:sym typeface="Cambria"/>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rgbClr val="38761D"/>
              </a:buClr>
              <a:buSzPts val="5200"/>
              <a:buFont typeface="Dosis"/>
              <a:buNone/>
              <a:defRPr sz="5200" b="1" i="0" u="none" strike="noStrike" cap="none">
                <a:solidFill>
                  <a:srgbClr val="38761D"/>
                </a:solidFill>
                <a:latin typeface="Dosis"/>
                <a:ea typeface="Dosis"/>
                <a:cs typeface="Dosis"/>
                <a:sym typeface="Dosis"/>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subTitle" idx="1"/>
          </p:nvPr>
        </p:nvSpPr>
        <p:spPr>
          <a:xfrm>
            <a:off x="311700" y="3778833"/>
            <a:ext cx="8520600" cy="10569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rgbClr val="000000"/>
              </a:buClr>
              <a:buSzPts val="2800"/>
              <a:buFont typeface="Dosis"/>
              <a:buNone/>
              <a:defRPr sz="2800" b="0" i="0" u="none" strike="noStrike" cap="none">
                <a:solidFill>
                  <a:srgbClr val="000000"/>
                </a:solidFill>
                <a:latin typeface="Dosis"/>
                <a:ea typeface="Dosis"/>
                <a:cs typeface="Dosis"/>
                <a:sym typeface="Dosis"/>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12" name="Shape 12"/>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474833"/>
            <a:ext cx="8520600" cy="26181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r>
              <a:t>xx%</a:t>
            </a:r>
          </a:p>
        </p:txBody>
      </p:sp>
      <p:sp>
        <p:nvSpPr>
          <p:cNvPr id="46" name="Shape 46"/>
          <p:cNvSpPr txBox="1">
            <a:spLocks noGrp="1"/>
          </p:cNvSpPr>
          <p:nvPr>
            <p:ph type="body" idx="1"/>
          </p:nvPr>
        </p:nvSpPr>
        <p:spPr>
          <a:xfrm>
            <a:off x="311700" y="4202967"/>
            <a:ext cx="8520600" cy="17343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7" name="Shape 4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rgbClr val="38761D"/>
              </a:buClr>
              <a:buSzPts val="3600"/>
              <a:buFont typeface="Dosis"/>
              <a:buNone/>
              <a:defRPr sz="3600" b="1" i="0" u="none" strike="noStrike" cap="none">
                <a:solidFill>
                  <a:srgbClr val="38761D"/>
                </a:solidFill>
                <a:latin typeface="Dosis"/>
                <a:ea typeface="Dosis"/>
                <a:cs typeface="Dosis"/>
                <a:sym typeface="Dosis"/>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81000" algn="l" rtl="0">
              <a:lnSpc>
                <a:spcPct val="115000"/>
              </a:lnSpc>
              <a:spcBef>
                <a:spcPts val="0"/>
              </a:spcBef>
              <a:spcAft>
                <a:spcPts val="0"/>
              </a:spcAft>
              <a:buClr>
                <a:srgbClr val="000000"/>
              </a:buClr>
              <a:buSzPts val="2400"/>
              <a:buFont typeface="Petrona"/>
              <a:buChar char="●"/>
              <a:defRPr sz="2400" b="0" i="0" u="none" strike="noStrike" cap="none">
                <a:solidFill>
                  <a:srgbClr val="000000"/>
                </a:solidFill>
                <a:latin typeface="Petrona"/>
                <a:ea typeface="Petrona"/>
                <a:cs typeface="Petrona"/>
                <a:sym typeface="Petrona"/>
              </a:defRPr>
            </a:lvl1pPr>
            <a:lvl2pPr marL="914400" marR="0" lvl="1" indent="-342900" algn="l" rtl="0">
              <a:lnSpc>
                <a:spcPct val="115000"/>
              </a:lnSpc>
              <a:spcBef>
                <a:spcPts val="1600"/>
              </a:spcBef>
              <a:spcAft>
                <a:spcPts val="0"/>
              </a:spcAft>
              <a:buClr>
                <a:srgbClr val="38761D"/>
              </a:buClr>
              <a:buSzPts val="1800"/>
              <a:buFont typeface="Dosis"/>
              <a:buChar char="○"/>
              <a:defRPr sz="1800" b="0" i="0" u="none" strike="noStrike" cap="none">
                <a:solidFill>
                  <a:srgbClr val="38761D"/>
                </a:solidFill>
                <a:latin typeface="Dosis"/>
                <a:ea typeface="Dosis"/>
                <a:cs typeface="Dosis"/>
                <a:sym typeface="Dosis"/>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16" name="Shape 16"/>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867800"/>
            <a:ext cx="8520600" cy="11223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22" name="Shape 22"/>
          <p:cNvSpPr txBox="1">
            <a:spLocks noGrp="1"/>
          </p:cNvSpPr>
          <p:nvPr>
            <p:ph type="body" idx="1"/>
          </p:nvPr>
        </p:nvSpPr>
        <p:spPr>
          <a:xfrm>
            <a:off x="3117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2"/>
          </p:nvPr>
        </p:nvSpPr>
        <p:spPr>
          <a:xfrm>
            <a:off x="4832400" y="1536633"/>
            <a:ext cx="3999900" cy="45552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24" name="Shape 2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27" name="Shape 27"/>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body" idx="1"/>
          </p:nvPr>
        </p:nvSpPr>
        <p:spPr>
          <a:xfrm>
            <a:off x="311700" y="1852800"/>
            <a:ext cx="2808000" cy="42393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34" name="Shape 34"/>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Shape 37"/>
          <p:cNvSpPr txBox="1">
            <a:spLocks noGrp="1"/>
          </p:cNvSpPr>
          <p:nvPr>
            <p:ph type="title"/>
          </p:nvPr>
        </p:nvSpPr>
        <p:spPr>
          <a:xfrm>
            <a:off x="265500" y="1644233"/>
            <a:ext cx="4045200" cy="19764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38" name="Shape 38"/>
          <p:cNvSpPr txBox="1">
            <a:spLocks noGrp="1"/>
          </p:cNvSpPr>
          <p:nvPr>
            <p:ph type="subTitle" idx="1"/>
          </p:nvPr>
        </p:nvSpPr>
        <p:spPr>
          <a:xfrm>
            <a:off x="265500" y="3737433"/>
            <a:ext cx="4045200" cy="16467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39" name="Shape 39"/>
          <p:cNvSpPr txBox="1">
            <a:spLocks noGrp="1"/>
          </p:cNvSpPr>
          <p:nvPr>
            <p:ph type="body" idx="2"/>
          </p:nvPr>
        </p:nvSpPr>
        <p:spPr>
          <a:xfrm>
            <a:off x="4939500" y="965433"/>
            <a:ext cx="3837000" cy="49269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43" name="Shape 43"/>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7"/>
            <a:ext cx="8520600" cy="2736900"/>
          </a:xfrm>
          <a:prstGeom prst="rect">
            <a:avLst/>
          </a:prstGeom>
          <a:noFill/>
          <a:ln>
            <a:noFill/>
          </a:ln>
        </p:spPr>
        <p:txBody>
          <a:bodyPr spcFirstLastPara="1" wrap="square" lIns="91425" tIns="91425" rIns="91425" bIns="91425" anchor="b" anchorCtr="0">
            <a:noAutofit/>
          </a:bodyPr>
          <a:lstStyle/>
          <a:p>
            <a:pPr marL="0" marR="0" lvl="0" indent="0" algn="ctr" rtl="0">
              <a:lnSpc>
                <a:spcPct val="100000"/>
              </a:lnSpc>
              <a:spcBef>
                <a:spcPts val="0"/>
              </a:spcBef>
              <a:spcAft>
                <a:spcPts val="0"/>
              </a:spcAft>
              <a:buClr>
                <a:srgbClr val="38761D"/>
              </a:buClr>
              <a:buSzPts val="5200"/>
              <a:buFont typeface="Dosis"/>
              <a:buNone/>
            </a:pPr>
            <a:r>
              <a:rPr lang="en" sz="5200" b="1" i="0" u="none" strike="noStrike" cap="none" dirty="0">
                <a:solidFill>
                  <a:srgbClr val="38761D"/>
                </a:solidFill>
                <a:latin typeface="Dosis"/>
                <a:ea typeface="Dosis"/>
                <a:cs typeface="Dosis"/>
                <a:sym typeface="Dosis"/>
              </a:rPr>
              <a:t>HS Climate </a:t>
            </a:r>
            <a:r>
              <a:rPr lang="en" dirty="0" smtClean="0"/>
              <a:t>Resiliency</a:t>
            </a:r>
            <a:r>
              <a:rPr lang="en" sz="5200" b="1" i="0" u="none" strike="noStrike" cap="none" dirty="0" smtClean="0">
                <a:solidFill>
                  <a:srgbClr val="38761D"/>
                </a:solidFill>
                <a:latin typeface="Dosis"/>
                <a:ea typeface="Dosis"/>
                <a:cs typeface="Dosis"/>
                <a:sym typeface="Dosis"/>
              </a:rPr>
              <a:t> </a:t>
            </a:r>
            <a:r>
              <a:rPr lang="en" sz="5200" b="1" i="0" u="none" strike="noStrike" cap="none" dirty="0">
                <a:solidFill>
                  <a:srgbClr val="38761D"/>
                </a:solidFill>
                <a:latin typeface="Dosis"/>
                <a:ea typeface="Dosis"/>
                <a:cs typeface="Dosis"/>
                <a:sym typeface="Dosis"/>
              </a:rPr>
              <a:t>Unit</a:t>
            </a:r>
            <a:endParaRPr sz="5200" b="1" i="0" u="none" strike="noStrike" cap="none" dirty="0">
              <a:solidFill>
                <a:srgbClr val="38761D"/>
              </a:solidFill>
              <a:latin typeface="Dosis"/>
              <a:ea typeface="Dosis"/>
              <a:cs typeface="Dosis"/>
              <a:sym typeface="Dosis"/>
            </a:endParaRPr>
          </a:p>
          <a:p>
            <a:pPr marL="0" marR="0" lvl="0" indent="0" algn="ctr" rtl="0">
              <a:lnSpc>
                <a:spcPct val="100000"/>
              </a:lnSpc>
              <a:spcBef>
                <a:spcPts val="0"/>
              </a:spcBef>
              <a:spcAft>
                <a:spcPts val="0"/>
              </a:spcAft>
              <a:buClr>
                <a:srgbClr val="38761D"/>
              </a:buClr>
              <a:buSzPts val="5200"/>
              <a:buFont typeface="Dosis"/>
              <a:buNone/>
            </a:pPr>
            <a:r>
              <a:rPr lang="en" sz="5200" b="1" i="0" u="none" strike="noStrike" cap="none" dirty="0">
                <a:solidFill>
                  <a:srgbClr val="38761D"/>
                </a:solidFill>
                <a:latin typeface="Dosis"/>
                <a:ea typeface="Dosis"/>
                <a:cs typeface="Dosis"/>
                <a:sym typeface="Dosis"/>
              </a:rPr>
              <a:t>Lesson 6</a:t>
            </a:r>
            <a:endParaRPr sz="5200" b="1" i="0" u="none" strike="noStrike" cap="none" dirty="0">
              <a:solidFill>
                <a:srgbClr val="38761D"/>
              </a:solidFill>
              <a:latin typeface="Dosis"/>
              <a:ea typeface="Dosis"/>
              <a:cs typeface="Dosis"/>
              <a:sym typeface="Dosi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Do now</a:t>
            </a:r>
            <a:endParaRPr sz="3600" b="1" i="0" u="none" strike="noStrike" cap="none">
              <a:solidFill>
                <a:srgbClr val="38761D"/>
              </a:solidFill>
              <a:latin typeface="Dosis"/>
              <a:ea typeface="Dosis"/>
              <a:cs typeface="Dosis"/>
              <a:sym typeface="Dosis"/>
            </a:endParaRPr>
          </a:p>
        </p:txBody>
      </p:sp>
      <p:cxnSp>
        <p:nvCxnSpPr>
          <p:cNvPr id="60" name="Shape 60"/>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
        <p:nvSpPr>
          <p:cNvPr id="61" name="Shape 61"/>
          <p:cNvSpPr txBox="1">
            <a:spLocks noGrp="1"/>
          </p:cNvSpPr>
          <p:nvPr>
            <p:ph type="body" idx="1"/>
          </p:nvPr>
        </p:nvSpPr>
        <p:spPr>
          <a:xfrm>
            <a:off x="311700" y="1811858"/>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How do we know climate change is affecting humans or other organisms?</a:t>
            </a: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Have you heard  of any examples of how climate change is currently impacting humans?</a:t>
            </a: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Initial Ideas</a:t>
            </a:r>
            <a:endParaRPr sz="3600" b="1" i="0" u="none" strike="noStrike" cap="none">
              <a:solidFill>
                <a:srgbClr val="38761D"/>
              </a:solidFill>
              <a:latin typeface="Dosis"/>
              <a:ea typeface="Dosis"/>
              <a:cs typeface="Dosis"/>
              <a:sym typeface="Dosis"/>
            </a:endParaRPr>
          </a:p>
        </p:txBody>
      </p:sp>
      <p:cxnSp>
        <p:nvCxnSpPr>
          <p:cNvPr id="67" name="Shape 67"/>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
        <p:nvSpPr>
          <p:cNvPr id="68" name="Shape 68"/>
          <p:cNvSpPr txBox="1">
            <a:spLocks noGrp="1"/>
          </p:cNvSpPr>
          <p:nvPr>
            <p:ph type="body" idx="1"/>
          </p:nvPr>
        </p:nvSpPr>
        <p:spPr>
          <a:xfrm>
            <a:off x="311700" y="16799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How do we go about gathering evidence and information of the effect of climate change on humans?</a:t>
            </a: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kinds of information are we looking for? </a:t>
            </a:r>
            <a:endParaRPr sz="3000" b="0" i="0" u="none" strike="noStrike" cap="none">
              <a:solidFill>
                <a:srgbClr val="000000"/>
              </a:solidFill>
              <a:latin typeface="Petrona"/>
              <a:ea typeface="Petrona"/>
              <a:cs typeface="Petrona"/>
              <a:sym typeface="Petrona"/>
            </a:endParaRPr>
          </a:p>
          <a:p>
            <a:pPr marL="0" marR="0" lvl="0" indent="0" algn="l" rtl="0">
              <a:lnSpc>
                <a:spcPct val="100000"/>
              </a:lnSpc>
              <a:spcBef>
                <a:spcPts val="0"/>
              </a:spcBef>
              <a:spcAft>
                <a:spcPts val="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Research! </a:t>
            </a:r>
            <a:endParaRPr sz="3600" b="1" i="0" u="none" strike="noStrike" cap="none">
              <a:solidFill>
                <a:srgbClr val="38761D"/>
              </a:solidFill>
              <a:latin typeface="Dosis"/>
              <a:ea typeface="Dosis"/>
              <a:cs typeface="Dosis"/>
              <a:sym typeface="Dosis"/>
            </a:endParaRPr>
          </a:p>
        </p:txBody>
      </p:sp>
      <p:cxnSp>
        <p:nvCxnSpPr>
          <p:cNvPr id="74" name="Shape 74"/>
          <p:cNvCxnSpPr/>
          <p:nvPr/>
        </p:nvCxnSpPr>
        <p:spPr>
          <a:xfrm>
            <a:off x="130625" y="1356875"/>
            <a:ext cx="8476500" cy="33300"/>
          </a:xfrm>
          <a:prstGeom prst="straightConnector1">
            <a:avLst/>
          </a:prstGeom>
          <a:noFill/>
          <a:ln w="38100" cap="flat" cmpd="sng">
            <a:solidFill>
              <a:srgbClr val="38761D"/>
            </a:solidFill>
            <a:prstDash val="solid"/>
            <a:round/>
            <a:headEnd type="none" w="sm" len="sm"/>
            <a:tailEnd type="none" w="sm" len="sm"/>
          </a:ln>
        </p:spPr>
      </p:cxnSp>
      <p:sp>
        <p:nvSpPr>
          <p:cNvPr id="75" name="Shape 75"/>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2400" b="0" i="0" u="none" strike="noStrike" cap="none">
                <a:solidFill>
                  <a:srgbClr val="000000"/>
                </a:solidFill>
                <a:latin typeface="Petrona"/>
                <a:ea typeface="Petrona"/>
                <a:cs typeface="Petrona"/>
                <a:sym typeface="Petrona"/>
              </a:rPr>
              <a:t>Use one of the articles provided to work in small groups to read and annotate the article. </a:t>
            </a:r>
            <a:endParaRPr sz="24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endParaRPr sz="24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r>
              <a:rPr lang="en" sz="2400" b="0" i="0" u="none" strike="noStrike" cap="none">
                <a:solidFill>
                  <a:srgbClr val="000000"/>
                </a:solidFill>
                <a:latin typeface="Petrona"/>
                <a:ea typeface="Petrona"/>
                <a:cs typeface="Petrona"/>
                <a:sym typeface="Petrona"/>
              </a:rPr>
              <a:t>Complete Part 1 of your Student Activity Sheet.</a:t>
            </a:r>
            <a:endParaRPr sz="2400" b="0" i="0" u="none" strike="noStrike" cap="none">
              <a:solidFill>
                <a:srgbClr val="000000"/>
              </a:solidFill>
              <a:latin typeface="Petrona"/>
              <a:ea typeface="Petrona"/>
              <a:cs typeface="Petrona"/>
              <a:sym typeface="Petro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Communicating Information</a:t>
            </a:r>
            <a:endParaRPr sz="3600" b="1" i="0" u="none" strike="noStrike" cap="none">
              <a:solidFill>
                <a:srgbClr val="38761D"/>
              </a:solidFill>
              <a:latin typeface="Dosis"/>
              <a:ea typeface="Dosis"/>
              <a:cs typeface="Dosis"/>
              <a:sym typeface="Dosis"/>
            </a:endParaRPr>
          </a:p>
        </p:txBody>
      </p:sp>
      <p:cxnSp>
        <p:nvCxnSpPr>
          <p:cNvPr id="81" name="Shape 81"/>
          <p:cNvCxnSpPr/>
          <p:nvPr/>
        </p:nvCxnSpPr>
        <p:spPr>
          <a:xfrm>
            <a:off x="198175" y="1052075"/>
            <a:ext cx="8476500" cy="33300"/>
          </a:xfrm>
          <a:prstGeom prst="straightConnector1">
            <a:avLst/>
          </a:prstGeom>
          <a:noFill/>
          <a:ln w="38100" cap="flat" cmpd="sng">
            <a:solidFill>
              <a:srgbClr val="38761D"/>
            </a:solidFill>
            <a:prstDash val="solid"/>
            <a:round/>
            <a:headEnd type="none" w="sm" len="sm"/>
            <a:tailEnd type="none" w="sm" len="sm"/>
          </a:ln>
        </p:spPr>
      </p:cxnSp>
      <p:sp>
        <p:nvSpPr>
          <p:cNvPr id="82" name="Shape 82"/>
          <p:cNvSpPr txBox="1">
            <a:spLocks noGrp="1"/>
          </p:cNvSpPr>
          <p:nvPr>
            <p:ph type="body" idx="1"/>
          </p:nvPr>
        </p:nvSpPr>
        <p:spPr>
          <a:xfrm>
            <a:off x="311700" y="1151399"/>
            <a:ext cx="8520600" cy="50838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2400" b="0" i="0" u="none" strike="noStrike" cap="none">
                <a:solidFill>
                  <a:srgbClr val="000000"/>
                </a:solidFill>
                <a:latin typeface="Petrona"/>
                <a:ea typeface="Petrona"/>
                <a:cs typeface="Petrona"/>
                <a:sym typeface="Petrona"/>
              </a:rPr>
              <a:t>You are going to share the information from your article with the class through a poster. </a:t>
            </a:r>
            <a:endParaRPr sz="24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2400" b="0" i="0" u="none" strike="noStrike" cap="none">
                <a:solidFill>
                  <a:srgbClr val="000000"/>
                </a:solidFill>
                <a:latin typeface="Petrona"/>
                <a:ea typeface="Petrona"/>
                <a:cs typeface="Petrona"/>
                <a:sym typeface="Petrona"/>
              </a:rPr>
              <a:t>Work in your groups to make a poster that includes: </a:t>
            </a:r>
            <a:endParaRPr sz="2400" b="0" i="0" u="none" strike="noStrike" cap="none">
              <a:solidFill>
                <a:srgbClr val="000000"/>
              </a:solidFill>
              <a:latin typeface="Petrona"/>
              <a:ea typeface="Petrona"/>
              <a:cs typeface="Petrona"/>
              <a:sym typeface="Petrona"/>
            </a:endParaRPr>
          </a:p>
          <a:p>
            <a:pPr marL="457200" marR="0" lvl="0" indent="-381000" algn="l" rtl="0">
              <a:lnSpc>
                <a:spcPct val="115000"/>
              </a:lnSpc>
              <a:spcBef>
                <a:spcPts val="1600"/>
              </a:spcBef>
              <a:spcAft>
                <a:spcPts val="0"/>
              </a:spcAft>
              <a:buClr>
                <a:srgbClr val="000000"/>
              </a:buClr>
              <a:buSzPts val="2400"/>
              <a:buFont typeface="Petrona"/>
              <a:buChar char="●"/>
            </a:pPr>
            <a:r>
              <a:rPr lang="en" sz="2400" b="0" i="0" u="none" strike="noStrike" cap="none">
                <a:solidFill>
                  <a:srgbClr val="000000"/>
                </a:solidFill>
                <a:latin typeface="Petrona"/>
                <a:ea typeface="Petrona"/>
                <a:cs typeface="Petrona"/>
                <a:sym typeface="Petrona"/>
              </a:rPr>
              <a:t>Title of climate change related issue or topic</a:t>
            </a:r>
            <a:endParaRPr sz="2400" b="0" i="0" u="none" strike="noStrike" cap="none">
              <a:solidFill>
                <a:srgbClr val="000000"/>
              </a:solidFill>
              <a:latin typeface="Petrona"/>
              <a:ea typeface="Petrona"/>
              <a:cs typeface="Petrona"/>
              <a:sym typeface="Petrona"/>
            </a:endParaRPr>
          </a:p>
          <a:p>
            <a:pPr marL="457200" marR="0" lvl="0" indent="-381000" algn="l" rtl="0">
              <a:lnSpc>
                <a:spcPct val="115000"/>
              </a:lnSpc>
              <a:spcBef>
                <a:spcPts val="0"/>
              </a:spcBef>
              <a:spcAft>
                <a:spcPts val="0"/>
              </a:spcAft>
              <a:buClr>
                <a:srgbClr val="000000"/>
              </a:buClr>
              <a:buSzPts val="2400"/>
              <a:buFont typeface="Petrona"/>
              <a:buChar char="●"/>
            </a:pPr>
            <a:r>
              <a:rPr lang="en" sz="2400" b="0" i="0" u="none" strike="noStrike" cap="none">
                <a:solidFill>
                  <a:srgbClr val="000000"/>
                </a:solidFill>
                <a:latin typeface="Petrona"/>
                <a:ea typeface="Petrona"/>
                <a:cs typeface="Petrona"/>
                <a:sym typeface="Petrona"/>
              </a:rPr>
              <a:t>BRIEF description of climate change related issue or topic that includes WHO is being impacted, WHY this is occurring, WHAT is being done or can be done to mitigate impacts</a:t>
            </a:r>
            <a:endParaRPr sz="2400" b="0" i="0" u="none" strike="noStrike" cap="none">
              <a:solidFill>
                <a:srgbClr val="000000"/>
              </a:solidFill>
              <a:latin typeface="Petrona"/>
              <a:ea typeface="Petrona"/>
              <a:cs typeface="Petrona"/>
              <a:sym typeface="Petrona"/>
            </a:endParaRPr>
          </a:p>
          <a:p>
            <a:pPr marL="457200" marR="0" lvl="0" indent="-381000" algn="l" rtl="0">
              <a:lnSpc>
                <a:spcPct val="115000"/>
              </a:lnSpc>
              <a:spcBef>
                <a:spcPts val="0"/>
              </a:spcBef>
              <a:spcAft>
                <a:spcPts val="0"/>
              </a:spcAft>
              <a:buClr>
                <a:srgbClr val="000000"/>
              </a:buClr>
              <a:buSzPts val="2400"/>
              <a:buFont typeface="Petrona"/>
              <a:buChar char="●"/>
            </a:pPr>
            <a:r>
              <a:rPr lang="en" sz="2400" b="0" i="0" u="none" strike="noStrike" cap="none">
                <a:solidFill>
                  <a:srgbClr val="000000"/>
                </a:solidFill>
                <a:latin typeface="Petrona"/>
                <a:ea typeface="Petrona"/>
                <a:cs typeface="Petrona"/>
                <a:sym typeface="Petrona"/>
              </a:rPr>
              <a:t>Facts and/or data from article to explain climate change related issue or topic</a:t>
            </a:r>
            <a:endParaRPr/>
          </a:p>
          <a:p>
            <a:pPr marL="457200" marR="0" lvl="0" indent="-381000" algn="l" rtl="0">
              <a:lnSpc>
                <a:spcPct val="115000"/>
              </a:lnSpc>
              <a:spcBef>
                <a:spcPts val="0"/>
              </a:spcBef>
              <a:spcAft>
                <a:spcPts val="0"/>
              </a:spcAft>
              <a:buClr>
                <a:srgbClr val="000000"/>
              </a:buClr>
              <a:buSzPts val="2400"/>
              <a:buFont typeface="Petrona"/>
              <a:buChar char="●"/>
            </a:pPr>
            <a:r>
              <a:rPr lang="en" sz="2400" b="0" i="0" u="none" strike="noStrike" cap="none">
                <a:solidFill>
                  <a:srgbClr val="000000"/>
                </a:solidFill>
                <a:latin typeface="Petrona"/>
                <a:ea typeface="Petrona"/>
                <a:cs typeface="Petrona"/>
                <a:sym typeface="Petrona"/>
              </a:rPr>
              <a:t>Remember to cite your source!! </a:t>
            </a:r>
            <a:endParaRPr sz="2400" b="0" i="0" u="none" strike="noStrike" cap="none">
              <a:solidFill>
                <a:srgbClr val="000000"/>
              </a:solidFill>
              <a:latin typeface="Petrona"/>
              <a:ea typeface="Petrona"/>
              <a:cs typeface="Petrona"/>
              <a:sym typeface="Petro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Gallery Walk</a:t>
            </a:r>
            <a:endParaRPr sz="3600" b="1" i="0" u="none" strike="noStrike" cap="none">
              <a:solidFill>
                <a:srgbClr val="38761D"/>
              </a:solidFill>
              <a:latin typeface="Dosis"/>
              <a:ea typeface="Dosis"/>
              <a:cs typeface="Dosis"/>
              <a:sym typeface="Dosis"/>
            </a:endParaRPr>
          </a:p>
        </p:txBody>
      </p:sp>
      <p:cxnSp>
        <p:nvCxnSpPr>
          <p:cNvPr id="88" name="Shape 88"/>
          <p:cNvCxnSpPr/>
          <p:nvPr/>
        </p:nvCxnSpPr>
        <p:spPr>
          <a:xfrm>
            <a:off x="333750" y="1018775"/>
            <a:ext cx="8476500" cy="33300"/>
          </a:xfrm>
          <a:prstGeom prst="straightConnector1">
            <a:avLst/>
          </a:prstGeom>
          <a:noFill/>
          <a:ln w="38100" cap="flat" cmpd="sng">
            <a:solidFill>
              <a:srgbClr val="38761D"/>
            </a:solidFill>
            <a:prstDash val="solid"/>
            <a:round/>
            <a:headEnd type="none" w="sm" len="sm"/>
            <a:tailEnd type="none" w="sm" len="sm"/>
          </a:ln>
        </p:spPr>
      </p:cxnSp>
      <p:sp>
        <p:nvSpPr>
          <p:cNvPr id="89" name="Shape 89"/>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As you look at other group’s posters, complete Part 2 of your Student Activity Sheet </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93"/>
        <p:cNvGrpSpPr/>
        <p:nvPr/>
      </p:nvGrpSpPr>
      <p:grpSpPr>
        <a:xfrm>
          <a:off x="0" y="0"/>
          <a:ext cx="0" cy="0"/>
          <a:chOff x="0" y="0"/>
          <a:chExt cx="0" cy="0"/>
        </a:xfrm>
      </p:grpSpPr>
      <p:sp>
        <p:nvSpPr>
          <p:cNvPr id="94" name="Shape 94"/>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Building Understandings </a:t>
            </a:r>
            <a:endParaRPr sz="3600" b="1" i="0" u="none" strike="noStrike" cap="none">
              <a:solidFill>
                <a:srgbClr val="38761D"/>
              </a:solidFill>
              <a:latin typeface="Dosis"/>
              <a:ea typeface="Dosis"/>
              <a:cs typeface="Dosis"/>
              <a:sym typeface="Dosis"/>
            </a:endParaRPr>
          </a:p>
        </p:txBody>
      </p:sp>
      <p:cxnSp>
        <p:nvCxnSpPr>
          <p:cNvPr id="95" name="Shape 95"/>
          <p:cNvCxnSpPr/>
          <p:nvPr/>
        </p:nvCxnSpPr>
        <p:spPr>
          <a:xfrm>
            <a:off x="367100" y="1349350"/>
            <a:ext cx="8476500" cy="33300"/>
          </a:xfrm>
          <a:prstGeom prst="straightConnector1">
            <a:avLst/>
          </a:prstGeom>
          <a:noFill/>
          <a:ln w="38100" cap="flat" cmpd="sng">
            <a:solidFill>
              <a:srgbClr val="38761D"/>
            </a:solidFill>
            <a:prstDash val="solid"/>
            <a:round/>
            <a:headEnd type="none" w="sm" len="sm"/>
            <a:tailEnd type="none" w="sm" len="sm"/>
          </a:ln>
        </p:spPr>
      </p:cxnSp>
      <p:sp>
        <p:nvSpPr>
          <p:cNvPr id="96" name="Shape 96"/>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did the gallery walk help us figure out today? </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are we still wondering?</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311700" y="2885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Driving Questions Board</a:t>
            </a:r>
            <a:endParaRPr sz="3600" b="1" i="0" u="none" strike="noStrike" cap="none">
              <a:solidFill>
                <a:srgbClr val="38761D"/>
              </a:solidFill>
              <a:latin typeface="Dosis"/>
              <a:ea typeface="Dosis"/>
              <a:cs typeface="Dosis"/>
              <a:sym typeface="Dosis"/>
            </a:endParaRPr>
          </a:p>
        </p:txBody>
      </p:sp>
      <p:cxnSp>
        <p:nvCxnSpPr>
          <p:cNvPr id="102" name="Shape 102"/>
          <p:cNvCxnSpPr/>
          <p:nvPr/>
        </p:nvCxnSpPr>
        <p:spPr>
          <a:xfrm>
            <a:off x="367100" y="1349350"/>
            <a:ext cx="8476500" cy="33300"/>
          </a:xfrm>
          <a:prstGeom prst="straightConnector1">
            <a:avLst/>
          </a:prstGeom>
          <a:noFill/>
          <a:ln w="38100" cap="flat" cmpd="sng">
            <a:solidFill>
              <a:srgbClr val="38761D"/>
            </a:solidFill>
            <a:prstDash val="solid"/>
            <a:round/>
            <a:headEnd type="none" w="sm" len="sm"/>
            <a:tailEnd type="none" w="sm" len="sm"/>
          </a:ln>
        </p:spPr>
      </p:cxnSp>
      <p:sp>
        <p:nvSpPr>
          <p:cNvPr id="103" name="Shape 103"/>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dirty="0">
                <a:solidFill>
                  <a:srgbClr val="000000"/>
                </a:solidFill>
                <a:latin typeface="Petrona"/>
                <a:ea typeface="Petrona"/>
                <a:cs typeface="Petrona"/>
                <a:sym typeface="Petrona"/>
              </a:rPr>
              <a:t>Are there any questions we can answer from our Driving Questions Board? </a:t>
            </a:r>
            <a:endParaRPr sz="3000" b="0" i="0" u="none" strike="noStrike" cap="none" dirty="0">
              <a:solidFill>
                <a:srgbClr val="000000"/>
              </a:solidFill>
              <a:latin typeface="Petrona"/>
              <a:ea typeface="Petrona"/>
              <a:cs typeface="Petrona"/>
              <a:sym typeface="Petrona"/>
            </a:endParaRPr>
          </a:p>
          <a:p>
            <a:pPr marL="0" marR="0" lvl="0" indent="0" algn="l" rtl="0">
              <a:lnSpc>
                <a:spcPct val="115000"/>
              </a:lnSpc>
              <a:spcBef>
                <a:spcPts val="1600"/>
              </a:spcBef>
              <a:spcAft>
                <a:spcPts val="0"/>
              </a:spcAft>
              <a:buClr>
                <a:srgbClr val="000000"/>
              </a:buClr>
              <a:buSzPts val="2400"/>
              <a:buFont typeface="Petrona"/>
              <a:buNone/>
            </a:pPr>
            <a:r>
              <a:rPr lang="en" sz="3000" b="0" i="0" u="none" strike="noStrike" cap="none" dirty="0" smtClean="0">
                <a:solidFill>
                  <a:srgbClr val="000000"/>
                </a:solidFill>
                <a:latin typeface="Petrona"/>
                <a:ea typeface="Petrona"/>
                <a:cs typeface="Petrona"/>
                <a:sym typeface="Petrona"/>
              </a:rPr>
              <a:t>Are </a:t>
            </a:r>
            <a:r>
              <a:rPr lang="en" sz="3000" b="0" i="0" u="none" strike="noStrike" cap="none" dirty="0">
                <a:solidFill>
                  <a:srgbClr val="000000"/>
                </a:solidFill>
                <a:latin typeface="Petrona"/>
                <a:ea typeface="Petrona"/>
                <a:cs typeface="Petrona"/>
                <a:sym typeface="Petrona"/>
              </a:rPr>
              <a:t>there any questions we want to answer?</a:t>
            </a:r>
            <a:endParaRPr sz="3000" b="0" i="0" u="none" strike="noStrike" cap="none" dirty="0">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dirty="0">
              <a:solidFill>
                <a:srgbClr val="000000"/>
              </a:solidFill>
              <a:latin typeface="Petrona"/>
              <a:ea typeface="Petrona"/>
              <a:cs typeface="Petrona"/>
              <a:sym typeface="Petron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38761D"/>
              </a:buClr>
              <a:buSzPts val="3600"/>
              <a:buFont typeface="Dosis"/>
              <a:buNone/>
            </a:pPr>
            <a:r>
              <a:rPr lang="en" sz="3600" b="1" i="0" u="none" strike="noStrike" cap="none">
                <a:solidFill>
                  <a:srgbClr val="38761D"/>
                </a:solidFill>
                <a:latin typeface="Dosis"/>
                <a:ea typeface="Dosis"/>
                <a:cs typeface="Dosis"/>
                <a:sym typeface="Dosis"/>
              </a:rPr>
              <a:t>Where should we go next?</a:t>
            </a:r>
            <a:endParaRPr sz="3600" b="1" i="0" u="none" strike="noStrike" cap="none">
              <a:solidFill>
                <a:srgbClr val="38761D"/>
              </a:solidFill>
              <a:latin typeface="Dosis"/>
              <a:ea typeface="Dosis"/>
              <a:cs typeface="Dosis"/>
              <a:sym typeface="Dosis"/>
            </a:endParaRPr>
          </a:p>
        </p:txBody>
      </p:sp>
      <p:sp>
        <p:nvSpPr>
          <p:cNvPr id="109" name="Shape 109"/>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2400"/>
              <a:buFont typeface="Petrona"/>
              <a:buNone/>
            </a:pPr>
            <a:r>
              <a:rPr lang="en" sz="3000" b="0" i="0" u="none" strike="noStrike" cap="none">
                <a:solidFill>
                  <a:srgbClr val="000000"/>
                </a:solidFill>
                <a:latin typeface="Petrona"/>
                <a:ea typeface="Petrona"/>
                <a:cs typeface="Petrona"/>
                <a:sym typeface="Petrona"/>
              </a:rPr>
              <a:t>What should we do next?</a:t>
            </a:r>
            <a:endParaRPr sz="3000" b="0" i="0" u="none" strike="noStrike" cap="none">
              <a:solidFill>
                <a:srgbClr val="000000"/>
              </a:solidFill>
              <a:latin typeface="Petrona"/>
              <a:ea typeface="Petrona"/>
              <a:cs typeface="Petrona"/>
              <a:sym typeface="Petrona"/>
            </a:endParaRPr>
          </a:p>
          <a:p>
            <a:pPr marL="0" marR="0" lvl="0" indent="0" algn="l" rtl="0">
              <a:lnSpc>
                <a:spcPct val="115000"/>
              </a:lnSpc>
              <a:spcBef>
                <a:spcPts val="1600"/>
              </a:spcBef>
              <a:spcAft>
                <a:spcPts val="1600"/>
              </a:spcAft>
              <a:buClr>
                <a:srgbClr val="000000"/>
              </a:buClr>
              <a:buSzPts val="2400"/>
              <a:buFont typeface="Petrona"/>
              <a:buNone/>
            </a:pPr>
            <a:endParaRPr sz="3000" b="0" i="0" u="none" strike="noStrike" cap="none">
              <a:solidFill>
                <a:srgbClr val="000000"/>
              </a:solidFill>
              <a:latin typeface="Petrona"/>
              <a:ea typeface="Petrona"/>
              <a:cs typeface="Petrona"/>
              <a:sym typeface="Petrona"/>
            </a:endParaRPr>
          </a:p>
        </p:txBody>
      </p:sp>
      <p:cxnSp>
        <p:nvCxnSpPr>
          <p:cNvPr id="110" name="Shape 110"/>
          <p:cNvCxnSpPr/>
          <p:nvPr/>
        </p:nvCxnSpPr>
        <p:spPr>
          <a:xfrm>
            <a:off x="367100" y="1501750"/>
            <a:ext cx="8476500" cy="33300"/>
          </a:xfrm>
          <a:prstGeom prst="straightConnector1">
            <a:avLst/>
          </a:prstGeom>
          <a:noFill/>
          <a:ln w="38100" cap="flat" cmpd="sng">
            <a:solidFill>
              <a:srgbClr val="38761D"/>
            </a:solidFill>
            <a:prstDash val="solid"/>
            <a:round/>
            <a:headEnd type="none" w="sm" len="sm"/>
            <a:tailEnd type="none" w="sm" len="sm"/>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697</Words>
  <Application>Microsoft Office PowerPoint</Application>
  <PresentationFormat>On-screen Show (4:3)</PresentationFormat>
  <Paragraphs>91</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Dosis</vt:lpstr>
      <vt:lpstr>Arial</vt:lpstr>
      <vt:lpstr>Cambria</vt:lpstr>
      <vt:lpstr>Petrona</vt:lpstr>
      <vt:lpstr>Simple Light</vt:lpstr>
      <vt:lpstr>HS Climate Resiliency Unit Lesson 6</vt:lpstr>
      <vt:lpstr>Do now</vt:lpstr>
      <vt:lpstr>Initial Ideas</vt:lpstr>
      <vt:lpstr>Research! </vt:lpstr>
      <vt:lpstr>Communicating Information</vt:lpstr>
      <vt:lpstr>Gallery Walk</vt:lpstr>
      <vt:lpstr>Building Understandings </vt:lpstr>
      <vt:lpstr>Driving Questions Board</vt:lpstr>
      <vt:lpstr>Where should we go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HS Climate Change Unit Lesson 6</dc:title>
  <dc:creator>CIRES student</dc:creator>
  <cp:lastModifiedBy>CIRES Message Center</cp:lastModifiedBy>
  <cp:revision>10</cp:revision>
  <dcterms:modified xsi:type="dcterms:W3CDTF">2020-03-10T19:05:49Z</dcterms:modified>
</cp:coreProperties>
</file>