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54924"/>
  </p:normalViewPr>
  <p:slideViewPr>
    <p:cSldViewPr snapToGrid="0" snapToObjects="1">
      <p:cViewPr varScale="1">
        <p:scale>
          <a:sx n="75" d="100"/>
          <a:sy n="75" d="100"/>
        </p:scale>
        <p:origin x="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e0vj-0imOLw"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e0vj-0imOLw"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e0vj-0imOLw"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limate.nasa.gov/vital-signs/global-temperatur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xkcd.com/1732/"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www.climate.gov/news-features/videos/earths-temperature-history-roller-coaster" TargetMode="External"/><Relationship Id="rId4" Type="http://schemas.openxmlformats.org/officeDocument/2006/relationships/hyperlink" Target="https://imgs.xkcd.com/comics/earth_temperature_timeline.png"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leannet.org/"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youtube.com/watch?v=oHzADl-XID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7. (10 min) Students pointed out the Industrial Revolution, but what is that? Have students read the half page in their Student Activity Sheet and record what</a:t>
            </a:r>
            <a:r>
              <a:rPr lang="en-US" sz="1100" b="1" i="0" u="none" strike="noStrike" cap="none" baseline="0" dirty="0" smtClean="0">
                <a:solidFill>
                  <a:srgbClr val="000000"/>
                </a:solidFill>
                <a:effectLst/>
                <a:latin typeface="Arial"/>
                <a:ea typeface="Arial"/>
                <a:cs typeface="Arial"/>
                <a:sym typeface="Arial"/>
              </a:rPr>
              <a:t> they notice</a:t>
            </a:r>
            <a:r>
              <a:rPr lang="en-US" sz="1100" b="1" i="0" u="none" strike="noStrike" cap="none" dirty="0" smtClean="0">
                <a:solidFill>
                  <a:srgbClr val="000000"/>
                </a:solidFill>
                <a:effectLst/>
                <a:latin typeface="Arial"/>
                <a:ea typeface="Arial"/>
                <a:cs typeface="Arial"/>
                <a:sym typeface="Arial"/>
              </a:rPr>
              <a:t> and wonder about </a:t>
            </a:r>
            <a:r>
              <a:rPr lang="en-US" sz="1100" b="1" i="0" u="none" strike="noStrike" cap="none" baseline="30000" dirty="0" smtClean="0">
                <a:solidFill>
                  <a:srgbClr val="000000"/>
                </a:solidFill>
                <a:effectLst/>
                <a:latin typeface="Arial"/>
                <a:ea typeface="Arial"/>
                <a:cs typeface="Arial"/>
                <a:sym typeface="Arial"/>
              </a:rPr>
              <a:t>5</a:t>
            </a:r>
            <a:r>
              <a:rPr lang="en-US" sz="1100" b="1" i="0" u="none" strike="noStrike" cap="none" dirty="0" smtClean="0">
                <a:solidFill>
                  <a:srgbClr val="000000"/>
                </a:solidFill>
                <a:effectLst/>
                <a:latin typeface="Arial"/>
                <a:ea typeface="Arial"/>
                <a:cs typeface="Arial"/>
                <a:sym typeface="Arial"/>
              </a:rPr>
              <a:t> in the box underneath the reading. Push students thinking that the sharp increase really did not happen until humans started mass production of things in cities. </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did you notice about the Industrial Revolution?</a:t>
            </a:r>
          </a:p>
          <a:p>
            <a:pPr rtl="0" fontAlgn="base"/>
            <a:r>
              <a:rPr lang="en-US" sz="1100" b="0" i="0" u="none" strike="noStrike" cap="none" dirty="0" smtClean="0">
                <a:solidFill>
                  <a:srgbClr val="000000"/>
                </a:solidFill>
                <a:effectLst/>
                <a:latin typeface="Arial"/>
                <a:ea typeface="Arial"/>
                <a:cs typeface="Arial"/>
                <a:sym typeface="Arial"/>
              </a:rPr>
              <a:t>What are you still wondering about?</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There were a lot more people coming to the cities in the Industrial Revolution and they were building a lot more factories that were releasing the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They were also increasing their transportation by cars and inventing trains to transport the things that they made.  </a:t>
            </a:r>
            <a:endParaRPr lang="en-US" sz="1100" b="1" i="1" u="none" strike="noStrike" cap="none" dirty="0" smtClean="0">
              <a:solidFill>
                <a:srgbClr val="000000"/>
              </a:solidFill>
              <a:effectLst/>
              <a:latin typeface="Arial"/>
              <a:ea typeface="Arial"/>
              <a:cs typeface="Arial"/>
              <a:sym typeface="Arial"/>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Conclusion: “What have we figured out so far?” (next slide)</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did we find out after we watched the trend video?</a:t>
            </a:r>
          </a:p>
          <a:p>
            <a:pPr rtl="0" fontAlgn="base"/>
            <a:r>
              <a:rPr lang="en-US" sz="1100" b="0" i="0" u="none" strike="noStrike" cap="none" dirty="0" smtClean="0">
                <a:solidFill>
                  <a:srgbClr val="000000"/>
                </a:solidFill>
                <a:effectLst/>
                <a:latin typeface="Arial"/>
                <a:ea typeface="Arial"/>
                <a:cs typeface="Arial"/>
                <a:sym typeface="Arial"/>
              </a:rPr>
              <a:t>What kind of trend did we decide is happening to our temperatures?</a:t>
            </a:r>
          </a:p>
          <a:p>
            <a:pPr rtl="0" fontAlgn="base"/>
            <a:r>
              <a:rPr lang="en-US" sz="1100" b="0" i="0" u="none" strike="noStrike" cap="none" dirty="0" smtClean="0">
                <a:solidFill>
                  <a:srgbClr val="000000"/>
                </a:solidFill>
                <a:effectLst/>
                <a:latin typeface="Arial"/>
                <a:ea typeface="Arial"/>
                <a:cs typeface="Arial"/>
                <a:sym typeface="Arial"/>
              </a:rPr>
              <a:t>What other questions do we have about the increase in temperatures on Earth?</a:t>
            </a: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We figured out that trends are patterns that happen over time.  We found out that the Earth has been very slowly warming, but there was a super crazy sharp increase in temperatures around the</a:t>
            </a:r>
            <a:r>
              <a:rPr lang="en-US" sz="1100" b="0" i="1" u="none" strike="noStrike" cap="none" baseline="0" dirty="0" smtClean="0">
                <a:solidFill>
                  <a:srgbClr val="000000"/>
                </a:solidFill>
                <a:effectLst/>
                <a:latin typeface="Arial"/>
                <a:ea typeface="Arial"/>
                <a:cs typeface="Arial"/>
                <a:sym typeface="Arial"/>
              </a:rPr>
              <a:t> time of the I</a:t>
            </a:r>
            <a:r>
              <a:rPr lang="en-US" sz="1100" b="0" i="1" u="none" strike="noStrike" cap="none" dirty="0" smtClean="0">
                <a:solidFill>
                  <a:srgbClr val="000000"/>
                </a:solidFill>
                <a:effectLst/>
                <a:latin typeface="Arial"/>
                <a:ea typeface="Arial"/>
                <a:cs typeface="Arial"/>
                <a:sym typeface="Arial"/>
              </a:rPr>
              <a:t>ndustrial Revolution, which has us thinking that humans and the factories have something to do with the increase in temperature. </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We also found out that scientists get this data from ice cores because the further you drill down, the older the ice (called superposition) and we can find out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from these cores. We still aren’t sure how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fits into the increasing temperatures that we have seen recently, so we will need to investigate what types of things release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a:t>
            </a:r>
            <a:endParaRPr lang="en-US" sz="1100" b="1" i="1" u="none" strike="noStrike" cap="none" dirty="0" smtClean="0">
              <a:solidFill>
                <a:srgbClr val="000000"/>
              </a:solidFill>
              <a:effectLst/>
              <a:latin typeface="Arial"/>
              <a:ea typeface="Arial"/>
              <a:cs typeface="Arial"/>
              <a:sym typeface="Arial"/>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Record and post what we figured and what we are wondering on the Driving Questions Board.</a:t>
            </a:r>
            <a:endParaRPr lang="en-US" b="0" dirty="0" smtClean="0">
              <a:effectLs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7. (10 min) Students pointed out the Industrial Revolution, but what is that? Have students read the half page in their Student Activity Sheet and record what they notice and wonder</a:t>
            </a:r>
            <a:r>
              <a:rPr lang="en-US" sz="1100" b="1" i="0" u="none" strike="noStrike" cap="none" baseline="0" dirty="0" smtClean="0">
                <a:solidFill>
                  <a:srgbClr val="000000"/>
                </a:solidFill>
                <a:effectLst/>
                <a:latin typeface="Arial"/>
                <a:ea typeface="Arial"/>
                <a:cs typeface="Arial"/>
                <a:sym typeface="Arial"/>
              </a:rPr>
              <a:t> about</a:t>
            </a:r>
            <a:r>
              <a:rPr lang="en-US" sz="1100" b="1" i="0" u="none" strike="noStrike" cap="none" dirty="0" smtClean="0">
                <a:solidFill>
                  <a:srgbClr val="000000"/>
                </a:solidFill>
                <a:effectLst/>
                <a:latin typeface="Arial"/>
                <a:ea typeface="Arial"/>
                <a:cs typeface="Arial"/>
                <a:sym typeface="Arial"/>
              </a:rPr>
              <a:t> </a:t>
            </a:r>
            <a:r>
              <a:rPr lang="en-US" sz="1100" b="1" i="0" u="none" strike="noStrike" cap="none" baseline="30000" dirty="0" smtClean="0">
                <a:solidFill>
                  <a:srgbClr val="000000"/>
                </a:solidFill>
                <a:effectLst/>
                <a:latin typeface="Arial"/>
                <a:ea typeface="Arial"/>
                <a:cs typeface="Arial"/>
                <a:sym typeface="Arial"/>
              </a:rPr>
              <a:t>5</a:t>
            </a:r>
            <a:r>
              <a:rPr lang="en-US" sz="1100" b="1" i="0" u="none" strike="noStrike" cap="none" dirty="0" smtClean="0">
                <a:solidFill>
                  <a:srgbClr val="000000"/>
                </a:solidFill>
                <a:effectLst/>
                <a:latin typeface="Arial"/>
                <a:ea typeface="Arial"/>
                <a:cs typeface="Arial"/>
                <a:sym typeface="Arial"/>
              </a:rPr>
              <a:t> in the box underneath the reading. Push students thinking that the sharp increase really did not happen until humans started mass production of things in cities. </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did you notice about the Industrial Revolution?</a:t>
            </a:r>
          </a:p>
          <a:p>
            <a:pPr rtl="0" fontAlgn="base"/>
            <a:r>
              <a:rPr lang="en-US" sz="1100" b="0" i="0" u="none" strike="noStrike" cap="none" dirty="0" smtClean="0">
                <a:solidFill>
                  <a:srgbClr val="000000"/>
                </a:solidFill>
                <a:effectLst/>
                <a:latin typeface="Arial"/>
                <a:ea typeface="Arial"/>
                <a:cs typeface="Arial"/>
                <a:sym typeface="Arial"/>
              </a:rPr>
              <a:t>What are you still wondering about?</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There were a lot more people coming to the cities in the Industrial Revolution and they were building a lot more factories that were releasing the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They were also increasing their transportation by cars and inventing trains to transport the things that they made.  </a:t>
            </a:r>
            <a:endParaRPr lang="en-US" sz="1100" b="1" i="1" u="none" strike="noStrike" cap="none" dirty="0" smtClean="0">
              <a:solidFill>
                <a:srgbClr val="000000"/>
              </a:solidFill>
              <a:effectLst/>
              <a:latin typeface="Arial"/>
              <a:ea typeface="Arial"/>
              <a:cs typeface="Arial"/>
              <a:sym typeface="Arial"/>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Conclusion: “What have we figured out so far?” (next slide)</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did we find out after we watched the trend video?</a:t>
            </a:r>
          </a:p>
          <a:p>
            <a:pPr rtl="0" fontAlgn="base"/>
            <a:r>
              <a:rPr lang="en-US" sz="1100" b="0" i="0" u="none" strike="noStrike" cap="none" dirty="0" smtClean="0">
                <a:solidFill>
                  <a:srgbClr val="000000"/>
                </a:solidFill>
                <a:effectLst/>
                <a:latin typeface="Arial"/>
                <a:ea typeface="Arial"/>
                <a:cs typeface="Arial"/>
                <a:sym typeface="Arial"/>
              </a:rPr>
              <a:t>What kind of trend did we decide is happening to our temperatures?</a:t>
            </a:r>
          </a:p>
          <a:p>
            <a:pPr rtl="0" fontAlgn="base"/>
            <a:r>
              <a:rPr lang="en-US" sz="1100" b="0" i="0" u="none" strike="noStrike" cap="none" dirty="0" smtClean="0">
                <a:solidFill>
                  <a:srgbClr val="000000"/>
                </a:solidFill>
                <a:effectLst/>
                <a:latin typeface="Arial"/>
                <a:ea typeface="Arial"/>
                <a:cs typeface="Arial"/>
                <a:sym typeface="Arial"/>
              </a:rPr>
              <a:t>What other questions do we have about the increase in temperatures on Earth?</a:t>
            </a: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We figured out that trends are patterns that happen over time.  We found out that the Earth has been very slowly warming, but there was a super crazy sharp increase in temperatures around the time of the Industrial Revolution,</a:t>
            </a:r>
            <a:r>
              <a:rPr lang="en-US" sz="1100" b="0" i="1" u="none" strike="noStrike" cap="none" baseline="0" dirty="0" smtClean="0">
                <a:solidFill>
                  <a:srgbClr val="000000"/>
                </a:solidFill>
                <a:effectLst/>
                <a:latin typeface="Arial"/>
                <a:ea typeface="Arial"/>
                <a:cs typeface="Arial"/>
                <a:sym typeface="Arial"/>
              </a:rPr>
              <a:t> </a:t>
            </a:r>
            <a:r>
              <a:rPr lang="en-US" sz="1100" b="0" i="1" u="none" strike="noStrike" cap="none" dirty="0" smtClean="0">
                <a:solidFill>
                  <a:srgbClr val="000000"/>
                </a:solidFill>
                <a:effectLst/>
                <a:latin typeface="Arial"/>
                <a:ea typeface="Arial"/>
                <a:cs typeface="Arial"/>
                <a:sym typeface="Arial"/>
              </a:rPr>
              <a:t>which has us thinking that humans and the factories have something to do with the increase in temperature. </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We also found out that scientists get this data from ice cores because the further you drill down, the older the ice (called superposition) and we can find out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from these cores. We still aren’t sure how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fits into the increasing temperatures that we have seen recently, so we will need to investigate what types of things release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a:t>
            </a:r>
            <a:endParaRPr lang="en-US" sz="1100" b="1" i="1" u="none" strike="noStrike" cap="none" dirty="0" smtClean="0">
              <a:solidFill>
                <a:srgbClr val="000000"/>
              </a:solidFill>
              <a:effectLst/>
              <a:latin typeface="Arial"/>
              <a:ea typeface="Arial"/>
              <a:cs typeface="Arial"/>
              <a:sym typeface="Arial"/>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Record and post what we figured and what we are wondering on the Driving Questions Board.</a:t>
            </a:r>
            <a:endParaRPr lang="en-US" b="0" dirty="0" smtClean="0">
              <a:effectLst/>
            </a:endParaRPr>
          </a:p>
          <a:p>
            <a:pPr marL="0" lvl="0" indent="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8. (5 min) </a:t>
            </a:r>
            <a:r>
              <a:rPr lang="en-US" sz="1100" b="0" i="1" u="none" strike="noStrike" cap="none" dirty="0" smtClean="0">
                <a:solidFill>
                  <a:srgbClr val="000000"/>
                </a:solidFill>
                <a:effectLst/>
                <a:latin typeface="Arial"/>
                <a:ea typeface="Arial"/>
                <a:cs typeface="Arial"/>
                <a:sym typeface="Arial"/>
              </a:rPr>
              <a:t> </a:t>
            </a:r>
            <a:r>
              <a:rPr lang="en-US" sz="1100" b="1" i="0" u="none" strike="noStrike" cap="none" dirty="0" smtClean="0">
                <a:solidFill>
                  <a:srgbClr val="000000"/>
                </a:solidFill>
                <a:effectLst/>
                <a:latin typeface="Arial"/>
                <a:ea typeface="Arial"/>
                <a:cs typeface="Arial"/>
                <a:sym typeface="Arial"/>
              </a:rPr>
              <a:t>Before dismissing students, ask student to brainstorm what our next steps should be in our investigations.</a:t>
            </a:r>
            <a:r>
              <a:rPr lang="en-US" sz="1100" b="1" i="1" u="none" strike="noStrike" cap="none" baseline="30000" dirty="0" smtClean="0">
                <a:solidFill>
                  <a:srgbClr val="000000"/>
                </a:solidFill>
                <a:effectLst/>
                <a:latin typeface="Arial"/>
                <a:ea typeface="Arial"/>
                <a:cs typeface="Arial"/>
                <a:sym typeface="Arial"/>
              </a:rPr>
              <a:t>8</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should make sure to do in our next science class?</a:t>
            </a:r>
          </a:p>
          <a:p>
            <a:pPr rtl="0" fontAlgn="base"/>
            <a:r>
              <a:rPr lang="en-US" sz="1100" b="0" i="0" u="none" strike="noStrike" cap="none" dirty="0" smtClean="0">
                <a:solidFill>
                  <a:srgbClr val="000000"/>
                </a:solidFill>
                <a:effectLst/>
                <a:latin typeface="Arial"/>
                <a:ea typeface="Arial"/>
                <a:cs typeface="Arial"/>
                <a:sym typeface="Arial"/>
              </a:rPr>
              <a:t>What do we need to investigate next time we meet for science?</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We need to find out if human activities since the Industrial Revolution release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and cause Earth’s temperature to rise.</a:t>
            </a:r>
            <a:endParaRPr lang="en-US" sz="1100" b="1" i="1"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1. (5 min) Begin with a Do Now to activate their previous knowledge from the last lesson. Use a Consensus Building Discussion </a:t>
            </a:r>
            <a:r>
              <a:rPr lang="en-US" sz="1100" b="1" i="1" u="none" strike="noStrike" cap="none" baseline="30000" dirty="0" smtClean="0">
                <a:solidFill>
                  <a:srgbClr val="000000"/>
                </a:solidFill>
                <a:effectLst/>
                <a:latin typeface="Arial"/>
                <a:ea typeface="Arial"/>
                <a:cs typeface="Arial"/>
                <a:sym typeface="Arial"/>
              </a:rPr>
              <a:t>1</a:t>
            </a:r>
            <a:r>
              <a:rPr lang="en-US" sz="1100" b="1" i="0" u="none" strike="noStrike" cap="none" dirty="0" smtClean="0">
                <a:solidFill>
                  <a:srgbClr val="000000"/>
                </a:solidFill>
                <a:effectLst/>
                <a:latin typeface="Arial"/>
                <a:ea typeface="Arial"/>
                <a:cs typeface="Arial"/>
                <a:sym typeface="Arial"/>
              </a:rPr>
              <a:t> to help reorient students in the story line.  Use the following prompts to help students articulate what they figured out in the last lesson.  Students will be answering on their paper first (3 minutes) and then share out (2 minutes).</a:t>
            </a:r>
            <a:endParaRPr lang="en-US" b="0" dirty="0" smtClean="0">
              <a:effectLst/>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Yesterday we decided that we needed to look at more data over time to determine if this was really a trend.</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did we figure out last time?</a:t>
            </a:r>
          </a:p>
          <a:p>
            <a:pPr rtl="0" fontAlgn="base"/>
            <a:r>
              <a:rPr lang="en-US" sz="1100" b="0" i="0" u="none" strike="noStrike" cap="none" dirty="0" smtClean="0">
                <a:solidFill>
                  <a:srgbClr val="000000"/>
                </a:solidFill>
                <a:effectLst/>
                <a:latin typeface="Arial"/>
                <a:ea typeface="Arial"/>
                <a:cs typeface="Arial"/>
                <a:sym typeface="Arial"/>
              </a:rPr>
              <a:t>What did we investigate?</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 </a:t>
            </a:r>
            <a:r>
              <a:rPr lang="en-US" sz="1100" b="1" i="1" u="none" strike="noStrike" cap="none" baseline="30000" dirty="0" smtClean="0">
                <a:solidFill>
                  <a:srgbClr val="000000"/>
                </a:solidFill>
                <a:effectLst/>
                <a:latin typeface="Arial"/>
                <a:ea typeface="Arial"/>
                <a:cs typeface="Arial"/>
                <a:sym typeface="Arial"/>
              </a:rPr>
              <a:t>2</a:t>
            </a:r>
            <a:r>
              <a:rPr lang="en-US" sz="1100" b="1" i="0" u="none" strike="noStrike" cap="none" dirty="0" smtClean="0">
                <a:solidFill>
                  <a:srgbClr val="000000"/>
                </a:solidFill>
                <a:effectLst/>
                <a:latin typeface="Arial"/>
                <a:ea typeface="Arial"/>
                <a:cs typeface="Arial"/>
                <a:sym typeface="Arial"/>
              </a:rPr>
              <a:t> that refer to what we figured out last time, such as: </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We investigated the albedo and temperature of Earth to see if they are changing.</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We figured out that other parts of the world are getting warmer, too. </a:t>
            </a:r>
            <a:endParaRPr lang="en-US" sz="1100" b="1" i="1"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2.  (5 min) Next, shift to a Sharing Initial Ideas Discussion </a:t>
            </a:r>
            <a:r>
              <a:rPr lang="en-US" sz="1100" b="1" i="0" u="none" strike="noStrike" cap="none" baseline="30000" dirty="0" smtClean="0">
                <a:solidFill>
                  <a:srgbClr val="000000"/>
                </a:solidFill>
                <a:effectLst/>
                <a:latin typeface="Arial"/>
                <a:ea typeface="Arial"/>
                <a:cs typeface="Arial"/>
                <a:sym typeface="Arial"/>
              </a:rPr>
              <a:t>3</a:t>
            </a:r>
            <a:r>
              <a:rPr lang="en-US" sz="1100" b="1" i="0" u="none" strike="noStrike" cap="none" dirty="0" smtClean="0">
                <a:solidFill>
                  <a:srgbClr val="000000"/>
                </a:solidFill>
                <a:effectLst/>
                <a:latin typeface="Arial"/>
                <a:ea typeface="Arial"/>
                <a:cs typeface="Arial"/>
                <a:sym typeface="Arial"/>
              </a:rPr>
              <a:t>.  Use the following prompts to guide students to articulate what they think they should focus on</a:t>
            </a:r>
            <a:r>
              <a:rPr lang="en-US" sz="1100" b="1" i="0" u="none" strike="noStrike" cap="none" baseline="30000" dirty="0" smtClean="0">
                <a:solidFill>
                  <a:srgbClr val="000000"/>
                </a:solidFill>
                <a:effectLst/>
                <a:latin typeface="Arial"/>
                <a:ea typeface="Arial"/>
                <a:cs typeface="Arial"/>
                <a:sym typeface="Arial"/>
              </a:rPr>
              <a:t> </a:t>
            </a:r>
            <a:r>
              <a:rPr lang="en-US" sz="1100" b="1" i="0" u="none" strike="noStrike" cap="none" dirty="0" smtClean="0">
                <a:solidFill>
                  <a:srgbClr val="000000"/>
                </a:solidFill>
                <a:effectLst/>
                <a:latin typeface="Arial"/>
                <a:ea typeface="Arial"/>
                <a:cs typeface="Arial"/>
                <a:sym typeface="Arial"/>
              </a:rPr>
              <a:t>in today’s lesson .</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In your own words, what is a trend?</a:t>
            </a:r>
          </a:p>
          <a:p>
            <a:pPr rtl="0" fontAlgn="base"/>
            <a:r>
              <a:rPr lang="en-US" sz="1100" b="0" i="0" u="none" strike="noStrike" cap="none" dirty="0" smtClean="0">
                <a:solidFill>
                  <a:srgbClr val="000000"/>
                </a:solidFill>
                <a:effectLst/>
                <a:latin typeface="Arial"/>
                <a:ea typeface="Arial"/>
                <a:cs typeface="Arial"/>
                <a:sym typeface="Arial"/>
              </a:rPr>
              <a:t>Where have you seen trends before in your life?</a:t>
            </a:r>
          </a:p>
          <a:p>
            <a:pPr rtl="0" fontAlgn="base"/>
            <a:r>
              <a:rPr lang="en-US" sz="1100" b="0" i="0" u="none" strike="noStrike" cap="none" dirty="0" smtClean="0">
                <a:solidFill>
                  <a:srgbClr val="000000"/>
                </a:solidFill>
                <a:effectLst/>
                <a:latin typeface="Arial"/>
                <a:ea typeface="Arial"/>
                <a:cs typeface="Arial"/>
                <a:sym typeface="Arial"/>
              </a:rPr>
              <a:t>At this point in our investigation, do you think that the rising temperatures are a trend?</a:t>
            </a:r>
          </a:p>
          <a:p>
            <a:pPr rtl="0" fontAlgn="base"/>
            <a:r>
              <a:rPr lang="en-US" sz="1100" b="0" i="0" u="none" strike="noStrike" cap="none" dirty="0" smtClean="0">
                <a:solidFill>
                  <a:srgbClr val="000000"/>
                </a:solidFill>
                <a:effectLst/>
                <a:latin typeface="Arial"/>
                <a:ea typeface="Arial"/>
                <a:cs typeface="Arial"/>
                <a:sym typeface="Arial"/>
              </a:rPr>
              <a:t>What do you think we could/should do to help us decide whether or not this is a trend?</a:t>
            </a:r>
          </a:p>
          <a:p>
            <a:pPr rtl="0" fontAlgn="base"/>
            <a:r>
              <a:rPr lang="en-US" sz="1100" b="0" i="0" u="none" strike="noStrike" cap="none" dirty="0" smtClean="0">
                <a:solidFill>
                  <a:srgbClr val="000000"/>
                </a:solidFill>
                <a:effectLst/>
                <a:latin typeface="Arial"/>
                <a:ea typeface="Arial"/>
                <a:cs typeface="Arial"/>
                <a:sym typeface="Arial"/>
              </a:rPr>
              <a:t>How will we know if this is a trend?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To find out if it is a trend, we need to learn about what a trend is.  We need to look at data over time to see if it is a trend or something unusual. Then we need to find out where the data is coming from and decide if we trust it. </a:t>
            </a:r>
            <a:endParaRPr lang="en-US" sz="1100" b="1" i="1"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3. (10 min) Now that students have decided the path of the lesson, draw the students attention to the part of their Student Activity Sheet where they will summarize or draw what a trend is from watching a video. Show the “Trends and Variations” video and discuss what a trend is.</a:t>
            </a:r>
            <a:endParaRPr lang="en-US" b="0" dirty="0" smtClean="0">
              <a:effectLst/>
            </a:endParaRPr>
          </a:p>
          <a:p>
            <a:pPr marL="139700" indent="0" rtl="0">
              <a:buNone/>
            </a:pPr>
            <a:r>
              <a:rPr lang="en-US" sz="1100" b="1" i="0" u="sng" strike="noStrike" cap="none" dirty="0" smtClean="0">
                <a:solidFill>
                  <a:srgbClr val="000000"/>
                </a:solidFill>
                <a:effectLst/>
                <a:latin typeface="Arial"/>
                <a:ea typeface="Arial"/>
                <a:cs typeface="Arial"/>
                <a:sym typeface="Arial"/>
                <a:hlinkClick r:id="rId3"/>
              </a:rPr>
              <a:t>https://www.youtube.com/watch?v=e0vj-0imOLw</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person and the dog? </a:t>
            </a:r>
          </a:p>
          <a:p>
            <a:pPr rtl="0" fontAlgn="base"/>
            <a:r>
              <a:rPr lang="en-US" sz="1100" b="0" i="0" u="none" strike="noStrike" cap="none" dirty="0" smtClean="0">
                <a:solidFill>
                  <a:srgbClr val="000000"/>
                </a:solidFill>
                <a:effectLst/>
                <a:latin typeface="Arial"/>
                <a:ea typeface="Arial"/>
                <a:cs typeface="Arial"/>
                <a:sym typeface="Arial"/>
              </a:rPr>
              <a:t>What is a trend?</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Even though the dog is walking all over the place, they are still walking up (increasing trend)</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A trend is an overall pattern over time.  There might be little changes along the way, but we are looking at the bigger picture to see real trends. </a:t>
            </a:r>
          </a:p>
          <a:p>
            <a:pPr marL="0" lvl="0" indent="0" rtl="0">
              <a:spcBef>
                <a:spcPts val="0"/>
              </a:spcBef>
              <a:spcAft>
                <a:spcPts val="0"/>
              </a:spcAft>
              <a:buClr>
                <a:schemeClr val="dk1"/>
              </a:buClr>
              <a:buSzPts val="1100"/>
              <a:buNone/>
            </a:pPr>
            <a:endParaRPr b="1" dirty="0">
              <a:solidFill>
                <a:schemeClr val="dk1"/>
              </a:solidFill>
              <a:latin typeface="Cambria"/>
              <a:ea typeface="Cambria"/>
              <a:cs typeface="Cambria"/>
              <a:sym typeface="Cambria"/>
            </a:endParaRPr>
          </a:p>
          <a:p>
            <a:pPr marL="139700" indent="0" rtl="0">
              <a:buNone/>
            </a:pPr>
            <a:r>
              <a:rPr lang="en-US" sz="1100" b="1" i="0" u="none" strike="noStrike" cap="none" dirty="0" smtClean="0">
                <a:solidFill>
                  <a:srgbClr val="000000"/>
                </a:solidFill>
                <a:effectLst/>
                <a:latin typeface="Arial"/>
                <a:ea typeface="Arial"/>
                <a:cs typeface="Arial"/>
                <a:sym typeface="Arial"/>
              </a:rPr>
              <a:t>Discuss the four major types of trends, and have the students draw the four types on their Student Activity Sheet </a:t>
            </a:r>
            <a:r>
              <a:rPr lang="en-US" sz="1100" b="1" i="0" u="none" strike="noStrike" cap="none" baseline="0" dirty="0" smtClean="0">
                <a:solidFill>
                  <a:srgbClr val="000000"/>
                </a:solidFill>
                <a:effectLst/>
                <a:latin typeface="Arial"/>
                <a:ea typeface="Arial"/>
                <a:cs typeface="Arial"/>
                <a:sym typeface="Arial"/>
              </a:rPr>
              <a:t>(next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are the four different types of trends?</a:t>
            </a:r>
          </a:p>
          <a:p>
            <a:pPr rtl="0" fontAlgn="base"/>
            <a:r>
              <a:rPr lang="en-US" sz="1100" b="0" i="0" u="none" strike="noStrike" cap="none" dirty="0" smtClean="0">
                <a:solidFill>
                  <a:srgbClr val="000000"/>
                </a:solidFill>
                <a:effectLst/>
                <a:latin typeface="Arial"/>
                <a:ea typeface="Arial"/>
                <a:cs typeface="Arial"/>
                <a:sym typeface="Arial"/>
              </a:rPr>
              <a:t>What are the differences between the various trends?</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An increasing trend means that both of the axes are increasing. </a:t>
            </a:r>
          </a:p>
          <a:p>
            <a:pPr rtl="0" fontAlgn="base"/>
            <a:r>
              <a:rPr lang="en-US" sz="1100" b="0" i="1" u="none" strike="noStrike" cap="none" dirty="0" smtClean="0">
                <a:solidFill>
                  <a:srgbClr val="000000"/>
                </a:solidFill>
                <a:effectLst/>
                <a:latin typeface="Arial"/>
                <a:ea typeface="Arial"/>
                <a:cs typeface="Arial"/>
                <a:sym typeface="Arial"/>
              </a:rPr>
              <a:t>A decreasing trend means that one goes down while the other goes up. </a:t>
            </a:r>
          </a:p>
          <a:p>
            <a:pPr rtl="0" fontAlgn="base"/>
            <a:r>
              <a:rPr lang="en-US" sz="1100" b="0" i="1" u="none" strike="noStrike" cap="none" dirty="0" smtClean="0">
                <a:solidFill>
                  <a:srgbClr val="000000"/>
                </a:solidFill>
                <a:effectLst/>
                <a:latin typeface="Arial"/>
                <a:ea typeface="Arial"/>
                <a:cs typeface="Arial"/>
                <a:sym typeface="Arial"/>
              </a:rPr>
              <a:t>A constant trend means that while one goes up, the other stays the same. </a:t>
            </a:r>
          </a:p>
          <a:p>
            <a:pPr rtl="0" fontAlgn="base"/>
            <a:r>
              <a:rPr lang="en-US" sz="1100" b="0" i="1" u="none" strike="noStrike" cap="none" dirty="0" smtClean="0">
                <a:solidFill>
                  <a:srgbClr val="000000"/>
                </a:solidFill>
                <a:effectLst/>
                <a:latin typeface="Arial"/>
                <a:ea typeface="Arial"/>
                <a:cs typeface="Arial"/>
                <a:sym typeface="Arial"/>
              </a:rPr>
              <a:t>No trend means that you can’t draw a line because the data is all over the place.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Have students apply what they have learned about trends to the graph of the world’s human population over time. (next</a:t>
            </a:r>
            <a:r>
              <a:rPr lang="en-US" sz="1100" b="1" i="0" u="none" strike="noStrike" cap="none" baseline="0" dirty="0" smtClean="0">
                <a:solidFill>
                  <a:srgbClr val="000000"/>
                </a:solidFill>
                <a:effectLst/>
                <a:latin typeface="Arial"/>
                <a:ea typeface="Arial"/>
                <a:cs typeface="Arial"/>
                <a:sym typeface="Arial"/>
              </a:rPr>
              <a: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world’s human population over time?</a:t>
            </a:r>
          </a:p>
          <a:p>
            <a:pPr rtl="0" fontAlgn="base"/>
            <a:r>
              <a:rPr lang="en-US" sz="1100" b="0" i="0" u="none" strike="noStrike" cap="none" dirty="0" smtClean="0">
                <a:solidFill>
                  <a:srgbClr val="000000"/>
                </a:solidFill>
                <a:effectLst/>
                <a:latin typeface="Arial"/>
                <a:ea typeface="Arial"/>
                <a:cs typeface="Arial"/>
                <a:sym typeface="Arial"/>
              </a:rPr>
              <a:t>Does this make sense based on what you’ve learned about in history classes?</a:t>
            </a:r>
          </a:p>
          <a:p>
            <a:pPr rtl="0" fontAlgn="base"/>
            <a:r>
              <a:rPr lang="en-US" sz="1100" b="0" i="0" u="none" strike="noStrike" cap="none" dirty="0" smtClean="0">
                <a:solidFill>
                  <a:srgbClr val="000000"/>
                </a:solidFill>
                <a:effectLst/>
                <a:latin typeface="Arial"/>
                <a:ea typeface="Arial"/>
                <a:cs typeface="Arial"/>
                <a:sym typeface="Arial"/>
              </a:rPr>
              <a:t>What do you think will happen to the population as time goes on?</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 long time ago the population was mostly constant. </a:t>
            </a:r>
          </a:p>
          <a:p>
            <a:pPr rtl="0" fontAlgn="base"/>
            <a:r>
              <a:rPr lang="en-US" sz="1100" b="0" i="1" u="none" strike="noStrike" cap="none" dirty="0" smtClean="0">
                <a:solidFill>
                  <a:srgbClr val="000000"/>
                </a:solidFill>
                <a:effectLst/>
                <a:latin typeface="Arial"/>
                <a:ea typeface="Arial"/>
                <a:cs typeface="Arial"/>
                <a:sym typeface="Arial"/>
              </a:rPr>
              <a:t>The world’s human population has been increasing for awhile, but recently it’s been increasing much faster.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Make sure students have a summary or drawings in their observations section of the Student Activity Sheet so that they can refer back to it later.</a:t>
            </a:r>
            <a:endParaRPr lang="en-US" b="0" dirty="0" smtClean="0">
              <a:effectLst/>
            </a:endParaRPr>
          </a:p>
          <a:p>
            <a:pPr marL="139700" indent="0">
              <a:buNone/>
            </a:pPr>
            <a:r>
              <a:rPr lang="en-US" dirty="0" smtClean="0"/>
              <a:t/>
            </a:r>
            <a:br>
              <a:rPr lang="en-US" dirty="0" smtClean="0"/>
            </a:b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3. (10 min) Now that students have decided the path of the lesson, draw the students attention to the part of their Student Activity Sheet where they will summarize or draw what a trend is from watching a video. Show the “Trends and Variations” video and discuss what a trend is.</a:t>
            </a:r>
            <a:endParaRPr lang="en-US" b="0" dirty="0" smtClean="0">
              <a:effectLst/>
            </a:endParaRPr>
          </a:p>
          <a:p>
            <a:pPr marL="139700" indent="0" rtl="0">
              <a:buNone/>
            </a:pPr>
            <a:r>
              <a:rPr lang="en-US" sz="1100" b="1" i="0" u="sng" strike="noStrike" cap="none" dirty="0" smtClean="0">
                <a:solidFill>
                  <a:srgbClr val="000000"/>
                </a:solidFill>
                <a:effectLst/>
                <a:latin typeface="Arial"/>
                <a:ea typeface="Arial"/>
                <a:cs typeface="Arial"/>
                <a:sym typeface="Arial"/>
                <a:hlinkClick r:id="rId3"/>
              </a:rPr>
              <a:t>https://www.youtube.com/watch?v=e0vj-0imOLw</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person and the dog? </a:t>
            </a:r>
          </a:p>
          <a:p>
            <a:pPr rtl="0" fontAlgn="base"/>
            <a:r>
              <a:rPr lang="en-US" sz="1100" b="0" i="0" u="none" strike="noStrike" cap="none" dirty="0" smtClean="0">
                <a:solidFill>
                  <a:srgbClr val="000000"/>
                </a:solidFill>
                <a:effectLst/>
                <a:latin typeface="Arial"/>
                <a:ea typeface="Arial"/>
                <a:cs typeface="Arial"/>
                <a:sym typeface="Arial"/>
              </a:rPr>
              <a:t>What is a trend?</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Even though the dog is walking all over the place, they are still walking up (increasing trend)</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A trend is an overall pattern over time.  There might be little changes along the way, but we are looking at the bigger picture to see real trends. </a:t>
            </a:r>
          </a:p>
          <a:p>
            <a:pPr marL="0" lvl="0" indent="0" rtl="0">
              <a:spcBef>
                <a:spcPts val="0"/>
              </a:spcBef>
              <a:spcAft>
                <a:spcPts val="0"/>
              </a:spcAft>
              <a:buClr>
                <a:schemeClr val="dk1"/>
              </a:buClr>
              <a:buSzPts val="1100"/>
              <a:buNone/>
            </a:pPr>
            <a:endParaRPr lang="en-US" b="1" dirty="0" smtClean="0">
              <a:solidFill>
                <a:schemeClr val="dk1"/>
              </a:solidFill>
              <a:latin typeface="Cambria"/>
              <a:ea typeface="Cambria"/>
              <a:cs typeface="Cambria"/>
              <a:sym typeface="Cambria"/>
            </a:endParaRPr>
          </a:p>
          <a:p>
            <a:pPr marL="139700" indent="0" rtl="0">
              <a:buNone/>
            </a:pPr>
            <a:r>
              <a:rPr lang="en-US" sz="1100" b="1" i="0" u="none" strike="noStrike" cap="none" dirty="0" smtClean="0">
                <a:solidFill>
                  <a:srgbClr val="000000"/>
                </a:solidFill>
                <a:effectLst/>
                <a:latin typeface="Arial"/>
                <a:ea typeface="Arial"/>
                <a:cs typeface="Arial"/>
                <a:sym typeface="Arial"/>
              </a:rPr>
              <a:t>Discuss the four major types of trends, and have the students draw the four types on their Student Activity Sheet </a:t>
            </a:r>
            <a:r>
              <a:rPr lang="en-US" sz="1100" b="1" i="0" u="none" strike="noStrike" cap="none" baseline="0" dirty="0" smtClean="0">
                <a:solidFill>
                  <a:srgbClr val="000000"/>
                </a:solidFill>
                <a:effectLst/>
                <a:latin typeface="Arial"/>
                <a:ea typeface="Arial"/>
                <a:cs typeface="Arial"/>
                <a:sym typeface="Arial"/>
              </a:rPr>
              <a:t>(next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are the four different types of trends?</a:t>
            </a:r>
          </a:p>
          <a:p>
            <a:pPr rtl="0" fontAlgn="base"/>
            <a:r>
              <a:rPr lang="en-US" sz="1100" b="0" i="0" u="none" strike="noStrike" cap="none" dirty="0" smtClean="0">
                <a:solidFill>
                  <a:srgbClr val="000000"/>
                </a:solidFill>
                <a:effectLst/>
                <a:latin typeface="Arial"/>
                <a:ea typeface="Arial"/>
                <a:cs typeface="Arial"/>
                <a:sym typeface="Arial"/>
              </a:rPr>
              <a:t>What are the differences between the various trends?</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An increasing trend means that both of the axes are increasing. </a:t>
            </a:r>
          </a:p>
          <a:p>
            <a:pPr rtl="0" fontAlgn="base"/>
            <a:r>
              <a:rPr lang="en-US" sz="1100" b="0" i="1" u="none" strike="noStrike" cap="none" dirty="0" smtClean="0">
                <a:solidFill>
                  <a:srgbClr val="000000"/>
                </a:solidFill>
                <a:effectLst/>
                <a:latin typeface="Arial"/>
                <a:ea typeface="Arial"/>
                <a:cs typeface="Arial"/>
                <a:sym typeface="Arial"/>
              </a:rPr>
              <a:t>A decreasing trend means that one goes down while the other goes up. </a:t>
            </a:r>
          </a:p>
          <a:p>
            <a:pPr rtl="0" fontAlgn="base"/>
            <a:r>
              <a:rPr lang="en-US" sz="1100" b="0" i="1" u="none" strike="noStrike" cap="none" dirty="0" smtClean="0">
                <a:solidFill>
                  <a:srgbClr val="000000"/>
                </a:solidFill>
                <a:effectLst/>
                <a:latin typeface="Arial"/>
                <a:ea typeface="Arial"/>
                <a:cs typeface="Arial"/>
                <a:sym typeface="Arial"/>
              </a:rPr>
              <a:t>A constant trend means that while one goes up, the other stays the same. </a:t>
            </a:r>
          </a:p>
          <a:p>
            <a:pPr rtl="0" fontAlgn="base"/>
            <a:r>
              <a:rPr lang="en-US" sz="1100" b="0" i="1" u="none" strike="noStrike" cap="none" dirty="0" smtClean="0">
                <a:solidFill>
                  <a:srgbClr val="000000"/>
                </a:solidFill>
                <a:effectLst/>
                <a:latin typeface="Arial"/>
                <a:ea typeface="Arial"/>
                <a:cs typeface="Arial"/>
                <a:sym typeface="Arial"/>
              </a:rPr>
              <a:t>No trend means that you can’t draw a line because the data is all over the place.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Have students apply what they have learned about trends to the graph of the world’s human population over time. (next</a:t>
            </a:r>
            <a:r>
              <a:rPr lang="en-US" sz="1100" b="1" i="0" u="none" strike="noStrike" cap="none" baseline="0" dirty="0" smtClean="0">
                <a:solidFill>
                  <a:srgbClr val="000000"/>
                </a:solidFill>
                <a:effectLst/>
                <a:latin typeface="Arial"/>
                <a:ea typeface="Arial"/>
                <a:cs typeface="Arial"/>
                <a:sym typeface="Arial"/>
              </a:rPr>
              <a: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world’s human population over time?</a:t>
            </a:r>
          </a:p>
          <a:p>
            <a:pPr rtl="0" fontAlgn="base"/>
            <a:r>
              <a:rPr lang="en-US" sz="1100" b="0" i="0" u="none" strike="noStrike" cap="none" dirty="0" smtClean="0">
                <a:solidFill>
                  <a:srgbClr val="000000"/>
                </a:solidFill>
                <a:effectLst/>
                <a:latin typeface="Arial"/>
                <a:ea typeface="Arial"/>
                <a:cs typeface="Arial"/>
                <a:sym typeface="Arial"/>
              </a:rPr>
              <a:t>Does this make sense based on what you’ve learned about in history classes?</a:t>
            </a:r>
          </a:p>
          <a:p>
            <a:pPr rtl="0" fontAlgn="base"/>
            <a:r>
              <a:rPr lang="en-US" sz="1100" b="0" i="0" u="none" strike="noStrike" cap="none" dirty="0" smtClean="0">
                <a:solidFill>
                  <a:srgbClr val="000000"/>
                </a:solidFill>
                <a:effectLst/>
                <a:latin typeface="Arial"/>
                <a:ea typeface="Arial"/>
                <a:cs typeface="Arial"/>
                <a:sym typeface="Arial"/>
              </a:rPr>
              <a:t>What do you think will happen to the population as time goes on?</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 long time ago the population was mostly constant. </a:t>
            </a:r>
          </a:p>
          <a:p>
            <a:pPr rtl="0" fontAlgn="base"/>
            <a:r>
              <a:rPr lang="en-US" sz="1100" b="0" i="1" u="none" strike="noStrike" cap="none" dirty="0" smtClean="0">
                <a:solidFill>
                  <a:srgbClr val="000000"/>
                </a:solidFill>
                <a:effectLst/>
                <a:latin typeface="Arial"/>
                <a:ea typeface="Arial"/>
                <a:cs typeface="Arial"/>
                <a:sym typeface="Arial"/>
              </a:rPr>
              <a:t>The world’s human population has been increasing for awhile, but recently it’s been increasing much faster.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Make sure students have a summary or drawings in their observations section of the Student Activity Sheet so that they can refer back to it later.</a:t>
            </a:r>
            <a:endParaRPr lang="en-US" b="0" dirty="0" smtClean="0">
              <a:effectLst/>
            </a:endParaRPr>
          </a:p>
          <a:p>
            <a:pPr marL="0" lvl="0" indent="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3. (10 min) Now that students have decided the path of the lesson, draw the students attention to the part of their Student Activity Sheet where they will summarize or draw what a trend is from watching a video. Show the “Trends and Variations” video and discuss what a trend is.</a:t>
            </a:r>
            <a:endParaRPr lang="en-US" b="0" dirty="0" smtClean="0">
              <a:effectLst/>
            </a:endParaRPr>
          </a:p>
          <a:p>
            <a:pPr marL="139700" indent="0" rtl="0">
              <a:buNone/>
            </a:pPr>
            <a:r>
              <a:rPr lang="en-US" sz="1100" b="1" i="0" u="sng" strike="noStrike" cap="none" dirty="0" smtClean="0">
                <a:solidFill>
                  <a:srgbClr val="000000"/>
                </a:solidFill>
                <a:effectLst/>
                <a:latin typeface="Arial"/>
                <a:ea typeface="Arial"/>
                <a:cs typeface="Arial"/>
                <a:sym typeface="Arial"/>
                <a:hlinkClick r:id="rId3"/>
              </a:rPr>
              <a:t>https://www.youtube.com/watch?v=e0vj-0imOLw</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person and the dog? </a:t>
            </a:r>
          </a:p>
          <a:p>
            <a:pPr rtl="0" fontAlgn="base"/>
            <a:r>
              <a:rPr lang="en-US" sz="1100" b="0" i="0" u="none" strike="noStrike" cap="none" dirty="0" smtClean="0">
                <a:solidFill>
                  <a:srgbClr val="000000"/>
                </a:solidFill>
                <a:effectLst/>
                <a:latin typeface="Arial"/>
                <a:ea typeface="Arial"/>
                <a:cs typeface="Arial"/>
                <a:sym typeface="Arial"/>
              </a:rPr>
              <a:t>What is a trend?</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Even though the dog is walking all over the place, they are still walking up (increasing trend)</a:t>
            </a:r>
            <a:endParaRPr lang="en-US" sz="1100" b="1" i="1" u="none" strike="noStrike" cap="none" dirty="0" smtClean="0">
              <a:solidFill>
                <a:srgbClr val="000000"/>
              </a:solidFill>
              <a:effectLst/>
              <a:latin typeface="Arial"/>
              <a:ea typeface="Arial"/>
              <a:cs typeface="Arial"/>
              <a:sym typeface="Arial"/>
            </a:endParaRPr>
          </a:p>
          <a:p>
            <a:pPr rtl="0" fontAlgn="base"/>
            <a:r>
              <a:rPr lang="en-US" sz="1100" b="0" i="1" u="none" strike="noStrike" cap="none" dirty="0" smtClean="0">
                <a:solidFill>
                  <a:srgbClr val="000000"/>
                </a:solidFill>
                <a:effectLst/>
                <a:latin typeface="Arial"/>
                <a:ea typeface="Arial"/>
                <a:cs typeface="Arial"/>
                <a:sym typeface="Arial"/>
              </a:rPr>
              <a:t>A trend is an overall pattern over time.  There might be little changes along the way, but we are looking at the bigger picture to see real trends. </a:t>
            </a:r>
          </a:p>
          <a:p>
            <a:pPr marL="0" lvl="0" indent="0" rtl="0">
              <a:spcBef>
                <a:spcPts val="0"/>
              </a:spcBef>
              <a:spcAft>
                <a:spcPts val="0"/>
              </a:spcAft>
              <a:buClr>
                <a:schemeClr val="dk1"/>
              </a:buClr>
              <a:buSzPts val="1100"/>
              <a:buNone/>
            </a:pPr>
            <a:endParaRPr lang="en-US" b="1" dirty="0" smtClean="0">
              <a:solidFill>
                <a:schemeClr val="dk1"/>
              </a:solidFill>
              <a:latin typeface="Cambria"/>
              <a:ea typeface="Cambria"/>
              <a:cs typeface="Cambria"/>
              <a:sym typeface="Cambria"/>
            </a:endParaRPr>
          </a:p>
          <a:p>
            <a:pPr marL="139700" indent="0" rtl="0">
              <a:buNone/>
            </a:pPr>
            <a:r>
              <a:rPr lang="en-US" sz="1100" b="1" i="0" u="none" strike="noStrike" cap="none" dirty="0" smtClean="0">
                <a:solidFill>
                  <a:srgbClr val="000000"/>
                </a:solidFill>
                <a:effectLst/>
                <a:latin typeface="Arial"/>
                <a:ea typeface="Arial"/>
                <a:cs typeface="Arial"/>
                <a:sym typeface="Arial"/>
              </a:rPr>
              <a:t>Discuss the four major types of trends, and have the students draw the four types on their Student Activity Sheet </a:t>
            </a:r>
            <a:r>
              <a:rPr lang="en-US" sz="1100" b="1" i="0" u="none" strike="noStrike" cap="none" baseline="0" dirty="0" smtClean="0">
                <a:solidFill>
                  <a:srgbClr val="000000"/>
                </a:solidFill>
                <a:effectLst/>
                <a:latin typeface="Arial"/>
                <a:ea typeface="Arial"/>
                <a:cs typeface="Arial"/>
                <a:sym typeface="Arial"/>
              </a:rPr>
              <a:t>(next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are the four different types of trends?</a:t>
            </a:r>
          </a:p>
          <a:p>
            <a:pPr rtl="0" fontAlgn="base"/>
            <a:r>
              <a:rPr lang="en-US" sz="1100" b="0" i="0" u="none" strike="noStrike" cap="none" dirty="0" smtClean="0">
                <a:solidFill>
                  <a:srgbClr val="000000"/>
                </a:solidFill>
                <a:effectLst/>
                <a:latin typeface="Arial"/>
                <a:ea typeface="Arial"/>
                <a:cs typeface="Arial"/>
                <a:sym typeface="Arial"/>
              </a:rPr>
              <a:t>What are the differences between the various trends?</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An increasing trend means that both of the axes are increasing. </a:t>
            </a:r>
          </a:p>
          <a:p>
            <a:pPr rtl="0" fontAlgn="base"/>
            <a:r>
              <a:rPr lang="en-US" sz="1100" b="0" i="1" u="none" strike="noStrike" cap="none" dirty="0" smtClean="0">
                <a:solidFill>
                  <a:srgbClr val="000000"/>
                </a:solidFill>
                <a:effectLst/>
                <a:latin typeface="Arial"/>
                <a:ea typeface="Arial"/>
                <a:cs typeface="Arial"/>
                <a:sym typeface="Arial"/>
              </a:rPr>
              <a:t>A decreasing trend means that one goes down while the other goes up. </a:t>
            </a:r>
          </a:p>
          <a:p>
            <a:pPr rtl="0" fontAlgn="base"/>
            <a:r>
              <a:rPr lang="en-US" sz="1100" b="0" i="1" u="none" strike="noStrike" cap="none" dirty="0" smtClean="0">
                <a:solidFill>
                  <a:srgbClr val="000000"/>
                </a:solidFill>
                <a:effectLst/>
                <a:latin typeface="Arial"/>
                <a:ea typeface="Arial"/>
                <a:cs typeface="Arial"/>
                <a:sym typeface="Arial"/>
              </a:rPr>
              <a:t>A constant trend means that while one goes up, the other stays the same. </a:t>
            </a:r>
          </a:p>
          <a:p>
            <a:pPr rtl="0" fontAlgn="base"/>
            <a:r>
              <a:rPr lang="en-US" sz="1100" b="0" i="1" u="none" strike="noStrike" cap="none" dirty="0" smtClean="0">
                <a:solidFill>
                  <a:srgbClr val="000000"/>
                </a:solidFill>
                <a:effectLst/>
                <a:latin typeface="Arial"/>
                <a:ea typeface="Arial"/>
                <a:cs typeface="Arial"/>
                <a:sym typeface="Arial"/>
              </a:rPr>
              <a:t>No trend means that you can’t draw a line because the data is all over the place.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Have students apply what they have learned about trends to the graph of the world’s human population over time. (next</a:t>
            </a:r>
            <a:r>
              <a:rPr lang="en-US" sz="1100" b="1" i="0" u="none" strike="noStrike" cap="none" baseline="0" dirty="0" smtClean="0">
                <a:solidFill>
                  <a:srgbClr val="000000"/>
                </a:solidFill>
                <a:effectLst/>
                <a:latin typeface="Arial"/>
                <a:ea typeface="Arial"/>
                <a:cs typeface="Arial"/>
                <a:sym typeface="Arial"/>
              </a:rPr>
              <a:t> slide)</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about the world’s human population over time?</a:t>
            </a:r>
          </a:p>
          <a:p>
            <a:pPr rtl="0" fontAlgn="base"/>
            <a:r>
              <a:rPr lang="en-US" sz="1100" b="0" i="0" u="none" strike="noStrike" cap="none" dirty="0" smtClean="0">
                <a:solidFill>
                  <a:srgbClr val="000000"/>
                </a:solidFill>
                <a:effectLst/>
                <a:latin typeface="Arial"/>
                <a:ea typeface="Arial"/>
                <a:cs typeface="Arial"/>
                <a:sym typeface="Arial"/>
              </a:rPr>
              <a:t>Does this make sense based on what you’ve learned about in history classes?</a:t>
            </a:r>
          </a:p>
          <a:p>
            <a:pPr rtl="0" fontAlgn="base"/>
            <a:r>
              <a:rPr lang="en-US" sz="1100" b="0" i="0" u="none" strike="noStrike" cap="none" dirty="0" smtClean="0">
                <a:solidFill>
                  <a:srgbClr val="000000"/>
                </a:solidFill>
                <a:effectLst/>
                <a:latin typeface="Arial"/>
                <a:ea typeface="Arial"/>
                <a:cs typeface="Arial"/>
                <a:sym typeface="Arial"/>
              </a:rPr>
              <a:t>What do you think will happen to the population as time goes on?</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A long time ago the population was mostly constant. </a:t>
            </a:r>
          </a:p>
          <a:p>
            <a:pPr rtl="0" fontAlgn="base"/>
            <a:r>
              <a:rPr lang="en-US" sz="1100" b="0" i="1" u="none" strike="noStrike" cap="none" dirty="0" smtClean="0">
                <a:solidFill>
                  <a:srgbClr val="000000"/>
                </a:solidFill>
                <a:effectLst/>
                <a:latin typeface="Arial"/>
                <a:ea typeface="Arial"/>
                <a:cs typeface="Arial"/>
                <a:sym typeface="Arial"/>
              </a:rPr>
              <a:t>The world’s human population has been increasing for awhile, but recently it’s been increasing much faster. </a:t>
            </a: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Make sure students have a summary or drawings in their observations section of the Student Activity Sheet so that they can refer back to it later.</a:t>
            </a:r>
            <a:endParaRPr lang="en-US" b="0" dirty="0" smtClean="0">
              <a:effectLst/>
            </a:endParaRPr>
          </a:p>
          <a:p>
            <a:pPr marL="0" lvl="0" indent="0"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4. (10 min) Have the students look at the graph and visualization of global temperatures.  </a:t>
            </a:r>
            <a:endParaRPr lang="en-US" b="0" dirty="0" smtClean="0">
              <a:effectLst/>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Show the “Global Temperatures 1880s-Present” graph and visualization:</a:t>
            </a:r>
            <a:endParaRPr lang="en-US" b="0" dirty="0" smtClean="0">
              <a:effectLst/>
            </a:endParaRPr>
          </a:p>
          <a:p>
            <a:pPr marL="139700" indent="0" rtl="0">
              <a:buNone/>
            </a:pPr>
            <a:endParaRPr lang="en-US" sz="1100" b="0" i="0" u="sng" strike="noStrike" cap="none" dirty="0" smtClean="0">
              <a:solidFill>
                <a:srgbClr val="000000"/>
              </a:solidFill>
              <a:effectLst/>
              <a:latin typeface="Arial"/>
              <a:ea typeface="Arial"/>
              <a:cs typeface="Arial"/>
              <a:sym typeface="Arial"/>
              <a:hlinkClick r:id="rId3"/>
            </a:endParaRPr>
          </a:p>
          <a:p>
            <a:pPr marL="139700" indent="0" rtl="0">
              <a:buNone/>
            </a:pPr>
            <a:r>
              <a:rPr lang="en-US" sz="1100" b="0" i="0" u="sng" strike="noStrike" cap="none" dirty="0" smtClean="0">
                <a:solidFill>
                  <a:srgbClr val="000000"/>
                </a:solidFill>
                <a:effectLst/>
                <a:latin typeface="Arial"/>
                <a:ea typeface="Arial"/>
                <a:cs typeface="Arial"/>
                <a:sym typeface="Arial"/>
                <a:hlinkClick r:id="rId3"/>
              </a:rPr>
              <a:t>http://climate.nasa.gov/vital-signs/global-temperature/</a:t>
            </a:r>
            <a:endParaRPr lang="en-US" b="0" dirty="0" smtClean="0">
              <a:effectLst/>
            </a:endParaRP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Ask students to describe the trends they observe. Draw a line on the graph if the technology allows so that students can see the increasing trend and discuss the color change of the visualization (color change represents warming temperatures worldwide). Refer students back to their Do Now answers and have a discussion</a:t>
            </a:r>
            <a:r>
              <a:rPr lang="en-US" sz="1100" b="1" i="0" u="none" strike="noStrike" cap="none" baseline="30000" dirty="0" smtClean="0">
                <a:solidFill>
                  <a:srgbClr val="000000"/>
                </a:solidFill>
                <a:effectLst/>
                <a:latin typeface="Arial"/>
                <a:ea typeface="Arial"/>
                <a:cs typeface="Arial"/>
                <a:sym typeface="Arial"/>
              </a:rPr>
              <a:t>4</a:t>
            </a:r>
            <a:r>
              <a:rPr lang="en-US" sz="1100" b="1" i="0" u="none" strike="noStrike" cap="none" dirty="0" smtClean="0">
                <a:solidFill>
                  <a:srgbClr val="000000"/>
                </a:solidFill>
                <a:effectLst/>
                <a:latin typeface="Arial"/>
                <a:ea typeface="Arial"/>
                <a:cs typeface="Arial"/>
                <a:sym typeface="Arial"/>
              </a:rPr>
              <a:t>.</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Look back at your answers to the Do Now.  Are these increased temperatures really a trend?</a:t>
            </a:r>
          </a:p>
          <a:p>
            <a:pPr rtl="0" fontAlgn="base"/>
            <a:r>
              <a:rPr lang="en-US" sz="1100" b="0" i="0" u="none" strike="noStrike" cap="none" dirty="0" smtClean="0">
                <a:solidFill>
                  <a:srgbClr val="000000"/>
                </a:solidFill>
                <a:effectLst/>
                <a:latin typeface="Arial"/>
                <a:ea typeface="Arial"/>
                <a:cs typeface="Arial"/>
                <a:sym typeface="Arial"/>
              </a:rPr>
              <a:t>What kind of trend do we see in this data?</a:t>
            </a:r>
          </a:p>
          <a:p>
            <a:pPr rtl="0" fontAlgn="base"/>
            <a:r>
              <a:rPr lang="en-US" sz="1100" b="0" i="0" u="none" strike="noStrike" cap="none" dirty="0" smtClean="0">
                <a:solidFill>
                  <a:srgbClr val="000000"/>
                </a:solidFill>
                <a:effectLst/>
                <a:latin typeface="Arial"/>
                <a:ea typeface="Arial"/>
                <a:cs typeface="Arial"/>
                <a:sym typeface="Arial"/>
              </a:rPr>
              <a:t>Now that we know there is a trend, is about 150 years of information enough? </a:t>
            </a:r>
            <a:endParaRPr lang="en-US" sz="1100" b="0" i="0"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5. (20 min) Once you have completed the discussion, students should have said that 150 years is not enough time to know the Earth’s average temperature compared to the age of the Earth (4.5 billion years).</a:t>
            </a:r>
            <a:endParaRPr lang="en-US" b="0" dirty="0" smtClean="0">
              <a:effectLst/>
            </a:endParaRPr>
          </a:p>
          <a:p>
            <a:pPr marL="139700" indent="0" rtl="0">
              <a:buNone/>
            </a:pPr>
            <a:r>
              <a:rPr lang="en-US" sz="1100" b="1" i="0" u="none" strike="noStrike" cap="none" dirty="0" smtClean="0">
                <a:solidFill>
                  <a:srgbClr val="000000"/>
                </a:solidFill>
                <a:effectLst/>
                <a:latin typeface="Arial"/>
                <a:ea typeface="Arial"/>
                <a:cs typeface="Arial"/>
                <a:sym typeface="Arial"/>
              </a:rPr>
              <a:t>Show “A Timeline of Earth’s Average Temperature” infographic to explore further back in time:</a:t>
            </a:r>
            <a:endParaRPr lang="en-US" b="0" dirty="0" smtClean="0">
              <a:effectLst/>
            </a:endParaRPr>
          </a:p>
          <a:p>
            <a:pPr marL="139700" indent="0" rtl="0">
              <a:buNone/>
            </a:pPr>
            <a:endParaRPr lang="en-US" sz="1100" b="0" i="0" u="sng" strike="noStrike" cap="none" dirty="0" smtClean="0">
              <a:solidFill>
                <a:srgbClr val="000000"/>
              </a:solidFill>
              <a:effectLst/>
              <a:latin typeface="Arial"/>
              <a:ea typeface="Arial"/>
              <a:cs typeface="Arial"/>
              <a:sym typeface="Arial"/>
              <a:hlinkClick r:id="rId3"/>
            </a:endParaRPr>
          </a:p>
          <a:p>
            <a:pPr marL="139700" indent="0" rtl="0">
              <a:buNone/>
            </a:pPr>
            <a:r>
              <a:rPr lang="en-US" sz="1100" b="0" i="0" u="sng" strike="noStrike" cap="none" dirty="0" smtClean="0">
                <a:solidFill>
                  <a:srgbClr val="000000"/>
                </a:solidFill>
                <a:effectLst/>
                <a:latin typeface="Arial"/>
                <a:ea typeface="Arial"/>
                <a:cs typeface="Arial"/>
                <a:sym typeface="Arial"/>
                <a:hlinkClick r:id="rId3"/>
              </a:rPr>
              <a:t>https://xkcd.com/1732/</a:t>
            </a:r>
            <a:endParaRPr lang="en-US" b="0" dirty="0" smtClean="0">
              <a:effectLst/>
            </a:endParaRPr>
          </a:p>
          <a:p>
            <a:pPr marL="139700" indent="0" rtl="0">
              <a:buNone/>
            </a:pPr>
            <a:endParaRPr lang="en-US" sz="1100" b="0" i="0" u="none" strike="noStrike" cap="none" dirty="0" smtClean="0">
              <a:solidFill>
                <a:srgbClr val="000000"/>
              </a:solidFill>
              <a:effectLst/>
              <a:latin typeface="Arial"/>
              <a:ea typeface="Arial"/>
              <a:cs typeface="Arial"/>
              <a:sym typeface="Arial"/>
            </a:endParaRPr>
          </a:p>
          <a:p>
            <a:pPr marL="139700" indent="0" rtl="0">
              <a:buNone/>
            </a:pPr>
            <a:r>
              <a:rPr lang="en-US" sz="1100" b="0" i="0" u="none" strike="noStrike" cap="none" dirty="0" smtClean="0">
                <a:solidFill>
                  <a:srgbClr val="000000"/>
                </a:solidFill>
                <a:effectLst/>
                <a:latin typeface="Arial"/>
                <a:ea typeface="Arial"/>
                <a:cs typeface="Arial"/>
                <a:sym typeface="Arial"/>
              </a:rPr>
              <a:t>and downloadable file (click on image to zoom in)</a:t>
            </a:r>
            <a:endParaRPr lang="en-US" b="0" dirty="0" smtClean="0">
              <a:effectLst/>
            </a:endParaRPr>
          </a:p>
          <a:p>
            <a:pPr marL="139700" indent="0" rtl="0">
              <a:buNone/>
            </a:pPr>
            <a:endParaRPr lang="en-US" sz="1100" b="0" i="0" u="sng" strike="noStrike" cap="none" dirty="0" smtClean="0">
              <a:solidFill>
                <a:srgbClr val="000000"/>
              </a:solidFill>
              <a:effectLst/>
              <a:latin typeface="Arial"/>
              <a:ea typeface="Arial"/>
              <a:cs typeface="Arial"/>
              <a:sym typeface="Arial"/>
              <a:hlinkClick r:id="rId4"/>
            </a:endParaRPr>
          </a:p>
          <a:p>
            <a:pPr marL="139700" indent="0" rtl="0">
              <a:buNone/>
            </a:pPr>
            <a:r>
              <a:rPr lang="en-US" sz="1100" b="0" i="0" u="sng" strike="noStrike" cap="none" dirty="0" smtClean="0">
                <a:solidFill>
                  <a:srgbClr val="000000"/>
                </a:solidFill>
                <a:effectLst/>
                <a:latin typeface="Arial"/>
                <a:ea typeface="Arial"/>
                <a:cs typeface="Arial"/>
                <a:sym typeface="Arial"/>
                <a:hlinkClick r:id="rId4"/>
              </a:rPr>
              <a:t>https://imgs.xkcd.com/comics/earth_temperature_timeline.png</a:t>
            </a:r>
            <a:endParaRPr lang="en-US" b="0" dirty="0" smtClean="0">
              <a:effectLst/>
            </a:endParaRPr>
          </a:p>
          <a:p>
            <a:pPr marL="139700" indent="0" rtl="0">
              <a:buNone/>
            </a:pPr>
            <a:r>
              <a:rPr lang="en-US" b="0" dirty="0" smtClean="0">
                <a:effectLst/>
              </a:rPr>
              <a:t/>
            </a:r>
            <a:br>
              <a:rPr lang="en-US" b="0" dirty="0" smtClean="0">
                <a:effectLst/>
              </a:rPr>
            </a:br>
            <a:r>
              <a:rPr lang="en-US" sz="1100" b="1" i="0" u="none" strike="noStrike" cap="none" dirty="0" smtClean="0">
                <a:solidFill>
                  <a:srgbClr val="000000"/>
                </a:solidFill>
                <a:effectLst/>
                <a:latin typeface="Arial"/>
                <a:ea typeface="Arial"/>
                <a:cs typeface="Arial"/>
                <a:sym typeface="Arial"/>
              </a:rPr>
              <a:t>Slowly scroll through the comic and highlight the temperature and important events in the world. Ask students what the temperature trend is like (VERY slow, steady increase in temperature or moving to the right of the graph, the warmer it gets). At the end of the graph point out the 1800s (where the graph from the previous slide started).  Ask students to describe what the temperature is like from this point on to the present point (super sharp increase in temperature).</a:t>
            </a:r>
            <a:endParaRPr lang="en-US" b="0" dirty="0" smtClean="0">
              <a:effectLst/>
            </a:endParaRP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After going over the graph, show the short video “Earth’s Temperature as a Rollercoaster”:</a:t>
            </a:r>
            <a:endParaRPr lang="en-US" b="0" dirty="0" smtClean="0">
              <a:effectLst/>
            </a:endParaRPr>
          </a:p>
          <a:p>
            <a:pPr marL="139700" indent="0" rtl="0">
              <a:buNone/>
            </a:pPr>
            <a:r>
              <a:rPr lang="en-US" sz="1100" b="0" i="0" u="sng" strike="noStrike" cap="none" dirty="0" smtClean="0">
                <a:solidFill>
                  <a:srgbClr val="000000"/>
                </a:solidFill>
                <a:effectLst/>
                <a:latin typeface="Arial"/>
                <a:ea typeface="Arial"/>
                <a:cs typeface="Arial"/>
                <a:sym typeface="Arial"/>
                <a:hlinkClick r:id="rId5"/>
              </a:rPr>
              <a:t>https://www.climate.gov/news-features/videos/earths-temperature-history-roller-coaster</a:t>
            </a:r>
            <a:endParaRPr lang="en-US" b="0" dirty="0" smtClean="0">
              <a:effectLst/>
            </a:endParaRPr>
          </a:p>
          <a:p>
            <a:pPr marL="139700" indent="0" rtl="0">
              <a:buNone/>
            </a:pPr>
            <a:r>
              <a:rPr lang="en-US" b="0" dirty="0" smtClean="0">
                <a:effectLst/>
              </a:rPr>
              <a:t/>
            </a:r>
            <a:br>
              <a:rPr lang="en-US" b="0" dirty="0" smtClean="0">
                <a:effectLst/>
              </a:rPr>
            </a:b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Has the Earth’s temperature changed over a longer period of time (starting during the last ice age 22,000 years ago to present)?</a:t>
            </a:r>
          </a:p>
          <a:p>
            <a:pPr rtl="0" fontAlgn="base"/>
            <a:r>
              <a:rPr lang="en-US" sz="1100" b="0" i="0" u="none" strike="noStrike" cap="none" dirty="0" smtClean="0">
                <a:solidFill>
                  <a:srgbClr val="000000"/>
                </a:solidFill>
                <a:effectLst/>
                <a:latin typeface="Arial"/>
                <a:ea typeface="Arial"/>
                <a:cs typeface="Arial"/>
                <a:sym typeface="Arial"/>
              </a:rPr>
              <a:t>What things do you notice about the trend of Earth’s temperature over a longer period of time (22,000 years vs. 200 years)?</a:t>
            </a:r>
          </a:p>
          <a:p>
            <a:pPr rtl="0" fontAlgn="base"/>
            <a:r>
              <a:rPr lang="en-US" sz="1100" b="0" i="0" u="none" strike="noStrike" cap="none" dirty="0" smtClean="0">
                <a:solidFill>
                  <a:srgbClr val="000000"/>
                </a:solidFill>
                <a:effectLst/>
                <a:latin typeface="Arial"/>
                <a:ea typeface="Arial"/>
                <a:cs typeface="Arial"/>
                <a:sym typeface="Arial"/>
              </a:rPr>
              <a:t>Are there any key events or changes that stand out in this graph? (start of Ind. Rev., fossil fuel use, etc.)</a:t>
            </a:r>
          </a:p>
          <a:p>
            <a:pPr rtl="0" fontAlgn="base"/>
            <a:r>
              <a:rPr lang="en-US" sz="1100" b="0" i="0" u="none" strike="noStrike" cap="none" dirty="0" smtClean="0">
                <a:solidFill>
                  <a:srgbClr val="000000"/>
                </a:solidFill>
                <a:effectLst/>
                <a:latin typeface="Arial"/>
                <a:ea typeface="Arial"/>
                <a:cs typeface="Arial"/>
                <a:sym typeface="Arial"/>
              </a:rPr>
              <a:t>Was there ever an increase that quickly in the first part of the timeline?</a:t>
            </a:r>
          </a:p>
          <a:p>
            <a:pPr rtl="0" fontAlgn="base"/>
            <a:r>
              <a:rPr lang="en-US" sz="1100" b="0" i="0" u="none" strike="noStrike" cap="none" dirty="0" smtClean="0">
                <a:solidFill>
                  <a:srgbClr val="000000"/>
                </a:solidFill>
                <a:effectLst/>
                <a:latin typeface="Arial"/>
                <a:ea typeface="Arial"/>
                <a:cs typeface="Arial"/>
                <a:sym typeface="Arial"/>
              </a:rPr>
              <a:t>How do we know the temperatures from before we had thermometers to measure it?</a:t>
            </a:r>
          </a:p>
          <a:p>
            <a:pPr marL="139700" indent="0" rtl="0" fontAlgn="base">
              <a:buNone/>
            </a:pPr>
            <a:endParaRPr lang="en-US" sz="1100" b="0"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No.  There was a slow increase throughout the whole comic, but then right at the end there was a sharp increase.</a:t>
            </a:r>
            <a:endParaRPr lang="en-US" sz="1100" b="1" i="1"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indent="0" rtl="0">
              <a:buNone/>
            </a:pPr>
            <a:r>
              <a:rPr lang="en-US" sz="1100" b="1" i="0" u="none" strike="noStrike" cap="none" dirty="0" smtClean="0">
                <a:solidFill>
                  <a:srgbClr val="000000"/>
                </a:solidFill>
                <a:effectLst/>
                <a:latin typeface="Arial"/>
                <a:ea typeface="Arial"/>
                <a:cs typeface="Arial"/>
                <a:sym typeface="Arial"/>
              </a:rPr>
              <a:t>6. (10 min) Once you have completed the discussion around there being a gradual increase, but not really knowing where that data comes from, have students read the paragraph on Ice Cores in their Student Activity Sheet and summarize or draw what they read. </a:t>
            </a:r>
            <a:endParaRPr lang="en-US" b="0" dirty="0" smtClean="0">
              <a:effectLst/>
            </a:endParaRPr>
          </a:p>
          <a:p>
            <a:pPr marL="139700" indent="0" rtl="0">
              <a:buNone/>
            </a:pPr>
            <a:endParaRPr lang="en-US" sz="1100" b="1" i="0" u="sng" strike="noStrike" cap="none" dirty="0" smtClean="0">
              <a:solidFill>
                <a:srgbClr val="000000"/>
              </a:solidFill>
              <a:effectLst/>
              <a:latin typeface="Arial"/>
              <a:ea typeface="Arial"/>
              <a:cs typeface="Arial"/>
              <a:sym typeface="Arial"/>
            </a:endParaRPr>
          </a:p>
          <a:p>
            <a:pPr marL="139700" indent="0" rtl="0">
              <a:buNone/>
            </a:pPr>
            <a:r>
              <a:rPr lang="en-US" sz="1100" b="1" i="0" u="sng" strike="noStrike" cap="none" dirty="0" smtClean="0">
                <a:solidFill>
                  <a:srgbClr val="000000"/>
                </a:solidFill>
                <a:effectLst/>
                <a:latin typeface="Arial"/>
                <a:ea typeface="Arial"/>
                <a:cs typeface="Arial"/>
                <a:sym typeface="Arial"/>
              </a:rPr>
              <a:t>Suggested Prompts: </a:t>
            </a:r>
            <a:endParaRPr lang="en-US" b="0" dirty="0" smtClean="0">
              <a:effectLst/>
            </a:endParaRPr>
          </a:p>
          <a:p>
            <a:pPr rtl="0" fontAlgn="base"/>
            <a:r>
              <a:rPr lang="en-US" sz="1100" b="0" i="0" u="none" strike="noStrike" cap="none" dirty="0" smtClean="0">
                <a:solidFill>
                  <a:srgbClr val="000000"/>
                </a:solidFill>
                <a:effectLst/>
                <a:latin typeface="Arial"/>
                <a:ea typeface="Arial"/>
                <a:cs typeface="Arial"/>
                <a:sym typeface="Arial"/>
              </a:rPr>
              <a:t>What do you notice in this diagram?</a:t>
            </a:r>
          </a:p>
          <a:p>
            <a:pPr rtl="0" fontAlgn="base"/>
            <a:r>
              <a:rPr lang="en-US" sz="1100" b="0" i="0" u="none" strike="noStrike" cap="none" dirty="0" smtClean="0">
                <a:solidFill>
                  <a:srgbClr val="000000"/>
                </a:solidFill>
                <a:effectLst/>
                <a:latin typeface="Arial"/>
                <a:ea typeface="Arial"/>
                <a:cs typeface="Arial"/>
                <a:sym typeface="Arial"/>
              </a:rPr>
              <a:t>What do you wonder about?</a:t>
            </a:r>
          </a:p>
          <a:p>
            <a:pPr rtl="0" fontAlgn="base"/>
            <a:r>
              <a:rPr lang="en-US" sz="1100" b="0" i="0" u="none" strike="noStrike" cap="none" dirty="0" smtClean="0">
                <a:solidFill>
                  <a:srgbClr val="000000"/>
                </a:solidFill>
                <a:effectLst/>
                <a:latin typeface="Arial"/>
                <a:ea typeface="Arial"/>
                <a:cs typeface="Arial"/>
                <a:sym typeface="Arial"/>
              </a:rPr>
              <a:t>What’s in here that can help us see if there’s a link between activities humans do and temperature?</a:t>
            </a:r>
          </a:p>
          <a:p>
            <a:pPr marL="139700" indent="0" rtl="0">
              <a:buNone/>
            </a:pPr>
            <a:endParaRPr lang="en-US" sz="1100" b="1" i="0" u="none" strike="noStrike" cap="none" dirty="0" smtClean="0">
              <a:solidFill>
                <a:srgbClr val="000000"/>
              </a:solidFill>
              <a:effectLst/>
              <a:latin typeface="Arial"/>
              <a:ea typeface="Arial"/>
              <a:cs typeface="Arial"/>
              <a:sym typeface="Arial"/>
            </a:endParaRPr>
          </a:p>
          <a:p>
            <a:pPr marL="139700" indent="0" rtl="0">
              <a:buNone/>
            </a:pPr>
            <a:r>
              <a:rPr lang="en-US" sz="1100" b="1" i="0" u="none" strike="noStrike" cap="none" dirty="0" smtClean="0">
                <a:solidFill>
                  <a:srgbClr val="000000"/>
                </a:solidFill>
                <a:effectLst/>
                <a:latin typeface="Arial"/>
                <a:ea typeface="Arial"/>
                <a:cs typeface="Arial"/>
                <a:sym typeface="Arial"/>
              </a:rPr>
              <a:t>Listen for </a:t>
            </a:r>
            <a:r>
              <a:rPr lang="en-US" sz="1100" b="1" i="1" u="none" strike="noStrike" cap="none" dirty="0" smtClean="0">
                <a:solidFill>
                  <a:srgbClr val="000000"/>
                </a:solidFill>
                <a:effectLst/>
                <a:latin typeface="Arial"/>
                <a:ea typeface="Arial"/>
                <a:cs typeface="Arial"/>
                <a:sym typeface="Arial"/>
              </a:rPr>
              <a:t>student responses</a:t>
            </a:r>
            <a:r>
              <a:rPr lang="en-US" sz="1100" b="1" i="0" u="none" strike="noStrike" cap="none" dirty="0" smtClean="0">
                <a:solidFill>
                  <a:srgbClr val="000000"/>
                </a:solidFill>
                <a:effectLst/>
                <a:latin typeface="Arial"/>
                <a:ea typeface="Arial"/>
                <a:cs typeface="Arial"/>
                <a:sym typeface="Arial"/>
              </a:rPr>
              <a:t> such as:</a:t>
            </a:r>
            <a:endParaRPr lang="en-US" b="0" dirty="0" smtClean="0">
              <a:effectLst/>
            </a:endParaRPr>
          </a:p>
          <a:p>
            <a:pPr rtl="0" fontAlgn="base"/>
            <a:r>
              <a:rPr lang="en-US" sz="1100" b="0" i="1" u="none" strike="noStrike" cap="none" dirty="0" smtClean="0">
                <a:solidFill>
                  <a:srgbClr val="000000"/>
                </a:solidFill>
                <a:effectLst/>
                <a:latin typeface="Arial"/>
                <a:ea typeface="Arial"/>
                <a:cs typeface="Arial"/>
                <a:sym typeface="Arial"/>
              </a:rPr>
              <a:t>Scientists drill into ice and can find out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that was in the atmosphere at a certain time.  The further down they drill the older the ice, so they can determine what the atmosphere was like thousands of years ago.  There is a relationship between CO</a:t>
            </a:r>
            <a:r>
              <a:rPr lang="en-US" sz="1100" b="0" i="1" u="none" strike="noStrike" cap="none" baseline="-25000" dirty="0" smtClean="0">
                <a:solidFill>
                  <a:srgbClr val="000000"/>
                </a:solidFill>
                <a:effectLst/>
                <a:latin typeface="Arial"/>
                <a:ea typeface="Arial"/>
                <a:cs typeface="Arial"/>
                <a:sym typeface="Arial"/>
              </a:rPr>
              <a:t>2 </a:t>
            </a:r>
            <a:r>
              <a:rPr lang="en-US" sz="1100" b="0" i="1" u="none" strike="noStrike" cap="none" dirty="0" smtClean="0">
                <a:solidFill>
                  <a:srgbClr val="000000"/>
                </a:solidFill>
                <a:effectLst/>
                <a:latin typeface="Arial"/>
                <a:ea typeface="Arial"/>
                <a:cs typeface="Arial"/>
                <a:sym typeface="Arial"/>
              </a:rPr>
              <a:t>and temperature, so they can calculate the temperature from the amount of CO</a:t>
            </a:r>
            <a:r>
              <a:rPr lang="en-US" sz="1100" b="0" i="1" u="none" strike="noStrike" cap="none" baseline="-25000" dirty="0" smtClean="0">
                <a:solidFill>
                  <a:srgbClr val="000000"/>
                </a:solidFill>
                <a:effectLst/>
                <a:latin typeface="Arial"/>
                <a:ea typeface="Arial"/>
                <a:cs typeface="Arial"/>
                <a:sym typeface="Arial"/>
              </a:rPr>
              <a:t>2</a:t>
            </a:r>
            <a:r>
              <a:rPr lang="en-US" sz="1100" b="0" i="1" u="none" strike="noStrike" cap="none" dirty="0" smtClean="0">
                <a:solidFill>
                  <a:srgbClr val="000000"/>
                </a:solidFill>
                <a:effectLst/>
                <a:latin typeface="Arial"/>
                <a:ea typeface="Arial"/>
                <a:cs typeface="Arial"/>
                <a:sym typeface="Arial"/>
              </a:rPr>
              <a:t> in the ice.  Looking back at the comic, there was the industrial revolution, airplanes, and more fossil fuel usage that was happening around 1700-1800. </a:t>
            </a:r>
          </a:p>
          <a:p>
            <a:r>
              <a:rPr lang="en-US" sz="1100" b="0" i="1" u="none" strike="noStrike" cap="none" dirty="0" smtClean="0">
                <a:solidFill>
                  <a:srgbClr val="000000"/>
                </a:solidFill>
                <a:effectLst/>
                <a:latin typeface="Arial"/>
                <a:ea typeface="Arial"/>
                <a:cs typeface="Arial"/>
                <a:sym typeface="Arial"/>
              </a:rPr>
              <a:t>How the heck do scientists know? </a:t>
            </a:r>
          </a:p>
          <a:p>
            <a:pPr marL="139700" indent="0">
              <a:buNone/>
            </a:pPr>
            <a:endParaRPr lang="en-US" sz="1100" b="0" i="1" u="none" strike="noStrike" cap="none" dirty="0" smtClean="0">
              <a:solidFill>
                <a:srgbClr val="000000"/>
              </a:solidFill>
              <a:effectLst/>
              <a:latin typeface="Arial"/>
              <a:ea typeface="Arial"/>
              <a:cs typeface="Arial"/>
              <a:sym typeface="Arial"/>
            </a:endParaRPr>
          </a:p>
          <a:p>
            <a:pPr marL="139700" indent="0">
              <a:buNone/>
            </a:pPr>
            <a:r>
              <a:rPr lang="en-US" sz="1100" b="1" i="1" u="none" strike="noStrike" cap="none" dirty="0" smtClean="0">
                <a:solidFill>
                  <a:srgbClr val="000000"/>
                </a:solidFill>
                <a:effectLst/>
                <a:latin typeface="Arial"/>
                <a:ea typeface="Arial"/>
                <a:cs typeface="Arial"/>
                <a:sym typeface="Arial"/>
              </a:rPr>
              <a:t>Have students analyze some ice core data -- see what it looks like, or watch a video about it:</a:t>
            </a:r>
            <a:r>
              <a:rPr lang="en-US" sz="1100" b="1" i="1" u="none" strike="noStrike" cap="none" baseline="0" dirty="0" smtClean="0">
                <a:solidFill>
                  <a:srgbClr val="000000"/>
                </a:solidFill>
                <a:effectLst/>
                <a:latin typeface="Arial"/>
                <a:ea typeface="Arial"/>
                <a:cs typeface="Arial"/>
                <a:sym typeface="Arial"/>
              </a:rPr>
              <a:t> </a:t>
            </a:r>
            <a:r>
              <a:rPr lang="en-US" sz="1100" b="1" i="1" u="sng" strike="noStrike" cap="none" dirty="0" smtClean="0">
                <a:solidFill>
                  <a:srgbClr val="000000"/>
                </a:solidFill>
                <a:effectLst/>
                <a:latin typeface="Arial"/>
                <a:ea typeface="Arial"/>
                <a:cs typeface="Arial"/>
                <a:sym typeface="Arial"/>
                <a:hlinkClick r:id="rId3"/>
              </a:rPr>
              <a:t>cleanet.org</a:t>
            </a:r>
            <a:r>
              <a:rPr lang="en-US" sz="1100" b="1" i="1" u="none" strike="noStrike" cap="none" dirty="0" smtClean="0">
                <a:solidFill>
                  <a:srgbClr val="000000"/>
                </a:solidFill>
                <a:effectLst/>
                <a:latin typeface="Arial"/>
                <a:ea typeface="Arial"/>
                <a:cs typeface="Arial"/>
                <a:sym typeface="Arial"/>
              </a:rPr>
              <a:t>: </a:t>
            </a:r>
            <a:r>
              <a:rPr lang="en-US" sz="1100" b="1" i="1" u="sng" strike="noStrike" cap="none" dirty="0" smtClean="0">
                <a:solidFill>
                  <a:srgbClr val="000000"/>
                </a:solidFill>
                <a:effectLst/>
                <a:latin typeface="Arial"/>
                <a:ea typeface="Arial"/>
                <a:cs typeface="Arial"/>
                <a:sym typeface="Arial"/>
                <a:hlinkClick r:id="rId4"/>
              </a:rPr>
              <a:t>https://www.youtube.com/watch?v=oHzADl-XID8</a:t>
            </a:r>
            <a:r>
              <a:rPr lang="en-US" sz="1100" b="1" i="1" u="none" strike="noStrike" cap="none" dirty="0" smtClean="0">
                <a:solidFill>
                  <a:srgbClr val="000000"/>
                </a:solidFill>
                <a:effectLst/>
                <a:latin typeface="Arial"/>
                <a:ea typeface="Arial"/>
                <a:cs typeface="Arial"/>
                <a:sym typeface="Arial"/>
              </a:rPr>
              <a:t>. It clearly explains the relationship</a:t>
            </a:r>
            <a:r>
              <a:rPr lang="en-US" sz="1100" b="1" i="1" u="none" strike="noStrike" cap="none" baseline="0" dirty="0" smtClean="0">
                <a:solidFill>
                  <a:srgbClr val="000000"/>
                </a:solidFill>
                <a:effectLst/>
                <a:latin typeface="Arial"/>
                <a:ea typeface="Arial"/>
                <a:cs typeface="Arial"/>
                <a:sym typeface="Arial"/>
              </a:rPr>
              <a:t> between </a:t>
            </a:r>
            <a:r>
              <a:rPr lang="en-US" sz="1100" b="1" i="1" u="none" strike="noStrike" cap="none" dirty="0" smtClean="0">
                <a:solidFill>
                  <a:srgbClr val="000000"/>
                </a:solidFill>
                <a:effectLst/>
                <a:latin typeface="Arial"/>
                <a:ea typeface="Arial"/>
                <a:cs typeface="Arial"/>
                <a:sym typeface="Arial"/>
              </a:rPr>
              <a:t>CO</a:t>
            </a:r>
            <a:r>
              <a:rPr lang="en-US" sz="1100" b="1" i="1" u="none" strike="noStrike" cap="none" baseline="-25000" dirty="0" smtClean="0">
                <a:solidFill>
                  <a:srgbClr val="000000"/>
                </a:solidFill>
                <a:effectLst/>
                <a:latin typeface="Arial"/>
                <a:ea typeface="Arial"/>
                <a:cs typeface="Arial"/>
                <a:sym typeface="Arial"/>
              </a:rPr>
              <a:t>2</a:t>
            </a:r>
            <a:r>
              <a:rPr lang="en-US" sz="1100" b="1" i="1" u="none" strike="noStrike" cap="none" baseline="0" dirty="0" smtClean="0">
                <a:solidFill>
                  <a:srgbClr val="000000"/>
                </a:solidFill>
                <a:effectLst/>
                <a:latin typeface="Arial"/>
                <a:ea typeface="Arial"/>
                <a:cs typeface="Arial"/>
                <a:sym typeface="Arial"/>
              </a:rPr>
              <a:t> and temperature</a:t>
            </a:r>
            <a:r>
              <a:rPr lang="en-US" sz="1100" b="1" i="1" u="none" strike="noStrike" cap="none" dirty="0" smtClean="0">
                <a:solidFill>
                  <a:srgbClr val="000000"/>
                </a:solidFill>
                <a:effectLst/>
                <a:latin typeface="Arial"/>
                <a:ea typeface="Arial"/>
                <a:cs typeface="Arial"/>
                <a:sym typeface="Arial"/>
              </a:rPr>
              <a:t>, which is fine at this point.</a:t>
            </a:r>
            <a:endParaRPr b="1"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e0vj-0imOLw"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xkcd.com/1732/"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0" y="3244275"/>
            <a:ext cx="8520600" cy="794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Lesson 5</a:t>
            </a:r>
            <a:r>
              <a:rPr lang="en" sz="3600"/>
              <a:t> </a:t>
            </a:r>
            <a:endParaRPr sz="3600"/>
          </a:p>
        </p:txBody>
      </p:sp>
      <p:sp>
        <p:nvSpPr>
          <p:cNvPr id="55" name="Shape 55"/>
          <p:cNvSpPr txBox="1">
            <a:spLocks noGrp="1"/>
          </p:cNvSpPr>
          <p:nvPr>
            <p:ph type="subTitle" idx="1"/>
          </p:nvPr>
        </p:nvSpPr>
        <p:spPr>
          <a:xfrm>
            <a:off x="3048000" y="817725"/>
            <a:ext cx="5998500" cy="15216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3000" b="1">
                <a:solidFill>
                  <a:schemeClr val="dk1"/>
                </a:solidFill>
              </a:rPr>
              <a:t>What was Earth’s temperature </a:t>
            </a:r>
            <a:endParaRPr sz="3000" b="1">
              <a:solidFill>
                <a:schemeClr val="dk1"/>
              </a:solidFill>
            </a:endParaRPr>
          </a:p>
          <a:p>
            <a:pPr marL="0" lvl="0" indent="0" rtl="0">
              <a:spcBef>
                <a:spcPts val="0"/>
              </a:spcBef>
              <a:spcAft>
                <a:spcPts val="0"/>
              </a:spcAft>
              <a:buClr>
                <a:schemeClr val="dk1"/>
              </a:buClr>
              <a:buSzPts val="1100"/>
              <a:buFont typeface="Arial"/>
              <a:buNone/>
            </a:pPr>
            <a:r>
              <a:rPr lang="en" sz="3000" b="1">
                <a:solidFill>
                  <a:schemeClr val="dk1"/>
                </a:solidFill>
              </a:rPr>
              <a:t>like in the past?</a:t>
            </a:r>
            <a:endParaRPr sz="3000"/>
          </a:p>
        </p:txBody>
      </p:sp>
      <p:pic>
        <p:nvPicPr>
          <p:cNvPr id="56" name="Shape 56"/>
          <p:cNvPicPr preferRelativeResize="0"/>
          <p:nvPr/>
        </p:nvPicPr>
        <p:blipFill>
          <a:blip r:embed="rId3">
            <a:alphaModFix/>
          </a:blip>
          <a:stretch>
            <a:fillRect/>
          </a:stretch>
        </p:blipFill>
        <p:spPr>
          <a:xfrm>
            <a:off x="95250" y="119070"/>
            <a:ext cx="2846600" cy="29189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Why the big jump?</a:t>
            </a:r>
            <a:endParaRPr/>
          </a:p>
        </p:txBody>
      </p:sp>
      <p:sp>
        <p:nvSpPr>
          <p:cNvPr id="116" name="Shape 1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solidFill>
                  <a:schemeClr val="tx1"/>
                </a:solidFill>
              </a:rPr>
              <a:t>We noticed this point on the graph that seemed to happen right before the intense temperature increase, so what is it?</a:t>
            </a:r>
            <a:endParaRPr dirty="0">
              <a:solidFill>
                <a:schemeClr val="tx1"/>
              </a:solidFill>
            </a:endParaRPr>
          </a:p>
          <a:p>
            <a:pPr marL="0" lvl="0" indent="0">
              <a:spcBef>
                <a:spcPts val="1600"/>
              </a:spcBef>
              <a:spcAft>
                <a:spcPts val="1600"/>
              </a:spcAft>
              <a:buNone/>
            </a:pPr>
            <a:r>
              <a:rPr lang="en" dirty="0">
                <a:solidFill>
                  <a:schemeClr val="tx1"/>
                </a:solidFill>
              </a:rPr>
              <a:t>Independently read the summary on your student activity sheet silently, and answer the questions that follow the reading.</a:t>
            </a:r>
            <a:endParaRPr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did we figure out?</a:t>
            </a:r>
            <a:endParaRPr/>
          </a:p>
        </p:txBody>
      </p:sp>
      <p:sp>
        <p:nvSpPr>
          <p:cNvPr id="122" name="Shape 1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lnSpc>
                <a:spcPct val="100000"/>
              </a:lnSpc>
              <a:spcBef>
                <a:spcPts val="0"/>
              </a:spcBef>
              <a:spcAft>
                <a:spcPts val="0"/>
              </a:spcAft>
              <a:buClr>
                <a:schemeClr val="dk1"/>
              </a:buClr>
              <a:buSzPts val="1800"/>
              <a:buChar char="●"/>
            </a:pPr>
            <a:r>
              <a:rPr lang="en">
                <a:solidFill>
                  <a:schemeClr val="dk1"/>
                </a:solidFill>
              </a:rPr>
              <a:t>What did we find out after we watched the trend video?</a:t>
            </a:r>
            <a:endParaRPr>
              <a:solidFill>
                <a:schemeClr val="dk1"/>
              </a:solidFill>
            </a:endParaRPr>
          </a:p>
          <a:p>
            <a:pPr marL="457200" lvl="0" indent="-342900" rtl="0">
              <a:lnSpc>
                <a:spcPct val="100000"/>
              </a:lnSpc>
              <a:spcBef>
                <a:spcPts val="1600"/>
              </a:spcBef>
              <a:spcAft>
                <a:spcPts val="0"/>
              </a:spcAft>
              <a:buClr>
                <a:schemeClr val="dk1"/>
              </a:buClr>
              <a:buSzPts val="1800"/>
              <a:buChar char="●"/>
            </a:pPr>
            <a:r>
              <a:rPr lang="en">
                <a:solidFill>
                  <a:schemeClr val="dk1"/>
                </a:solidFill>
              </a:rPr>
              <a:t>How do scientists find out what Earth’s temperature was in the distant past?</a:t>
            </a:r>
            <a:endParaRPr>
              <a:solidFill>
                <a:schemeClr val="dk1"/>
              </a:solidFill>
            </a:endParaRPr>
          </a:p>
          <a:p>
            <a:pPr marL="457200" lvl="0" indent="-342900" rtl="0">
              <a:lnSpc>
                <a:spcPct val="100000"/>
              </a:lnSpc>
              <a:spcBef>
                <a:spcPts val="1600"/>
              </a:spcBef>
              <a:spcAft>
                <a:spcPts val="0"/>
              </a:spcAft>
              <a:buClr>
                <a:schemeClr val="dk1"/>
              </a:buClr>
              <a:buSzPts val="1800"/>
              <a:buChar char="●"/>
            </a:pPr>
            <a:r>
              <a:rPr lang="en">
                <a:solidFill>
                  <a:schemeClr val="dk1"/>
                </a:solidFill>
              </a:rPr>
              <a:t>How did the Industrial Revolution change life for people?</a:t>
            </a:r>
            <a:endParaRPr>
              <a:solidFill>
                <a:schemeClr val="dk1"/>
              </a:solidFill>
            </a:endParaRPr>
          </a:p>
          <a:p>
            <a:pPr marL="457200" lvl="0" indent="-342900" rtl="0">
              <a:lnSpc>
                <a:spcPct val="100000"/>
              </a:lnSpc>
              <a:spcBef>
                <a:spcPts val="1600"/>
              </a:spcBef>
              <a:spcAft>
                <a:spcPts val="0"/>
              </a:spcAft>
              <a:buClr>
                <a:schemeClr val="dk1"/>
              </a:buClr>
              <a:buSzPts val="1800"/>
              <a:buChar char="●"/>
            </a:pPr>
            <a:r>
              <a:rPr lang="en">
                <a:solidFill>
                  <a:schemeClr val="dk1"/>
                </a:solidFill>
              </a:rPr>
              <a:t>What kind of trend did we decide is happening to our temperatures compared to the Earth’s past temperatures?</a:t>
            </a:r>
            <a:endParaRPr>
              <a:solidFill>
                <a:schemeClr val="dk1"/>
              </a:solidFill>
            </a:endParaRPr>
          </a:p>
          <a:p>
            <a:pPr marL="0" lvl="0" indent="0">
              <a:lnSpc>
                <a:spcPct val="100000"/>
              </a:lnSpc>
              <a:spcBef>
                <a:spcPts val="1600"/>
              </a:spcBef>
              <a:spcAft>
                <a:spcPts val="0"/>
              </a:spcAft>
              <a:buClr>
                <a:schemeClr val="dk1"/>
              </a:buClr>
              <a:buSzPts val="1100"/>
              <a:buFont typeface="Arial"/>
              <a:buNone/>
            </a:pPr>
            <a:endParaRPr sz="1200">
              <a:solidFill>
                <a:schemeClr val="dk1"/>
              </a:solidFill>
              <a:latin typeface="Avenir Book"/>
              <a:ea typeface="Avenir Book"/>
              <a:cs typeface="Avenir Book"/>
              <a:sym typeface="Avenir Book"/>
            </a:endParaRPr>
          </a:p>
          <a:p>
            <a:pPr marL="0" lvl="0" indent="0">
              <a:lnSpc>
                <a:spcPct val="100000"/>
              </a:lnSpc>
              <a:spcBef>
                <a:spcPts val="0"/>
              </a:spcBef>
              <a:spcAft>
                <a:spcPts val="0"/>
              </a:spcAft>
              <a:buClr>
                <a:schemeClr val="dk1"/>
              </a:buClr>
              <a:buSzPts val="1100"/>
              <a:buFont typeface="Arial"/>
              <a:buNone/>
            </a:pPr>
            <a:endParaRPr sz="1200">
              <a:solidFill>
                <a:schemeClr val="dk1"/>
              </a:solidFill>
              <a:latin typeface="Avenir Book"/>
              <a:ea typeface="Avenir Book"/>
              <a:cs typeface="Avenir Book"/>
              <a:sym typeface="Avenir Book"/>
            </a:endParaRPr>
          </a:p>
          <a:p>
            <a:pPr marL="0" lvl="0" indent="0">
              <a:spcBef>
                <a:spcPts val="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do we need to do next?</a:t>
            </a:r>
            <a:endParaRPr/>
          </a:p>
        </p:txBody>
      </p:sp>
      <p:sp>
        <p:nvSpPr>
          <p:cNvPr id="128" name="Shape 128"/>
          <p:cNvSpPr txBox="1">
            <a:spLocks noGrp="1"/>
          </p:cNvSpPr>
          <p:nvPr>
            <p:ph type="body" idx="1"/>
          </p:nvPr>
        </p:nvSpPr>
        <p:spPr>
          <a:xfrm>
            <a:off x="311700" y="1101475"/>
            <a:ext cx="8520600" cy="3416400"/>
          </a:xfrm>
          <a:prstGeom prst="rect">
            <a:avLst/>
          </a:prstGeom>
        </p:spPr>
        <p:txBody>
          <a:bodyPr spcFirstLastPara="1" wrap="square" lIns="91425" tIns="91425" rIns="91425" bIns="91425" anchor="t" anchorCtr="0">
            <a:noAutofit/>
          </a:bodyPr>
          <a:lstStyle/>
          <a:p>
            <a:pPr marL="0" lvl="0" indent="0" rtl="0">
              <a:lnSpc>
                <a:spcPct val="110000"/>
              </a:lnSpc>
              <a:spcBef>
                <a:spcPts val="0"/>
              </a:spcBef>
              <a:spcAft>
                <a:spcPts val="0"/>
              </a:spcAft>
              <a:buClr>
                <a:schemeClr val="dk1"/>
              </a:buClr>
              <a:buSzPts val="1100"/>
              <a:buFont typeface="Arial"/>
              <a:buNone/>
            </a:pPr>
            <a:r>
              <a:rPr lang="en">
                <a:solidFill>
                  <a:srgbClr val="000000"/>
                </a:solidFill>
              </a:rPr>
              <a:t>How do you think human activities which started in the Industrial Revolution and the world’s increasing </a:t>
            </a:r>
            <a:r>
              <a:rPr lang="en" smtClean="0">
                <a:solidFill>
                  <a:srgbClr val="000000"/>
                </a:solidFill>
              </a:rPr>
              <a:t>temperature are related?</a:t>
            </a:r>
            <a:endParaRPr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 Now </a:t>
            </a:r>
            <a:endParaRPr/>
          </a:p>
        </p:txBody>
      </p:sp>
      <p:sp>
        <p:nvSpPr>
          <p:cNvPr id="62" name="Shape 62"/>
          <p:cNvSpPr txBox="1">
            <a:spLocks noGrp="1"/>
          </p:cNvSpPr>
          <p:nvPr>
            <p:ph type="body" idx="1"/>
          </p:nvPr>
        </p:nvSpPr>
        <p:spPr>
          <a:xfrm>
            <a:off x="311700" y="1152475"/>
            <a:ext cx="8520600" cy="3697500"/>
          </a:xfrm>
          <a:prstGeom prst="rect">
            <a:avLst/>
          </a:prstGeom>
        </p:spPr>
        <p:txBody>
          <a:bodyPr spcFirstLastPara="1" wrap="square" lIns="91425" tIns="91425" rIns="91425" bIns="91425" anchor="t" anchorCtr="0">
            <a:noAutofit/>
          </a:bodyPr>
          <a:lstStyle/>
          <a:p>
            <a:pPr marL="457200" lvl="0" indent="-342900" rtl="0">
              <a:lnSpc>
                <a:spcPct val="114000"/>
              </a:lnSpc>
              <a:spcBef>
                <a:spcPts val="0"/>
              </a:spcBef>
              <a:spcAft>
                <a:spcPts val="0"/>
              </a:spcAft>
              <a:buSzPts val="1800"/>
              <a:buChar char="●"/>
            </a:pPr>
            <a:r>
              <a:rPr lang="en" dirty="0"/>
              <a:t>Yesterday, we investigated if other parts of the world are </a:t>
            </a:r>
            <a:r>
              <a:rPr lang="en" dirty="0" smtClean="0"/>
              <a:t>warming </a:t>
            </a:r>
            <a:r>
              <a:rPr lang="en" dirty="0"/>
              <a:t>too.</a:t>
            </a:r>
            <a:endParaRPr dirty="0"/>
          </a:p>
          <a:p>
            <a:pPr marL="457200" lvl="0" indent="-342900" rtl="0">
              <a:lnSpc>
                <a:spcPct val="114000"/>
              </a:lnSpc>
              <a:spcBef>
                <a:spcPts val="1600"/>
              </a:spcBef>
              <a:spcAft>
                <a:spcPts val="1600"/>
              </a:spcAft>
              <a:buSzPts val="1800"/>
              <a:buChar char="●"/>
            </a:pPr>
            <a:r>
              <a:rPr lang="en" dirty="0"/>
              <a:t>What did we find out?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 what should we focus on today?</a:t>
            </a:r>
            <a:endParaRPr/>
          </a:p>
        </p:txBody>
      </p:sp>
      <p:sp>
        <p:nvSpPr>
          <p:cNvPr id="68" name="Shape 68"/>
          <p:cNvSpPr txBox="1">
            <a:spLocks noGrp="1"/>
          </p:cNvSpPr>
          <p:nvPr>
            <p:ph type="body" idx="1"/>
          </p:nvPr>
        </p:nvSpPr>
        <p:spPr>
          <a:xfrm>
            <a:off x="311700" y="1152475"/>
            <a:ext cx="8520600" cy="366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We decided that we needed to look at more data over time to determine if the warming temperatures are a trend.</a:t>
            </a:r>
            <a:endParaRPr/>
          </a:p>
          <a:p>
            <a:pPr marL="457200" lvl="0" indent="-342900" rtl="0">
              <a:lnSpc>
                <a:spcPct val="114000"/>
              </a:lnSpc>
              <a:spcBef>
                <a:spcPts val="1600"/>
              </a:spcBef>
              <a:spcAft>
                <a:spcPts val="0"/>
              </a:spcAft>
              <a:buSzPts val="1800"/>
              <a:buChar char="●"/>
            </a:pPr>
            <a:r>
              <a:rPr lang="en"/>
              <a:t>In your own words, what is a trend?</a:t>
            </a:r>
            <a:endParaRPr/>
          </a:p>
          <a:p>
            <a:pPr marL="457200" lvl="0" indent="-342900" rtl="0">
              <a:lnSpc>
                <a:spcPct val="114000"/>
              </a:lnSpc>
              <a:spcBef>
                <a:spcPts val="1600"/>
              </a:spcBef>
              <a:spcAft>
                <a:spcPts val="0"/>
              </a:spcAft>
              <a:buSzPts val="1800"/>
              <a:buChar char="●"/>
            </a:pPr>
            <a:r>
              <a:rPr lang="en"/>
              <a:t>Where have you seen trends before in your life?</a:t>
            </a:r>
            <a:endParaRPr/>
          </a:p>
          <a:p>
            <a:pPr marL="457200" lvl="0" indent="-342900" rtl="0">
              <a:lnSpc>
                <a:spcPct val="114000"/>
              </a:lnSpc>
              <a:spcBef>
                <a:spcPts val="1600"/>
              </a:spcBef>
              <a:spcAft>
                <a:spcPts val="1600"/>
              </a:spcAft>
              <a:buSzPts val="1800"/>
              <a:buChar char="●"/>
            </a:pPr>
            <a:r>
              <a:rPr lang="en"/>
              <a:t>At this point in our investigation, do you think that the rising temperatures are a trend?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is a trend?	</a:t>
            </a:r>
            <a:endParaRPr/>
          </a:p>
        </p:txBody>
      </p:sp>
      <p:sp>
        <p:nvSpPr>
          <p:cNvPr id="74" name="Shape 7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We are going to watch a </a:t>
            </a:r>
            <a:r>
              <a:rPr lang="en" u="sng" dirty="0">
                <a:solidFill>
                  <a:schemeClr val="hlink"/>
                </a:solidFill>
                <a:hlinkClick r:id="rId3"/>
              </a:rPr>
              <a:t>video</a:t>
            </a:r>
            <a:r>
              <a:rPr lang="en" dirty="0"/>
              <a:t> to help us visualize what a trend is and how to determine its pattern.</a:t>
            </a:r>
            <a:endParaRPr dirty="0"/>
          </a:p>
          <a:p>
            <a:pPr marL="0" lvl="0" indent="0">
              <a:spcBef>
                <a:spcPts val="1600"/>
              </a:spcBef>
              <a:spcAft>
                <a:spcPts val="1600"/>
              </a:spcAft>
              <a:buNone/>
            </a:pPr>
            <a:endParaRPr dirty="0"/>
          </a:p>
        </p:txBody>
      </p:sp>
      <p:pic>
        <p:nvPicPr>
          <p:cNvPr id="75" name="Shape 75">
            <a:hlinkClick r:id="rId3"/>
          </p:cNvPr>
          <p:cNvPicPr preferRelativeResize="0"/>
          <p:nvPr/>
        </p:nvPicPr>
        <p:blipFill>
          <a:blip r:embed="rId4">
            <a:alphaModFix/>
          </a:blip>
          <a:stretch>
            <a:fillRect/>
          </a:stretch>
        </p:blipFill>
        <p:spPr>
          <a:xfrm>
            <a:off x="2416325" y="2186300"/>
            <a:ext cx="3640700" cy="2325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Summarize the four main types of trends</a:t>
            </a:r>
            <a:endParaRPr/>
          </a:p>
        </p:txBody>
      </p:sp>
      <p:pic>
        <p:nvPicPr>
          <p:cNvPr id="81" name="Shape 81"/>
          <p:cNvPicPr preferRelativeResize="0"/>
          <p:nvPr/>
        </p:nvPicPr>
        <p:blipFill>
          <a:blip r:embed="rId3">
            <a:alphaModFix/>
          </a:blip>
          <a:stretch>
            <a:fillRect/>
          </a:stretch>
        </p:blipFill>
        <p:spPr>
          <a:xfrm>
            <a:off x="311700" y="1242075"/>
            <a:ext cx="4258925" cy="2318150"/>
          </a:xfrm>
          <a:prstGeom prst="rect">
            <a:avLst/>
          </a:prstGeom>
          <a:noFill/>
          <a:ln>
            <a:noFill/>
          </a:ln>
        </p:spPr>
      </p:pic>
      <p:pic>
        <p:nvPicPr>
          <p:cNvPr id="82" name="Shape 82"/>
          <p:cNvPicPr preferRelativeResize="0"/>
          <p:nvPr/>
        </p:nvPicPr>
        <p:blipFill>
          <a:blip r:embed="rId4">
            <a:alphaModFix/>
          </a:blip>
          <a:stretch>
            <a:fillRect/>
          </a:stretch>
        </p:blipFill>
        <p:spPr>
          <a:xfrm>
            <a:off x="4354625" y="1242075"/>
            <a:ext cx="2025733" cy="2376825"/>
          </a:xfrm>
          <a:prstGeom prst="rect">
            <a:avLst/>
          </a:prstGeom>
          <a:noFill/>
          <a:ln>
            <a:noFill/>
          </a:ln>
        </p:spPr>
      </p:pic>
      <p:pic>
        <p:nvPicPr>
          <p:cNvPr id="83" name="Shape 83"/>
          <p:cNvPicPr preferRelativeResize="0"/>
          <p:nvPr/>
        </p:nvPicPr>
        <p:blipFill>
          <a:blip r:embed="rId5">
            <a:alphaModFix/>
          </a:blip>
          <a:stretch>
            <a:fillRect/>
          </a:stretch>
        </p:blipFill>
        <p:spPr>
          <a:xfrm>
            <a:off x="6425875" y="1242075"/>
            <a:ext cx="1975725" cy="237682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Describe the trend of human population</a:t>
            </a:r>
            <a:endParaRPr/>
          </a:p>
        </p:txBody>
      </p:sp>
      <p:pic>
        <p:nvPicPr>
          <p:cNvPr id="89" name="Shape 89"/>
          <p:cNvPicPr preferRelativeResize="0"/>
          <p:nvPr/>
        </p:nvPicPr>
        <p:blipFill>
          <a:blip r:embed="rId3">
            <a:alphaModFix/>
          </a:blip>
          <a:stretch>
            <a:fillRect/>
          </a:stretch>
        </p:blipFill>
        <p:spPr>
          <a:xfrm>
            <a:off x="1756990" y="1109550"/>
            <a:ext cx="5630022" cy="3416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Trends in temperature</a:t>
            </a:r>
            <a:endParaRPr/>
          </a:p>
        </p:txBody>
      </p:sp>
      <p:sp>
        <p:nvSpPr>
          <p:cNvPr id="95" name="Shape 95"/>
          <p:cNvSpPr txBox="1">
            <a:spLocks noGrp="1"/>
          </p:cNvSpPr>
          <p:nvPr>
            <p:ph type="body" idx="1"/>
          </p:nvPr>
        </p:nvSpPr>
        <p:spPr>
          <a:xfrm>
            <a:off x="311700" y="957225"/>
            <a:ext cx="8520600" cy="3611700"/>
          </a:xfrm>
          <a:prstGeom prst="rect">
            <a:avLst/>
          </a:prstGeom>
        </p:spPr>
        <p:txBody>
          <a:bodyPr spcFirstLastPara="1" wrap="square" lIns="91425" tIns="91425" rIns="91425" bIns="91425" anchor="t" anchorCtr="0">
            <a:noAutofit/>
          </a:bodyPr>
          <a:lstStyle/>
          <a:p>
            <a:pPr marL="0" lvl="0" indent="0" rtl="0">
              <a:lnSpc>
                <a:spcPct val="110000"/>
              </a:lnSpc>
              <a:spcBef>
                <a:spcPts val="0"/>
              </a:spcBef>
              <a:spcAft>
                <a:spcPts val="0"/>
              </a:spcAft>
              <a:buNone/>
            </a:pPr>
            <a:r>
              <a:rPr lang="en" dirty="0">
                <a:solidFill>
                  <a:schemeClr val="dk1"/>
                </a:solidFill>
              </a:rPr>
              <a:t>One key thing we need to do when we look at a graph is to look at the pattern of its overall direction. We can draw a line of best </a:t>
            </a:r>
            <a:r>
              <a:rPr lang="en-US" dirty="0" smtClean="0">
                <a:solidFill>
                  <a:schemeClr val="dk1"/>
                </a:solidFill>
              </a:rPr>
              <a:t>fit </a:t>
            </a:r>
            <a:r>
              <a:rPr lang="en" dirty="0" smtClean="0">
                <a:solidFill>
                  <a:schemeClr val="dk1"/>
                </a:solidFill>
              </a:rPr>
              <a:t>on </a:t>
            </a:r>
            <a:r>
              <a:rPr lang="en" dirty="0">
                <a:solidFill>
                  <a:schemeClr val="dk1"/>
                </a:solidFill>
              </a:rPr>
              <a:t>the graph that helps us see the trend in the data being displayed.</a:t>
            </a:r>
            <a:endParaRPr dirty="0">
              <a:solidFill>
                <a:schemeClr val="dk1"/>
              </a:solidFill>
            </a:endParaRPr>
          </a:p>
          <a:p>
            <a:pPr marL="0" lvl="0" indent="0" rtl="0">
              <a:lnSpc>
                <a:spcPct val="110000"/>
              </a:lnSpc>
              <a:spcBef>
                <a:spcPts val="0"/>
              </a:spcBef>
              <a:spcAft>
                <a:spcPts val="0"/>
              </a:spcAft>
              <a:buNone/>
            </a:pPr>
            <a:endParaRPr dirty="0">
              <a:solidFill>
                <a:schemeClr val="dk1"/>
              </a:solidFill>
            </a:endParaRPr>
          </a:p>
        </p:txBody>
      </p:sp>
      <p:pic>
        <p:nvPicPr>
          <p:cNvPr id="96" name="Shape 96"/>
          <p:cNvPicPr preferRelativeResize="0"/>
          <p:nvPr/>
        </p:nvPicPr>
        <p:blipFill>
          <a:blip r:embed="rId3">
            <a:alphaModFix/>
          </a:blip>
          <a:stretch>
            <a:fillRect/>
          </a:stretch>
        </p:blipFill>
        <p:spPr>
          <a:xfrm>
            <a:off x="864151" y="1952425"/>
            <a:ext cx="6488224" cy="2961350"/>
          </a:xfrm>
          <a:prstGeom prst="rect">
            <a:avLst/>
          </a:prstGeom>
          <a:noFill/>
          <a:ln>
            <a:noFill/>
          </a:ln>
        </p:spPr>
      </p:pic>
      <p:sp>
        <p:nvSpPr>
          <p:cNvPr id="97" name="Shape 97"/>
          <p:cNvSpPr txBox="1"/>
          <p:nvPr/>
        </p:nvSpPr>
        <p:spPr>
          <a:xfrm>
            <a:off x="7280700" y="3776925"/>
            <a:ext cx="1863300" cy="12516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r>
              <a:rPr lang="en" sz="900"/>
              <a:t>Source: </a:t>
            </a:r>
            <a:endParaRPr sz="900"/>
          </a:p>
          <a:p>
            <a:pPr marL="0" lvl="0" indent="0" rtl="0">
              <a:spcBef>
                <a:spcPts val="0"/>
              </a:spcBef>
              <a:spcAft>
                <a:spcPts val="0"/>
              </a:spcAft>
              <a:buNone/>
            </a:pPr>
            <a:r>
              <a:rPr lang="en" sz="900"/>
              <a:t>http://climate.nasa.gov/vital-signs/global-temperature/</a:t>
            </a:r>
            <a:endParaRPr sz="9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184075" y="240825"/>
            <a:ext cx="64527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 we have enough data?</a:t>
            </a:r>
            <a:endParaRPr/>
          </a:p>
        </p:txBody>
      </p:sp>
      <p:sp>
        <p:nvSpPr>
          <p:cNvPr id="103" name="Shape 103"/>
          <p:cNvSpPr txBox="1">
            <a:spLocks noGrp="1"/>
          </p:cNvSpPr>
          <p:nvPr>
            <p:ph type="body" idx="1"/>
          </p:nvPr>
        </p:nvSpPr>
        <p:spPr>
          <a:xfrm>
            <a:off x="311700" y="1152475"/>
            <a:ext cx="3325800" cy="3831600"/>
          </a:xfrm>
          <a:prstGeom prst="rect">
            <a:avLst/>
          </a:prstGeom>
        </p:spPr>
        <p:txBody>
          <a:bodyPr spcFirstLastPara="1" wrap="square" lIns="91425" tIns="91425" rIns="91425" bIns="91425" anchor="t" anchorCtr="0">
            <a:noAutofit/>
          </a:bodyPr>
          <a:lstStyle/>
          <a:p>
            <a:pPr marL="0" lvl="0" indent="0" rtl="0">
              <a:lnSpc>
                <a:spcPct val="110000"/>
              </a:lnSpc>
              <a:spcBef>
                <a:spcPts val="0"/>
              </a:spcBef>
              <a:spcAft>
                <a:spcPts val="0"/>
              </a:spcAft>
              <a:buNone/>
            </a:pPr>
            <a:r>
              <a:rPr lang="en" sz="1400">
                <a:solidFill>
                  <a:schemeClr val="dk1"/>
                </a:solidFill>
              </a:rPr>
              <a:t>In the past, we know that Colorado was once covered by a warm sea but it also was buried under ice during the last Ice Age.</a:t>
            </a:r>
            <a:endParaRPr sz="1400">
              <a:solidFill>
                <a:schemeClr val="dk1"/>
              </a:solidFill>
            </a:endParaRPr>
          </a:p>
          <a:p>
            <a:pPr marL="0" lvl="0" indent="0" rtl="0">
              <a:lnSpc>
                <a:spcPct val="110000"/>
              </a:lnSpc>
              <a:spcBef>
                <a:spcPts val="0"/>
              </a:spcBef>
              <a:spcAft>
                <a:spcPts val="0"/>
              </a:spcAft>
              <a:buNone/>
            </a:pPr>
            <a:endParaRPr sz="1400">
              <a:solidFill>
                <a:schemeClr val="dk1"/>
              </a:solidFill>
            </a:endParaRPr>
          </a:p>
          <a:p>
            <a:pPr marL="0" lvl="0" indent="0" rtl="0">
              <a:lnSpc>
                <a:spcPct val="110000"/>
              </a:lnSpc>
              <a:spcBef>
                <a:spcPts val="0"/>
              </a:spcBef>
              <a:spcAft>
                <a:spcPts val="0"/>
              </a:spcAft>
              <a:buNone/>
            </a:pPr>
            <a:r>
              <a:rPr lang="en" sz="1400">
                <a:solidFill>
                  <a:schemeClr val="dk1"/>
                </a:solidFill>
              </a:rPr>
              <a:t>To know more about Earth’s past temperatures, looking at 150 years of data is not enough information to see the trend of the world’s temperature.</a:t>
            </a:r>
            <a:endParaRPr sz="1400">
              <a:solidFill>
                <a:schemeClr val="dk1"/>
              </a:solidFill>
            </a:endParaRPr>
          </a:p>
          <a:p>
            <a:pPr marL="0" lvl="0" indent="0" rtl="0">
              <a:lnSpc>
                <a:spcPct val="110000"/>
              </a:lnSpc>
              <a:spcBef>
                <a:spcPts val="0"/>
              </a:spcBef>
              <a:spcAft>
                <a:spcPts val="0"/>
              </a:spcAft>
              <a:buNone/>
            </a:pPr>
            <a:endParaRPr sz="1400">
              <a:solidFill>
                <a:schemeClr val="dk1"/>
              </a:solidFill>
            </a:endParaRPr>
          </a:p>
          <a:p>
            <a:pPr marL="0" lvl="0" indent="0" rtl="0">
              <a:lnSpc>
                <a:spcPct val="110000"/>
              </a:lnSpc>
              <a:spcBef>
                <a:spcPts val="0"/>
              </a:spcBef>
              <a:spcAft>
                <a:spcPts val="0"/>
              </a:spcAft>
              <a:buNone/>
            </a:pPr>
            <a:r>
              <a:rPr lang="en" sz="1400">
                <a:solidFill>
                  <a:schemeClr val="dk1"/>
                </a:solidFill>
              </a:rPr>
              <a:t>We need to look at more data about past temperatures on Earth!</a:t>
            </a:r>
            <a:endParaRPr sz="1400">
              <a:solidFill>
                <a:schemeClr val="dk1"/>
              </a:solidFill>
            </a:endParaRPr>
          </a:p>
          <a:p>
            <a:pPr marL="0" lvl="0" indent="0" rtl="0">
              <a:lnSpc>
                <a:spcPct val="110000"/>
              </a:lnSpc>
              <a:spcBef>
                <a:spcPts val="0"/>
              </a:spcBef>
              <a:spcAft>
                <a:spcPts val="0"/>
              </a:spcAft>
              <a:buNone/>
            </a:pPr>
            <a:endParaRPr sz="1400">
              <a:solidFill>
                <a:schemeClr val="dk1"/>
              </a:solidFill>
            </a:endParaRPr>
          </a:p>
          <a:p>
            <a:pPr marL="0" lvl="0" indent="0">
              <a:lnSpc>
                <a:spcPct val="110000"/>
              </a:lnSpc>
              <a:spcBef>
                <a:spcPts val="0"/>
              </a:spcBef>
              <a:spcAft>
                <a:spcPts val="0"/>
              </a:spcAft>
              <a:buNone/>
            </a:pPr>
            <a:r>
              <a:rPr lang="en" sz="1400" u="sng">
                <a:solidFill>
                  <a:schemeClr val="hlink"/>
                </a:solidFill>
                <a:hlinkClick r:id="rId3"/>
              </a:rPr>
              <a:t>Read “A Timeline of Earth’s Average Temperature” graph Strip</a:t>
            </a:r>
            <a:endParaRPr sz="1400">
              <a:solidFill>
                <a:schemeClr val="dk1"/>
              </a:solidFill>
            </a:endParaRPr>
          </a:p>
        </p:txBody>
      </p:sp>
      <p:pic>
        <p:nvPicPr>
          <p:cNvPr id="104" name="Shape 104"/>
          <p:cNvPicPr preferRelativeResize="0"/>
          <p:nvPr/>
        </p:nvPicPr>
        <p:blipFill>
          <a:blip r:embed="rId4">
            <a:alphaModFix/>
          </a:blip>
          <a:stretch>
            <a:fillRect/>
          </a:stretch>
        </p:blipFill>
        <p:spPr>
          <a:xfrm>
            <a:off x="4427075" y="1152475"/>
            <a:ext cx="4557100" cy="392464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Where is the data coming from?</a:t>
            </a:r>
            <a:endParaRPr/>
          </a:p>
        </p:txBody>
      </p:sp>
      <p:sp>
        <p:nvSpPr>
          <p:cNvPr id="110" name="Shape 11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10000"/>
              </a:lnSpc>
              <a:spcBef>
                <a:spcPts val="0"/>
              </a:spcBef>
              <a:spcAft>
                <a:spcPts val="0"/>
              </a:spcAft>
              <a:buClr>
                <a:schemeClr val="dk1"/>
              </a:buClr>
              <a:buSzPts val="1100"/>
              <a:buFont typeface="Arial"/>
              <a:buNone/>
            </a:pPr>
            <a:r>
              <a:rPr lang="en" dirty="0">
                <a:solidFill>
                  <a:schemeClr val="dk1"/>
                </a:solidFill>
              </a:rPr>
              <a:t>We are wondering how scientists know what the temperature was before scientists could record temperatures.</a:t>
            </a:r>
            <a:endParaRPr dirty="0">
              <a:solidFill>
                <a:schemeClr val="dk1"/>
              </a:solidFill>
            </a:endParaRPr>
          </a:p>
          <a:p>
            <a:pPr marL="0" lvl="0" indent="0" rtl="0">
              <a:lnSpc>
                <a:spcPct val="110000"/>
              </a:lnSpc>
              <a:spcBef>
                <a:spcPts val="0"/>
              </a:spcBef>
              <a:spcAft>
                <a:spcPts val="0"/>
              </a:spcAft>
              <a:buClr>
                <a:schemeClr val="dk1"/>
              </a:buClr>
              <a:buSzPts val="1100"/>
              <a:buFont typeface="Arial"/>
              <a:buNone/>
            </a:pPr>
            <a:endParaRPr dirty="0">
              <a:solidFill>
                <a:schemeClr val="dk1"/>
              </a:solidFill>
            </a:endParaRPr>
          </a:p>
          <a:p>
            <a:pPr marL="0" lvl="0" indent="0">
              <a:lnSpc>
                <a:spcPct val="110000"/>
              </a:lnSpc>
              <a:spcBef>
                <a:spcPts val="0"/>
              </a:spcBef>
              <a:spcAft>
                <a:spcPts val="0"/>
              </a:spcAft>
              <a:buClr>
                <a:schemeClr val="dk1"/>
              </a:buClr>
              <a:buSzPts val="1100"/>
              <a:buFont typeface="Arial"/>
              <a:buNone/>
            </a:pPr>
            <a:r>
              <a:rPr lang="en" dirty="0">
                <a:solidFill>
                  <a:schemeClr val="dk1"/>
                </a:solidFill>
              </a:rPr>
              <a:t>Read the paragraph on your student sheet and answer the </a:t>
            </a:r>
            <a:r>
              <a:rPr lang="en" dirty="0" smtClean="0">
                <a:solidFill>
                  <a:schemeClr val="dk1"/>
                </a:solidFill>
              </a:rPr>
              <a:t>question </a:t>
            </a:r>
            <a:r>
              <a:rPr lang="en" dirty="0">
                <a:solidFill>
                  <a:schemeClr val="dk1"/>
                </a:solidFill>
              </a:rPr>
              <a:t>that </a:t>
            </a:r>
            <a:r>
              <a:rPr lang="en" dirty="0" smtClean="0">
                <a:solidFill>
                  <a:schemeClr val="dk1"/>
                </a:solidFill>
              </a:rPr>
              <a:t>follow</a:t>
            </a:r>
            <a:r>
              <a:rPr lang="en-US" dirty="0" smtClean="0">
                <a:solidFill>
                  <a:schemeClr val="dk1"/>
                </a:solidFill>
              </a:rPr>
              <a:t>s</a:t>
            </a:r>
            <a:r>
              <a:rPr lang="en" dirty="0" smtClean="0">
                <a:solidFill>
                  <a:schemeClr val="dk1"/>
                </a:solidFill>
              </a:rPr>
              <a:t>.</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2887</TotalTime>
  <Words>1068</Words>
  <Application>Microsoft Office PowerPoint</Application>
  <PresentationFormat>On-screen Show (16:9)</PresentationFormat>
  <Paragraphs>235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Avenir Book</vt:lpstr>
      <vt:lpstr>Cambria</vt:lpstr>
      <vt:lpstr>Simple Light</vt:lpstr>
      <vt:lpstr>Lesson 5 </vt:lpstr>
      <vt:lpstr>Do Now </vt:lpstr>
      <vt:lpstr>So what should we focus on today?</vt:lpstr>
      <vt:lpstr>What is a trend? </vt:lpstr>
      <vt:lpstr>Summarize the four main types of trends</vt:lpstr>
      <vt:lpstr>Describe the trend of human population</vt:lpstr>
      <vt:lpstr>Trends in temperature</vt:lpstr>
      <vt:lpstr>Do we have enough data?</vt:lpstr>
      <vt:lpstr>Where is the data coming from?</vt:lpstr>
      <vt:lpstr>Why the big jump?</vt:lpstr>
      <vt:lpstr>What did we figure out?</vt:lpstr>
      <vt:lpstr>What do we need to do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5</dc:title>
  <dc:creator>CIRESEO</dc:creator>
  <cp:lastModifiedBy>CIRES Message Center</cp:lastModifiedBy>
  <cp:revision>12</cp:revision>
  <dcterms:modified xsi:type="dcterms:W3CDTF">2020-03-09T17:21:31Z</dcterms:modified>
</cp:coreProperties>
</file>