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52879"/>
  </p:normalViewPr>
  <p:slideViewPr>
    <p:cSldViewPr snapToGrid="0" snapToObjects="1">
      <p:cViewPr varScale="1">
        <p:scale>
          <a:sx n="152" d="100"/>
          <a:sy n="152" d="100"/>
        </p:scale>
        <p:origin x="25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het.colorado.edu/en/simulation/greenhous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leanet.org/resources/42808.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leanet.org/resources/47840.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asa.gov/feature/goddard/2016/eye-popping-view-of-co2-critical-step-for-carbon-cycle-scienc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mpbs.pbslearningmedia.org/resource/pcep14.sci.ess.co2cycle/carbon-dioxide-carbon-cyc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mpbs.pbslearningmedia.org/resource/pcep14.sci.ess.co2cycle/carbon-dioxide-carbon-cyc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leanet.org/resources/4517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indent="-228600" rtl="0">
              <a:buAutoNum type="arabicPeriod"/>
            </a:pPr>
            <a:r>
              <a:rPr lang="en-US" sz="1100" b="1" i="0" u="none" strike="noStrike" cap="none" dirty="0" smtClean="0">
                <a:solidFill>
                  <a:srgbClr val="000000"/>
                </a:solidFill>
                <a:effectLst/>
                <a:latin typeface="Arial"/>
                <a:ea typeface="Arial"/>
                <a:cs typeface="Arial"/>
                <a:sym typeface="Arial"/>
              </a:rPr>
              <a:t>(5 min) Hand out Student Activity Sheets to each student and begin with a Do Now to activate students’ previous knowledge about human activities related to the Industrial Revolution. Have a Consensus Building Discussion </a:t>
            </a:r>
            <a:r>
              <a:rPr lang="en-US" sz="1100" b="1" i="1" u="none" strike="noStrike" cap="none" baseline="30000" dirty="0" smtClean="0">
                <a:solidFill>
                  <a:srgbClr val="000000"/>
                </a:solidFill>
                <a:effectLst/>
                <a:latin typeface="Arial"/>
                <a:ea typeface="Arial"/>
                <a:cs typeface="Arial"/>
                <a:sym typeface="Arial"/>
              </a:rPr>
              <a:t>1</a:t>
            </a:r>
            <a:r>
              <a:rPr lang="en-US" sz="1100" b="1" i="0" u="none" strike="noStrike" cap="none" dirty="0" smtClean="0">
                <a:solidFill>
                  <a:srgbClr val="000000"/>
                </a:solidFill>
                <a:effectLst/>
                <a:latin typeface="Arial"/>
                <a:ea typeface="Arial"/>
                <a:cs typeface="Arial"/>
                <a:sym typeface="Arial"/>
              </a:rPr>
              <a:t> to help reorient students in the storyline.  Use the following prompts to help students articulate what they figured out in the last lesson. Students write down their responses on the Do Now section of their Student Activity Sheet.</a:t>
            </a:r>
          </a:p>
          <a:p>
            <a:pPr marL="368300" indent="-228600" rtl="0">
              <a:buAutoNum type="arabicPeriod"/>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did we figure out last time?</a:t>
            </a:r>
          </a:p>
          <a:p>
            <a:pPr rtl="0" fontAlgn="base"/>
            <a:r>
              <a:rPr lang="en-US" sz="1100" b="0" i="0" u="none" strike="noStrike" cap="none" dirty="0" smtClean="0">
                <a:solidFill>
                  <a:srgbClr val="000000"/>
                </a:solidFill>
                <a:effectLst/>
                <a:latin typeface="Arial"/>
                <a:ea typeface="Arial"/>
                <a:cs typeface="Arial"/>
                <a:sym typeface="Arial"/>
              </a:rPr>
              <a:t>What are we now wondering about?</a:t>
            </a:r>
          </a:p>
          <a:p>
            <a:pPr rtl="0" fontAlgn="base"/>
            <a:endParaRPr lang="en-US" sz="1100" b="0"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 </a:t>
            </a:r>
            <a:r>
              <a:rPr lang="en-US" sz="1100" b="1" i="1" u="none" strike="noStrike" cap="none" baseline="30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such as: </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learned that the Industrial Revolution started in the late 1700s (in the UK) to early 1800’s (in the US).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The world’s population has also increased a lot since the Industrial Revolution.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We also learned that ice cores tell us about the Earth’s past temperature and that the temperature has increased a lot since the start of the Industrial Revolution.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We’re wondering if human activities affect the Earth’s temperature since the graphs we looked at show that since the start of the Industrial Revolution, the temperature has increased a great deal and at a faster rate than in Earth’s past.</a:t>
            </a:r>
            <a:r>
              <a:rPr lang="en-US" b="0" dirty="0" smtClean="0">
                <a:effectLst/>
              </a:rPr>
              <a:t/>
            </a:r>
            <a:br>
              <a:rPr lang="en-US" b="0" dirty="0" smtClean="0">
                <a:effectLst/>
              </a:rPr>
            </a:br>
            <a:r>
              <a:rPr lang="en-US" b="0" dirty="0" smtClean="0">
                <a:effectLst/>
              </a:rPr>
              <a:t/>
            </a:r>
            <a:br>
              <a:rPr lang="en-US" b="0" dirty="0" smtClean="0">
                <a:effectLst/>
              </a:rPr>
            </a:br>
            <a:endParaRPr b="1" dirty="0">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2. (5 min)  Next, shift to a Sharing Initial Ideas Discussion </a:t>
            </a:r>
            <a:r>
              <a:rPr lang="en-US" sz="1100" b="1" i="0" u="none" strike="noStrike" cap="none" baseline="30000" dirty="0" smtClean="0">
                <a:solidFill>
                  <a:srgbClr val="000000"/>
                </a:solidFill>
                <a:effectLst/>
                <a:latin typeface="Arial"/>
                <a:ea typeface="Arial"/>
                <a:cs typeface="Arial"/>
                <a:sym typeface="Arial"/>
              </a:rPr>
              <a:t>3</a:t>
            </a:r>
            <a:r>
              <a:rPr lang="en-US" sz="1100" b="1" i="0" u="none" strike="noStrike" cap="none" dirty="0" smtClean="0">
                <a:solidFill>
                  <a:srgbClr val="000000"/>
                </a:solidFill>
                <a:effectLst/>
                <a:latin typeface="Arial"/>
                <a:ea typeface="Arial"/>
                <a:cs typeface="Arial"/>
                <a:sym typeface="Arial"/>
              </a:rPr>
              <a:t>, to guide students to articulate what they think they should focus on</a:t>
            </a:r>
            <a:r>
              <a:rPr lang="en-US" sz="1100" b="1" i="0" u="none" strike="noStrike" cap="none" baseline="30000"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in today’s lesson. Focus on how they think post-industrial human activity is related to the increase in temperatures on Earth. Propose the question "How would data show us that fossil fuel use by humans is causing the trend of warming global temperatures?" to direct students’ learning toward this lesson’s driving question.</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How did the Industrial Revolution change human activities?  </a:t>
            </a:r>
          </a:p>
          <a:p>
            <a:pPr rtl="0" fontAlgn="base"/>
            <a:r>
              <a:rPr lang="en-US" sz="1100" b="0" i="0" u="none" strike="noStrike" cap="none" dirty="0" smtClean="0">
                <a:solidFill>
                  <a:srgbClr val="000000"/>
                </a:solidFill>
                <a:effectLst/>
                <a:latin typeface="Arial"/>
                <a:ea typeface="Arial"/>
                <a:cs typeface="Arial"/>
                <a:sym typeface="Arial"/>
              </a:rPr>
              <a:t>More resources, like fossil fuels, are being used since then. What are fossil fuels, where do they come from, what are they used for?</a:t>
            </a:r>
          </a:p>
          <a:p>
            <a:pPr rtl="0" fontAlgn="base"/>
            <a:r>
              <a:rPr lang="en-US" sz="1100" b="0" i="0" u="none" strike="noStrike" cap="none" dirty="0" smtClean="0">
                <a:solidFill>
                  <a:srgbClr val="000000"/>
                </a:solidFill>
                <a:effectLst/>
                <a:latin typeface="Arial"/>
                <a:ea typeface="Arial"/>
                <a:cs typeface="Arial"/>
                <a:sym typeface="Arial"/>
              </a:rPr>
              <a:t>What is the connection between fossil fuels and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a:t>
            </a:r>
          </a:p>
          <a:p>
            <a:pPr rtl="0" fontAlgn="base"/>
            <a:r>
              <a:rPr lang="en-US" sz="1100" b="0" i="0" u="none" strike="noStrike" cap="none" dirty="0" smtClean="0">
                <a:solidFill>
                  <a:srgbClr val="000000"/>
                </a:solidFill>
                <a:effectLst/>
                <a:latin typeface="Arial"/>
                <a:ea typeface="Arial"/>
                <a:cs typeface="Arial"/>
                <a:sym typeface="Arial"/>
              </a:rPr>
              <a:t>How do you think we can explore the connection between fossil fuels,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and the Earth’s temperature?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Since the Industrial Revolution, people started using fossil fuels more.</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Fossil fuels are mined and drilled from underground. They’re formed the remains of ancient plants and animals.</a:t>
            </a:r>
          </a:p>
          <a:p>
            <a:pPr rtl="0" fontAlgn="base"/>
            <a:r>
              <a:rPr lang="en-US" sz="1100" b="0" i="1" u="none" strike="noStrike" cap="none" dirty="0" smtClean="0">
                <a:solidFill>
                  <a:srgbClr val="000000"/>
                </a:solidFill>
                <a:effectLst/>
                <a:latin typeface="Arial"/>
                <a:ea typeface="Arial"/>
                <a:cs typeface="Arial"/>
                <a:sym typeface="Arial"/>
              </a:rPr>
              <a:t>We’ve heard that fossil fuels release greenhouse gases (GHGs), like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and that they’re related to the greenhouse effect (GHE).</a:t>
            </a:r>
          </a:p>
          <a:p>
            <a:r>
              <a:rPr lang="en-US" sz="1100" b="0" i="1" u="none" strike="noStrike" cap="none" dirty="0" smtClean="0">
                <a:solidFill>
                  <a:srgbClr val="000000"/>
                </a:solidFill>
                <a:effectLst/>
                <a:latin typeface="Arial"/>
                <a:ea typeface="Arial"/>
                <a:cs typeface="Arial"/>
                <a:sym typeface="Arial"/>
              </a:rPr>
              <a:t>We should look at model of how CO</a:t>
            </a:r>
            <a:r>
              <a:rPr lang="en-US" sz="1100" b="0" i="1" u="none" strike="noStrike" cap="none" baseline="-25000" dirty="0" smtClean="0">
                <a:solidFill>
                  <a:srgbClr val="000000"/>
                </a:solidFill>
                <a:effectLst/>
                <a:latin typeface="Arial"/>
                <a:ea typeface="Arial"/>
                <a:cs typeface="Arial"/>
                <a:sym typeface="Arial"/>
              </a:rPr>
              <a:t>2 </a:t>
            </a:r>
            <a:r>
              <a:rPr lang="en-US" sz="1100" b="0" i="1" u="none" strike="noStrike" cap="none" dirty="0" smtClean="0">
                <a:solidFill>
                  <a:srgbClr val="000000"/>
                </a:solidFill>
                <a:effectLst/>
                <a:latin typeface="Arial"/>
                <a:ea typeface="Arial"/>
                <a:cs typeface="Arial"/>
                <a:sym typeface="Arial"/>
              </a:rPr>
              <a:t>affects temperature.</a:t>
            </a:r>
            <a:endParaRPr dirty="0">
              <a:solidFill>
                <a:schemeClr val="dk1"/>
              </a:solidFill>
              <a:latin typeface="Cambria"/>
              <a:ea typeface="Cambria"/>
              <a:cs typeface="Cambria"/>
              <a:sym typeface="Camb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3. (20 min) As  a whole class, explain that scientists use models to build understanding of phenomena (e.g. weather, climate). Project the </a:t>
            </a:r>
            <a:r>
              <a:rPr lang="en-US" sz="1100" b="1" i="0" u="none" strike="noStrike" cap="none" dirty="0" err="1" smtClean="0">
                <a:solidFill>
                  <a:srgbClr val="000000"/>
                </a:solidFill>
                <a:effectLst/>
                <a:latin typeface="Arial"/>
                <a:ea typeface="Arial"/>
                <a:cs typeface="Arial"/>
                <a:sym typeface="Arial"/>
              </a:rPr>
              <a:t>PhET</a:t>
            </a:r>
            <a:r>
              <a:rPr lang="en-US" sz="1100" b="1" i="0" u="none" strike="noStrike" cap="none" dirty="0" smtClean="0">
                <a:solidFill>
                  <a:srgbClr val="000000"/>
                </a:solidFill>
                <a:effectLst/>
                <a:latin typeface="Arial"/>
                <a:ea typeface="Arial"/>
                <a:cs typeface="Arial"/>
                <a:sym typeface="Arial"/>
              </a:rPr>
              <a:t> Greenhouse Effect simulation and explain that it is a model to explore what factors affect the Earth’s temperature. Give a brief introduction as to how the simulation works and explain the right sidebar features (legend, GHG concentration, time frame, temperature, etc.). </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Direct students to observe what the status of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temperature is at each time frame. Have them decide to go back or forward in time (Last Ice Age, 1750 start of the Industrial Revolution, Today or vice versa) and observe what happens to the variables, especially CO2 concentrations and temperature.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Suggest ways to alter the simulation to increase the temperature the most and  the least—ask students to describe how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temperature respond. Have students suggest changes to each variable in the simulation and describe the outcome that they observe and what they understand is happening as a result.</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There are other GHGs listed, explore with them but keep the focus on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since that is the GHG of most concern for human activities in relation to global temperatures. </a:t>
            </a:r>
          </a:p>
          <a:p>
            <a:pPr marL="139700" indent="0" rtl="0">
              <a:buNone/>
            </a:pPr>
            <a:endParaRPr lang="en-US" b="0" dirty="0" smtClean="0">
              <a:effectLst/>
            </a:endParaRPr>
          </a:p>
          <a:p>
            <a:pPr marL="139700" indent="0" rtl="0">
              <a:buNone/>
            </a:pPr>
            <a:r>
              <a:rPr lang="en-US" sz="1100" b="1" i="0" u="none" strike="noStrike" cap="none" dirty="0" err="1" smtClean="0">
                <a:solidFill>
                  <a:srgbClr val="000000"/>
                </a:solidFill>
                <a:effectLst/>
                <a:latin typeface="Arial"/>
                <a:ea typeface="Arial"/>
                <a:cs typeface="Arial"/>
                <a:sym typeface="Arial"/>
              </a:rPr>
              <a:t>PhET</a:t>
            </a:r>
            <a:r>
              <a:rPr lang="en-US" sz="1100" b="1" i="0" u="none" strike="noStrike" cap="none" dirty="0" smtClean="0">
                <a:solidFill>
                  <a:srgbClr val="000000"/>
                </a:solidFill>
                <a:effectLst/>
                <a:latin typeface="Arial"/>
                <a:ea typeface="Arial"/>
                <a:cs typeface="Arial"/>
                <a:sym typeface="Arial"/>
              </a:rPr>
              <a:t> The Greenhouse Effect simulation: </a:t>
            </a:r>
          </a:p>
          <a:p>
            <a:pPr marL="139700" indent="0" rtl="0">
              <a:buNone/>
            </a:pPr>
            <a:r>
              <a:rPr lang="en-US" sz="1100" b="1" i="0" u="sng" strike="noStrike" cap="none" dirty="0" smtClean="0">
                <a:solidFill>
                  <a:srgbClr val="000000"/>
                </a:solidFill>
                <a:effectLst/>
                <a:latin typeface="Arial"/>
                <a:ea typeface="Arial"/>
                <a:cs typeface="Arial"/>
                <a:sym typeface="Arial"/>
                <a:hlinkClick r:id="rId3"/>
              </a:rPr>
              <a:t>https://phet.colorado.edu/en/simulation/greenhouse</a:t>
            </a:r>
            <a:endParaRPr lang="en-US" sz="1100" b="1" i="0" u="sng" strike="noStrike" cap="none" dirty="0" smtClean="0">
              <a:solidFill>
                <a:srgbClr val="000000"/>
              </a:solidFill>
              <a:effectLst/>
              <a:latin typeface="Arial"/>
              <a:ea typeface="Arial"/>
              <a:cs typeface="Arial"/>
              <a:sym typeface="Arial"/>
            </a:endParaRP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Next,  have a whole class discussion to assess student understanding of the Greenhouse Effect by asking students to share out how the amount of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affects temperature (more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higher temperatures and less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lower temperatures). Ask students to complete the Exploring Greenhouse Gases simulation section of their Student Activity Sheet.</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Now watch “The Greenhouse Effect” video to connect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its role in the warming Earth:</a:t>
            </a:r>
            <a:endParaRPr lang="en-US" b="0" dirty="0" smtClean="0">
              <a:effectLst/>
            </a:endParaRPr>
          </a:p>
          <a:p>
            <a:pPr marL="139700" indent="0" rtl="0">
              <a:buNone/>
            </a:pPr>
            <a:r>
              <a:rPr lang="en-US" sz="1100" b="0" i="0" u="sng" strike="noStrike" cap="none" dirty="0" smtClean="0">
                <a:solidFill>
                  <a:srgbClr val="000000"/>
                </a:solidFill>
                <a:effectLst/>
                <a:latin typeface="Arial"/>
                <a:ea typeface="Arial"/>
                <a:cs typeface="Arial"/>
                <a:sym typeface="Arial"/>
                <a:hlinkClick r:id="rId4"/>
              </a:rPr>
              <a:t>https://cleanet.org/resources/42808.html</a:t>
            </a:r>
            <a:endParaRPr lang="en-US" sz="1100" b="0" i="0" u="sng" strike="noStrike" cap="none" dirty="0" smtClean="0">
              <a:solidFill>
                <a:srgbClr val="000000"/>
              </a:solidFill>
              <a:effectLst/>
              <a:latin typeface="Arial"/>
              <a:ea typeface="Arial"/>
              <a:cs typeface="Arial"/>
              <a:sym typeface="Arial"/>
            </a:endParaRP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Check for understanding by asking students to give claims, evidence, and reasoning about the relationship between GHGs, the GHE, and Earth’s temperature. Students write down their responses on the Understanding GHGs and the GHE  section on their Student Activity Sheet.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did you notice when we explored the Greenhouse Effect simulation? What are the conditions of the GHGs when the temperature is the warmest, when it is the coolest?</a:t>
            </a:r>
          </a:p>
          <a:p>
            <a:pPr rtl="0" fontAlgn="base"/>
            <a:r>
              <a:rPr lang="en-US" sz="1100" b="0" i="0" u="none" strike="noStrike" cap="none" dirty="0" smtClean="0">
                <a:solidFill>
                  <a:srgbClr val="000000"/>
                </a:solidFill>
                <a:effectLst/>
                <a:latin typeface="Arial"/>
                <a:ea typeface="Arial"/>
                <a:cs typeface="Arial"/>
                <a:sym typeface="Arial"/>
              </a:rPr>
              <a:t>What is the role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 the atmosphere? Why is this important?</a:t>
            </a:r>
          </a:p>
          <a:p>
            <a:pPr rtl="0" fontAlgn="base"/>
            <a:r>
              <a:rPr lang="en-US" sz="1100" b="0" i="0" u="none" strike="noStrike" cap="none" dirty="0" smtClean="0">
                <a:solidFill>
                  <a:srgbClr val="000000"/>
                </a:solidFill>
                <a:effectLst/>
                <a:latin typeface="Arial"/>
                <a:ea typeface="Arial"/>
                <a:cs typeface="Arial"/>
                <a:sym typeface="Arial"/>
              </a:rPr>
              <a:t>How do you think that having more people using more resources affects the amount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 the atmosphere?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traps heat to warm the Earth. When the amount of this greenhouse gas (GHG) is changed the temperature changes.</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There is naturally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which traps heat and allows life and liquid water to exist on our planet by keeping the planet at a habitable temperature.</a:t>
            </a:r>
          </a:p>
          <a:p>
            <a:pPr rtl="0" fontAlgn="base"/>
            <a:r>
              <a:rPr lang="en-US" sz="1100" b="0" i="1" u="none" strike="noStrike" cap="none" dirty="0" smtClean="0">
                <a:solidFill>
                  <a:srgbClr val="000000"/>
                </a:solidFill>
                <a:effectLst/>
                <a:latin typeface="Arial"/>
                <a:ea typeface="Arial"/>
                <a:cs typeface="Arial"/>
                <a:sym typeface="Arial"/>
              </a:rPr>
              <a:t>It makes sense that if more fossil fuels are used for energy then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is put in the atmosphere and temperatures will rise.</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4. (10 min.) Ask students to brainstorm human activities that use fossil fuels for energy and which activities they think produces the most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a:t>
            </a:r>
            <a:r>
              <a:rPr lang="en-US" sz="1100" b="1" i="0" u="none" strike="noStrike" cap="none" baseline="30000" dirty="0" smtClean="0">
                <a:solidFill>
                  <a:srgbClr val="000000"/>
                </a:solidFill>
                <a:effectLst/>
                <a:latin typeface="Arial"/>
                <a:ea typeface="Arial"/>
                <a:cs typeface="Arial"/>
                <a:sym typeface="Arial"/>
              </a:rPr>
              <a:t>4</a:t>
            </a:r>
            <a:r>
              <a:rPr lang="en-US" sz="1100" b="1" i="0" u="none" strike="noStrike" cap="none" dirty="0" smtClean="0">
                <a:solidFill>
                  <a:srgbClr val="000000"/>
                </a:solidFill>
                <a:effectLst/>
                <a:latin typeface="Arial"/>
                <a:ea typeface="Arial"/>
                <a:cs typeface="Arial"/>
                <a:sym typeface="Arial"/>
              </a:rPr>
              <a:t> Hand out the Data Sheet to student teams to compare their responses to the “US Greenhouse Gas Emissions” chart (Figure 6.1): </a:t>
            </a:r>
            <a:r>
              <a:rPr lang="en-US" sz="1100" b="0" i="0" u="sng" strike="noStrike" cap="none" dirty="0" smtClean="0">
                <a:solidFill>
                  <a:srgbClr val="000000"/>
                </a:solidFill>
                <a:effectLst/>
                <a:latin typeface="Arial"/>
                <a:ea typeface="Arial"/>
                <a:cs typeface="Arial"/>
                <a:sym typeface="Arial"/>
                <a:hlinkClick r:id="rId3"/>
              </a:rPr>
              <a:t>http://cleanet.org/resources/47840.html</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Have students complete the Human Activities that Emit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Other GHGs section in their Student Activity sheet and then share out what they learned from the GHG Emission chart.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connections can you make about human activities and GHGs from the infographic?</a:t>
            </a:r>
          </a:p>
          <a:p>
            <a:pPr rtl="0" fontAlgn="base"/>
            <a:r>
              <a:rPr lang="en-US" sz="1100" b="0" i="0" u="none" strike="noStrike" cap="none" dirty="0" smtClean="0">
                <a:solidFill>
                  <a:srgbClr val="000000"/>
                </a:solidFill>
                <a:effectLst/>
                <a:latin typeface="Arial"/>
                <a:ea typeface="Arial"/>
                <a:cs typeface="Arial"/>
                <a:sym typeface="Arial"/>
              </a:rPr>
              <a:t>What GHGs are emitted?</a:t>
            </a:r>
          </a:p>
          <a:p>
            <a:pPr rtl="0" fontAlgn="base"/>
            <a:r>
              <a:rPr lang="en-US" sz="1100" b="0" i="0" u="none" strike="noStrike" cap="none" dirty="0" smtClean="0">
                <a:solidFill>
                  <a:srgbClr val="000000"/>
                </a:solidFill>
                <a:effectLst/>
                <a:latin typeface="Arial"/>
                <a:ea typeface="Arial"/>
                <a:cs typeface="Arial"/>
                <a:sym typeface="Arial"/>
              </a:rPr>
              <a:t>Which GHG is emitted the most?</a:t>
            </a:r>
          </a:p>
          <a:p>
            <a:pPr rtl="0" fontAlgn="base"/>
            <a:endParaRPr lang="en-US" sz="1100" b="0"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emit GHGs mainly from transportation, electricity, generating heat, and industry..</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GHGs include carbon dioxide, methane, and nitrous oxide, plus some others gases.</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CO2 is emitted the most (85%) by human activities.</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Now that students have a basic understanding about the GHE, GHGs and their sources ask students what they think happens to the CO2 after it is emitted (released) into the atmosphere. Accept all student ideas.</a:t>
            </a: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Next, show the “Following Carbon Through the Atmosphere” visualization:</a:t>
            </a: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hlinkClick r:id="rId4"/>
              </a:rPr>
              <a:t>https://www.nasa.gov/feature/goddard/2016/eye-popping-view-of-CO2-critical-step-for-carbon-cycle-science</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Repeat the visualization and ask students to state what they observe happening to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once it is emitted into the air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disperses through the atmosphere, most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is emitted in the Northern Hemisphere and stays there as that is where most people and industry are found).</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happens to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after it is emitted into atmosphere?</a:t>
            </a:r>
          </a:p>
          <a:p>
            <a:pPr rtl="0" fontAlgn="base"/>
            <a:r>
              <a:rPr lang="en-US" sz="1100" b="0" i="0" u="none" strike="noStrike" cap="none" dirty="0" smtClean="0">
                <a:solidFill>
                  <a:srgbClr val="000000"/>
                </a:solidFill>
                <a:effectLst/>
                <a:latin typeface="Arial"/>
                <a:ea typeface="Arial"/>
                <a:cs typeface="Arial"/>
                <a:sym typeface="Arial"/>
              </a:rPr>
              <a:t>Where does it look like most of the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is coming from?</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seems to be coming mostly from areas that have lots of people, which makes sense based on our previous lessons.</a:t>
            </a:r>
          </a:p>
          <a:p>
            <a:pPr rtl="0" fontAlgn="base"/>
            <a:r>
              <a:rPr lang="en-US" sz="1100" b="0" i="1" u="none" strike="noStrike" cap="none" dirty="0" smtClean="0">
                <a:solidFill>
                  <a:srgbClr val="000000"/>
                </a:solidFill>
                <a:effectLst/>
                <a:latin typeface="Arial"/>
                <a:ea typeface="Arial"/>
                <a:cs typeface="Arial"/>
                <a:sym typeface="Arial"/>
              </a:rPr>
              <a:t>Carbon flows in a cycle, similar to how the water cycle works.</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5.  (45 min) Now bring in the concept of the Carbon Cycle by asking students where they think all of the extra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that is being emitted into the atmosphere originally came from, where the carbon in carbon dioxide comes from, and where it is going to end up (conservation of matter).</a:t>
            </a:r>
            <a:r>
              <a:rPr lang="en-US" sz="1100" b="1" i="0" u="none" strike="noStrike" cap="none" baseline="30000" dirty="0" smtClean="0">
                <a:solidFill>
                  <a:srgbClr val="000000"/>
                </a:solidFill>
                <a:effectLst/>
                <a:latin typeface="Arial"/>
                <a:ea typeface="Arial"/>
                <a:cs typeface="Arial"/>
                <a:sym typeface="Arial"/>
              </a:rPr>
              <a:t>5</a:t>
            </a:r>
            <a:r>
              <a:rPr lang="en-US" sz="1100" b="1" i="0" u="none" strike="noStrike" cap="none" dirty="0" smtClean="0">
                <a:solidFill>
                  <a:srgbClr val="000000"/>
                </a:solidFill>
                <a:effectLst/>
                <a:latin typeface="Arial"/>
                <a:ea typeface="Arial"/>
                <a:cs typeface="Arial"/>
                <a:sym typeface="Arial"/>
              </a:rPr>
              <a:t> Accept all student ideas.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Using the Data Sheets, review the basic Carbon Cycle diagrams (Figure 6.2 and Figure 6.3) and have students share out their observations.  Have them write down their observations of what they can decipher from the images for where carbon is stored (sinks) and carbon dioxide is released (sources).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is carbon stored (sink)?</a:t>
            </a:r>
          </a:p>
          <a:p>
            <a:pPr rtl="0" fontAlgn="base"/>
            <a:r>
              <a:rPr lang="en-US" sz="1100" b="0" i="0" u="none" strike="noStrike" cap="none" dirty="0" smtClean="0">
                <a:solidFill>
                  <a:srgbClr val="000000"/>
                </a:solidFill>
                <a:effectLst/>
                <a:latin typeface="Arial"/>
                <a:ea typeface="Arial"/>
                <a:cs typeface="Arial"/>
                <a:sym typeface="Arial"/>
              </a:rPr>
              <a:t>Where is carbon released (source)?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Carbon flows in a cycle, similar to how the water cycle works.</a:t>
            </a:r>
          </a:p>
          <a:p>
            <a:pPr rtl="0" fontAlgn="base"/>
            <a:r>
              <a:rPr lang="en-US" sz="1100" b="0" i="1" u="none" strike="noStrike" cap="none" dirty="0" smtClean="0">
                <a:solidFill>
                  <a:srgbClr val="000000"/>
                </a:solidFill>
                <a:effectLst/>
                <a:latin typeface="Arial"/>
                <a:ea typeface="Arial"/>
                <a:cs typeface="Arial"/>
                <a:sym typeface="Arial"/>
              </a:rPr>
              <a:t>Carbon is stored in the atmosphere, ocean, and on land in plants, animals and the ground, etc.</a:t>
            </a:r>
          </a:p>
          <a:p>
            <a:pPr rtl="0" fontAlgn="base"/>
            <a:r>
              <a:rPr lang="en-US" sz="1100" b="0" i="1" u="none" strike="noStrike" cap="none" dirty="0" smtClean="0">
                <a:solidFill>
                  <a:srgbClr val="000000"/>
                </a:solidFill>
                <a:effectLst/>
                <a:latin typeface="Arial"/>
                <a:ea typeface="Arial"/>
                <a:cs typeface="Arial"/>
                <a:sym typeface="Arial"/>
              </a:rPr>
              <a:t>Carbon is released from volcanoes, forest fires, factories, soils, plants and animals, etc.</a:t>
            </a:r>
          </a:p>
          <a:p>
            <a:pPr rtl="0" fontAlgn="base"/>
            <a:r>
              <a:rPr lang="en-US" sz="1100" b="0" i="1" u="none" strike="noStrike" cap="none" dirty="0" smtClean="0">
                <a:solidFill>
                  <a:srgbClr val="000000"/>
                </a:solidFill>
                <a:effectLst/>
                <a:latin typeface="Arial"/>
                <a:ea typeface="Arial"/>
                <a:cs typeface="Arial"/>
                <a:sym typeface="Arial"/>
              </a:rPr>
              <a:t>CO2 flows around the world, most of it is released and stays in the Northern Hemisphere (that is where most people live and industry is located).</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Introduce the online interactive “Carbon Dioxide and the Carbon Cycle”</a:t>
            </a:r>
            <a:r>
              <a:rPr lang="en-US" sz="1100" b="1" i="0" u="none" strike="noStrike" cap="none" baseline="30000" dirty="0" smtClean="0">
                <a:solidFill>
                  <a:srgbClr val="000000"/>
                </a:solidFill>
                <a:effectLst/>
                <a:latin typeface="Arial"/>
                <a:ea typeface="Arial"/>
                <a:cs typeface="Arial"/>
                <a:sym typeface="Arial"/>
              </a:rPr>
              <a:t>6</a:t>
            </a: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hlinkClick r:id="rId3"/>
              </a:rPr>
              <a:t>https://rmpbs.pbslearningmedia.org/resource/pcep14.sci.ess.co2cycle/carbon-dioxide-carbon-cycle/#</a:t>
            </a:r>
            <a:endParaRPr lang="en-US" b="0" dirty="0" smtClean="0">
              <a:effectLst/>
            </a:endParaRP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Give a brief demonstration on how to use the interactive. Students will work in partners to complete the investigation and answer the interactive on the application section of their  Student Activity Sheet. </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Have the interactive website </a:t>
            </a:r>
            <a:r>
              <a:rPr lang="en-US" sz="1100" b="1" i="0" u="none" strike="noStrike" cap="none" dirty="0" err="1" smtClean="0">
                <a:solidFill>
                  <a:srgbClr val="000000"/>
                </a:solidFill>
                <a:effectLst/>
                <a:latin typeface="Arial"/>
                <a:ea typeface="Arial"/>
                <a:cs typeface="Arial"/>
                <a:sym typeface="Arial"/>
              </a:rPr>
              <a:t>url</a:t>
            </a:r>
            <a:r>
              <a:rPr lang="en-US" sz="1100" b="1" i="0" u="none" strike="noStrike" cap="none" dirty="0" smtClean="0">
                <a:solidFill>
                  <a:srgbClr val="000000"/>
                </a:solidFill>
                <a:effectLst/>
                <a:latin typeface="Arial"/>
                <a:ea typeface="Arial"/>
                <a:cs typeface="Arial"/>
                <a:sym typeface="Arial"/>
              </a:rPr>
              <a:t> pre-bookmarked on student computers or tablets. If these resources are unavailable, then project it from the teacher’s computer/smartboard. If technology is not available, make color copies of each interactive slide packet for each team of two students: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After students have completed the interactive activity, ask them to explain what they now know about carbon, where and how much is stored (sinks), where and how much is released (sources), and describe how carbon moves from one part of the environment to another (atmosphere, geosphere, biosphere, hydrosphere), and consider what role natural events and human activities play in the cycling of carbon throughout Earth.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endParaRPr lang="en-US" sz="1100" b="1" i="0" u="sng" strike="noStrike" cap="none" dirty="0" smtClean="0">
              <a:solidFill>
                <a:srgbClr val="000000"/>
              </a:solidFill>
              <a:effectLst/>
              <a:latin typeface="Arial"/>
              <a:ea typeface="Arial"/>
              <a:cs typeface="Arial"/>
              <a:sym typeface="Arial"/>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and how much carbon and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is naturally stored and released on Earth?</a:t>
            </a:r>
          </a:p>
          <a:p>
            <a:pPr rtl="0" fontAlgn="base"/>
            <a:r>
              <a:rPr lang="en-US" sz="1100" b="0" i="0" u="none" strike="noStrike" cap="none" dirty="0" smtClean="0">
                <a:solidFill>
                  <a:srgbClr val="000000"/>
                </a:solidFill>
                <a:effectLst/>
                <a:latin typeface="Arial"/>
                <a:ea typeface="Arial"/>
                <a:cs typeface="Arial"/>
                <a:sym typeface="Arial"/>
              </a:rPr>
              <a:t>Where does the carbon in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from fossil fuels originally come from?</a:t>
            </a:r>
          </a:p>
          <a:p>
            <a:pPr rtl="0" fontAlgn="base"/>
            <a:r>
              <a:rPr lang="en-US" sz="1100" b="0" i="0" u="none" strike="noStrike" cap="none" dirty="0" smtClean="0">
                <a:solidFill>
                  <a:srgbClr val="000000"/>
                </a:solidFill>
                <a:effectLst/>
                <a:latin typeface="Arial"/>
                <a:ea typeface="Arial"/>
                <a:cs typeface="Arial"/>
                <a:sym typeface="Arial"/>
              </a:rPr>
              <a:t>How can we know that we are releasing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into the atmosphere from human activities that uses fossil fuels?</a:t>
            </a:r>
          </a:p>
          <a:p>
            <a:pPr rtl="0" fontAlgn="base"/>
            <a:r>
              <a:rPr lang="en-US" sz="1100" b="0" i="0" u="none" strike="noStrike" cap="none" dirty="0" smtClean="0">
                <a:solidFill>
                  <a:srgbClr val="000000"/>
                </a:solidFill>
                <a:effectLst/>
                <a:latin typeface="Arial"/>
                <a:ea typeface="Arial"/>
                <a:cs typeface="Arial"/>
                <a:sym typeface="Arial"/>
              </a:rPr>
              <a:t>How do human activities affect the balance and flow of the Carbon Cycle?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r>
              <a:rPr lang="en-US" sz="1100" b="1" i="0" u="none" strike="noStrike" cap="none" baseline="30000" dirty="0" smtClean="0">
                <a:solidFill>
                  <a:srgbClr val="000000"/>
                </a:solidFill>
                <a:effectLst/>
                <a:latin typeface="Arial"/>
                <a:ea typeface="Arial"/>
                <a:cs typeface="Arial"/>
                <a:sym typeface="Arial"/>
              </a:rPr>
              <a:t>7</a:t>
            </a:r>
            <a:endParaRPr lang="en-US" b="0" dirty="0" smtClean="0">
              <a:effectLst/>
            </a:endParaRPr>
          </a:p>
          <a:p>
            <a:pPr marL="457200" indent="-317500" rtl="0" fontAlgn="base"/>
            <a:r>
              <a:rPr lang="en-US" sz="1100" b="0" i="1" u="none" strike="noStrike" cap="none" dirty="0" smtClean="0">
                <a:solidFill>
                  <a:srgbClr val="000000"/>
                </a:solidFill>
                <a:effectLst/>
                <a:latin typeface="Arial"/>
                <a:ea typeface="Arial"/>
                <a:cs typeface="Arial"/>
                <a:sym typeface="Arial"/>
              </a:rPr>
              <a:t>We see that carbon is stored in different “reservoirs” on Earth (water, air, land, living things) and it is cycled throughout the Earth in different amounts and timeframes.</a:t>
            </a:r>
          </a:p>
          <a:p>
            <a:pPr rtl="0" fontAlgn="base"/>
            <a:r>
              <a:rPr lang="en-US" sz="1100" b="0" i="1" u="none" strike="noStrike" cap="none" dirty="0" smtClean="0">
                <a:solidFill>
                  <a:srgbClr val="000000"/>
                </a:solidFill>
                <a:effectLst/>
                <a:latin typeface="Arial"/>
                <a:ea typeface="Arial"/>
                <a:cs typeface="Arial"/>
                <a:sym typeface="Arial"/>
              </a:rPr>
              <a:t>All living things have carbon in them. When these die they turn into fossil fuels after millions of years.</a:t>
            </a:r>
          </a:p>
          <a:p>
            <a:pPr rtl="0" fontAlgn="base"/>
            <a:r>
              <a:rPr lang="en-US" sz="1100" b="0" i="1" u="none" strike="noStrike" cap="none" dirty="0" smtClean="0">
                <a:solidFill>
                  <a:srgbClr val="000000"/>
                </a:solidFill>
                <a:effectLst/>
                <a:latin typeface="Arial"/>
                <a:ea typeface="Arial"/>
                <a:cs typeface="Arial"/>
                <a:sym typeface="Arial"/>
              </a:rPr>
              <a:t>When humans use fossil fuels, which are stored underground in a sink, and burn them for energy the carbon is released by this process and acts as a source carbon dioxide in the atmosphere.</a:t>
            </a:r>
          </a:p>
          <a:p>
            <a:r>
              <a:rPr lang="en-US" sz="1100" b="0" i="1" u="none" strike="noStrike" cap="none" dirty="0" smtClean="0">
                <a:solidFill>
                  <a:srgbClr val="000000"/>
                </a:solidFill>
                <a:effectLst/>
                <a:latin typeface="Arial"/>
                <a:ea typeface="Arial"/>
                <a:cs typeface="Arial"/>
                <a:sym typeface="Arial"/>
              </a:rPr>
              <a:t>Human activities change the natural concentration of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and the balance of the Carbon Cycle. Human activities act as a source that releases CO2 into the atmosphere , which is happening at a faster rate than natural processes can take it out of the atmosphere and store it.</a:t>
            </a:r>
            <a:endParaRPr b="1" dirty="0">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5.  (45 min) Now bring in the concept of the Carbon Cycle by asking students where they think all of the extra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that is being emitted into the atmosphere originally came from, where the carbon in carbon dioxide comes from, and where it is going to end up (conservation of matter).</a:t>
            </a:r>
            <a:r>
              <a:rPr lang="en-US" sz="1100" b="1" i="0" u="none" strike="noStrike" cap="none" baseline="30000" dirty="0" smtClean="0">
                <a:solidFill>
                  <a:srgbClr val="000000"/>
                </a:solidFill>
                <a:effectLst/>
                <a:latin typeface="Arial"/>
                <a:ea typeface="Arial"/>
                <a:cs typeface="Arial"/>
                <a:sym typeface="Arial"/>
              </a:rPr>
              <a:t>5</a:t>
            </a:r>
            <a:r>
              <a:rPr lang="en-US" sz="1100" b="1" i="0" u="none" strike="noStrike" cap="none" dirty="0" smtClean="0">
                <a:solidFill>
                  <a:srgbClr val="000000"/>
                </a:solidFill>
                <a:effectLst/>
                <a:latin typeface="Arial"/>
                <a:ea typeface="Arial"/>
                <a:cs typeface="Arial"/>
                <a:sym typeface="Arial"/>
              </a:rPr>
              <a:t> Accept all student ideas.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Using the Data Sheets, review the basic Carbon Cycle diagrams (Figure 6.2 and Figure 6.3) and have students share out their observations.  Have them write down their observations of what they can decipher from the images for where carbon is stored (sinks) and carbon dioxide is released (sources).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is carbon stored (sink)?</a:t>
            </a:r>
          </a:p>
          <a:p>
            <a:pPr rtl="0" fontAlgn="base"/>
            <a:r>
              <a:rPr lang="en-US" sz="1100" b="0" i="0" u="none" strike="noStrike" cap="none" dirty="0" smtClean="0">
                <a:solidFill>
                  <a:srgbClr val="000000"/>
                </a:solidFill>
                <a:effectLst/>
                <a:latin typeface="Arial"/>
                <a:ea typeface="Arial"/>
                <a:cs typeface="Arial"/>
                <a:sym typeface="Arial"/>
              </a:rPr>
              <a:t>Where is carbon released (source)?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Carbon flows in a cycle, similar to how the water cycle works.</a:t>
            </a:r>
          </a:p>
          <a:p>
            <a:pPr rtl="0" fontAlgn="base"/>
            <a:r>
              <a:rPr lang="en-US" sz="1100" b="0" i="1" u="none" strike="noStrike" cap="none" dirty="0" smtClean="0">
                <a:solidFill>
                  <a:srgbClr val="000000"/>
                </a:solidFill>
                <a:effectLst/>
                <a:latin typeface="Arial"/>
                <a:ea typeface="Arial"/>
                <a:cs typeface="Arial"/>
                <a:sym typeface="Arial"/>
              </a:rPr>
              <a:t>Carbon is stored in the atmosphere, ocean, and on land in plants, animals and the ground, etc.</a:t>
            </a:r>
          </a:p>
          <a:p>
            <a:pPr rtl="0" fontAlgn="base"/>
            <a:r>
              <a:rPr lang="en-US" sz="1100" b="0" i="1" u="none" strike="noStrike" cap="none" dirty="0" smtClean="0">
                <a:solidFill>
                  <a:srgbClr val="000000"/>
                </a:solidFill>
                <a:effectLst/>
                <a:latin typeface="Arial"/>
                <a:ea typeface="Arial"/>
                <a:cs typeface="Arial"/>
                <a:sym typeface="Arial"/>
              </a:rPr>
              <a:t>Carbon is released from volcanoes, forest fires, factories, soils, plants and animals, etc.</a:t>
            </a:r>
          </a:p>
          <a:p>
            <a:pPr rtl="0" fontAlgn="base"/>
            <a:r>
              <a:rPr lang="en-US" sz="1100" b="0" i="1" u="none" strike="noStrike" cap="none" dirty="0" smtClean="0">
                <a:solidFill>
                  <a:srgbClr val="000000"/>
                </a:solidFill>
                <a:effectLst/>
                <a:latin typeface="Arial"/>
                <a:ea typeface="Arial"/>
                <a:cs typeface="Arial"/>
                <a:sym typeface="Arial"/>
              </a:rPr>
              <a:t>CO2 flows around the world, most of it is released and stays in the Northern Hemisphere (that is where most people live and industry is located).</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Introduce the online interactive “Carbon Dioxide and the Carbon Cycle”</a:t>
            </a:r>
            <a:r>
              <a:rPr lang="en-US" sz="1100" b="1" i="0" u="none" strike="noStrike" cap="none" baseline="30000" dirty="0" smtClean="0">
                <a:solidFill>
                  <a:srgbClr val="000000"/>
                </a:solidFill>
                <a:effectLst/>
                <a:latin typeface="Arial"/>
                <a:ea typeface="Arial"/>
                <a:cs typeface="Arial"/>
                <a:sym typeface="Arial"/>
              </a:rPr>
              <a:t>6</a:t>
            </a: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hlinkClick r:id="rId3"/>
              </a:rPr>
              <a:t>https://rmpbs.pbslearningmedia.org/resource/pcep14.sci.ess.co2cycle/carbon-dioxide-carbon-cycle/#</a:t>
            </a:r>
            <a:endParaRPr lang="en-US" b="0" dirty="0" smtClean="0">
              <a:effectLst/>
            </a:endParaRP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Give a brief demonstration on how to use the interactive. Students will work in partners to complete the investigation and answer the interactive on the application section of their  Student Activity Sheet. </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Have the interactive website </a:t>
            </a:r>
            <a:r>
              <a:rPr lang="en-US" sz="1100" b="1" i="0" u="none" strike="noStrike" cap="none" dirty="0" err="1" smtClean="0">
                <a:solidFill>
                  <a:srgbClr val="000000"/>
                </a:solidFill>
                <a:effectLst/>
                <a:latin typeface="Arial"/>
                <a:ea typeface="Arial"/>
                <a:cs typeface="Arial"/>
                <a:sym typeface="Arial"/>
              </a:rPr>
              <a:t>url</a:t>
            </a:r>
            <a:r>
              <a:rPr lang="en-US" sz="1100" b="1" i="0" u="none" strike="noStrike" cap="none" dirty="0" smtClean="0">
                <a:solidFill>
                  <a:srgbClr val="000000"/>
                </a:solidFill>
                <a:effectLst/>
                <a:latin typeface="Arial"/>
                <a:ea typeface="Arial"/>
                <a:cs typeface="Arial"/>
                <a:sym typeface="Arial"/>
              </a:rPr>
              <a:t> pre-bookmarked on student computers or tablets. If these resources are unavailable, then project it from the teacher’s computer/smartboard. If technology is not available, make color copies of each interactive slide packet for each team of two students: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After students have completed the interactive activity, ask them to explain what they now know about carbon, where and how much is stored (sinks), where and how much is released (sources), and describe how carbon moves from one part of the environment to another (atmosphere, geosphere, biosphere, hydrosphere), and consider what role natural events and human activities play in the cycling of carbon throughout Earth.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endParaRPr lang="en-US" sz="1100" b="1" i="0" u="sng" strike="noStrike" cap="none" dirty="0" smtClean="0">
              <a:solidFill>
                <a:srgbClr val="000000"/>
              </a:solidFill>
              <a:effectLst/>
              <a:latin typeface="Arial"/>
              <a:ea typeface="Arial"/>
              <a:cs typeface="Arial"/>
              <a:sym typeface="Arial"/>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and how much carbon and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is naturally stored and released on Earth?</a:t>
            </a:r>
          </a:p>
          <a:p>
            <a:pPr rtl="0" fontAlgn="base"/>
            <a:r>
              <a:rPr lang="en-US" sz="1100" b="0" i="0" u="none" strike="noStrike" cap="none" dirty="0" smtClean="0">
                <a:solidFill>
                  <a:srgbClr val="000000"/>
                </a:solidFill>
                <a:effectLst/>
                <a:latin typeface="Arial"/>
                <a:ea typeface="Arial"/>
                <a:cs typeface="Arial"/>
                <a:sym typeface="Arial"/>
              </a:rPr>
              <a:t>Where does the carbon in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from fossil fuels originally come from?</a:t>
            </a:r>
          </a:p>
          <a:p>
            <a:pPr rtl="0" fontAlgn="base"/>
            <a:r>
              <a:rPr lang="en-US" sz="1100" b="0" i="0" u="none" strike="noStrike" cap="none" dirty="0" smtClean="0">
                <a:solidFill>
                  <a:srgbClr val="000000"/>
                </a:solidFill>
                <a:effectLst/>
                <a:latin typeface="Arial"/>
                <a:ea typeface="Arial"/>
                <a:cs typeface="Arial"/>
                <a:sym typeface="Arial"/>
              </a:rPr>
              <a:t>How can we know that we are releasing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into the atmosphere from human activities that uses fossil fuels?</a:t>
            </a:r>
          </a:p>
          <a:p>
            <a:pPr rtl="0" fontAlgn="base"/>
            <a:r>
              <a:rPr lang="en-US" sz="1100" b="0" i="0" u="none" strike="noStrike" cap="none" dirty="0" smtClean="0">
                <a:solidFill>
                  <a:srgbClr val="000000"/>
                </a:solidFill>
                <a:effectLst/>
                <a:latin typeface="Arial"/>
                <a:ea typeface="Arial"/>
                <a:cs typeface="Arial"/>
                <a:sym typeface="Arial"/>
              </a:rPr>
              <a:t>How do human activities affect the balance and flow of the Carbon Cycle?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r>
              <a:rPr lang="en-US" sz="1100" b="1" i="0" u="none" strike="noStrike" cap="none" baseline="30000" dirty="0" smtClean="0">
                <a:solidFill>
                  <a:srgbClr val="000000"/>
                </a:solidFill>
                <a:effectLst/>
                <a:latin typeface="Arial"/>
                <a:ea typeface="Arial"/>
                <a:cs typeface="Arial"/>
                <a:sym typeface="Arial"/>
              </a:rPr>
              <a:t>7</a:t>
            </a:r>
            <a:endParaRPr lang="en-US" b="0" dirty="0" smtClean="0">
              <a:effectLst/>
            </a:endParaRPr>
          </a:p>
          <a:p>
            <a:pPr marL="457200" indent="-317500" rtl="0" fontAlgn="base"/>
            <a:r>
              <a:rPr lang="en-US" sz="1100" b="0" i="1" u="none" strike="noStrike" cap="none" dirty="0" smtClean="0">
                <a:solidFill>
                  <a:srgbClr val="000000"/>
                </a:solidFill>
                <a:effectLst/>
                <a:latin typeface="Arial"/>
                <a:ea typeface="Arial"/>
                <a:cs typeface="Arial"/>
                <a:sym typeface="Arial"/>
              </a:rPr>
              <a:t>We see that carbon is stored in different “reservoirs” on Earth (water, air, land, living things) and it is cycled throughout the Earth in different amounts and timeframes.</a:t>
            </a:r>
          </a:p>
          <a:p>
            <a:pPr rtl="0" fontAlgn="base"/>
            <a:r>
              <a:rPr lang="en-US" sz="1100" b="0" i="1" u="none" strike="noStrike" cap="none" dirty="0" smtClean="0">
                <a:solidFill>
                  <a:srgbClr val="000000"/>
                </a:solidFill>
                <a:effectLst/>
                <a:latin typeface="Arial"/>
                <a:ea typeface="Arial"/>
                <a:cs typeface="Arial"/>
                <a:sym typeface="Arial"/>
              </a:rPr>
              <a:t>All living things have carbon in them. When these die they turn into fossil fuels after millions of years.</a:t>
            </a:r>
          </a:p>
          <a:p>
            <a:pPr rtl="0" fontAlgn="base"/>
            <a:r>
              <a:rPr lang="en-US" sz="1100" b="0" i="1" u="none" strike="noStrike" cap="none" dirty="0" smtClean="0">
                <a:solidFill>
                  <a:srgbClr val="000000"/>
                </a:solidFill>
                <a:effectLst/>
                <a:latin typeface="Arial"/>
                <a:ea typeface="Arial"/>
                <a:cs typeface="Arial"/>
                <a:sym typeface="Arial"/>
              </a:rPr>
              <a:t>When humans use fossil fuels, which are stored underground in a sink, and burn them for energy the carbon is released by this process and acts as a source carbon dioxide in the atmosphere.</a:t>
            </a:r>
          </a:p>
          <a:p>
            <a:r>
              <a:rPr lang="en-US" sz="1100" b="0" i="1" u="none" strike="noStrike" cap="none" dirty="0" smtClean="0">
                <a:solidFill>
                  <a:srgbClr val="000000"/>
                </a:solidFill>
                <a:effectLst/>
                <a:latin typeface="Arial"/>
                <a:ea typeface="Arial"/>
                <a:cs typeface="Arial"/>
                <a:sym typeface="Arial"/>
              </a:rPr>
              <a:t>Human activities change the natural concentration of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and the balance of the Carbon Cycle. Human activities act as a source that releases CO2 into the atmosphere , which is happening at a faster rate than natural processes can take it out of the atmosphere and store it.</a:t>
            </a:r>
            <a:endParaRPr lang="en-US" b="1" dirty="0">
              <a:solidFill>
                <a:schemeClr val="dk1"/>
              </a:solidFill>
              <a:latin typeface="Cambria"/>
              <a:ea typeface="Cambria"/>
              <a:cs typeface="Cambria"/>
              <a:sym typeface="Camb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6. (15 min) Ask students to think about how this change in the Carbon Cycle balance from adding more GHGs to the atmosphere is changing how the Greenhouse Effect (GHE) works.</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How do you think human activities that burn fossil fuels, which release carbon in the form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affects the levels of GHGs in the atmosphere and how the Greenhouse Effect works?</a:t>
            </a: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Human activities that burn fossil fuels add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to the atmosphere and that causes the GHE to trap even more heat and warm the Earth more.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As a class, watch and then discuss the basics of GHGs, the GHE, and what adding more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to the atmosphere from burning fossil fuels does to the natural balance of Earth’s temperature.</a:t>
            </a: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“Climate Change Basics” video: </a:t>
            </a:r>
            <a:r>
              <a:rPr lang="en-US" sz="1100" b="1" i="0" u="sng" strike="noStrike" cap="none" dirty="0" smtClean="0">
                <a:solidFill>
                  <a:srgbClr val="000000"/>
                </a:solidFill>
                <a:effectLst/>
                <a:latin typeface="Arial"/>
                <a:ea typeface="Arial"/>
                <a:cs typeface="Arial"/>
                <a:sym typeface="Arial"/>
                <a:hlinkClick r:id="rId3"/>
              </a:rPr>
              <a:t>http://cleanet.org/resources/45172.html</a:t>
            </a:r>
            <a:endParaRPr lang="en-US" b="0" dirty="0" smtClean="0">
              <a:effectLst/>
            </a:endParaRP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Have a whole class share discussion to assess student understanding of GHGs, the natural GHE and how human activities that release more GHGs are causing an enhanced or amplified GHE, which results in global warming. Bring in the opportunity to discuss ideas and solutions on how humans can also think of ideas and solutions to address the observed human-caused climate change. Students complete the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to Climate Change Connections section on their Student Activity Sheet.</a:t>
            </a:r>
            <a:endParaRPr lang="en-US" b="0" dirty="0" smtClean="0">
              <a:effectLst/>
            </a:endParaRPr>
          </a:p>
          <a:p>
            <a:pPr marL="139700" indent="0" rtl="0">
              <a:buNone/>
            </a:pPr>
            <a:endParaRPr lang="en-US" sz="1100" b="1" i="0" u="sng" strike="noStrike" cap="none" dirty="0" smtClean="0">
              <a:solidFill>
                <a:srgbClr val="000000"/>
              </a:solidFill>
              <a:effectLst/>
              <a:latin typeface="Arial"/>
              <a:ea typeface="Arial"/>
              <a:cs typeface="Arial"/>
              <a:sym typeface="Arial"/>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is the main source of of additional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that is being added to the atmosphere?</a:t>
            </a:r>
          </a:p>
          <a:p>
            <a:pPr rtl="0" fontAlgn="base"/>
            <a:r>
              <a:rPr lang="en-US" sz="1100" b="0" i="0" u="none" strike="noStrike" cap="none" dirty="0" smtClean="0">
                <a:solidFill>
                  <a:srgbClr val="000000"/>
                </a:solidFill>
                <a:effectLst/>
                <a:latin typeface="Arial"/>
                <a:ea typeface="Arial"/>
                <a:cs typeface="Arial"/>
                <a:sym typeface="Arial"/>
              </a:rPr>
              <a:t>How does this change the Greenhouse Effect?</a:t>
            </a:r>
          </a:p>
          <a:p>
            <a:pPr rtl="0" fontAlgn="base"/>
            <a:r>
              <a:rPr lang="en-US" sz="1100" b="0" i="0" u="none" strike="noStrike" cap="none" dirty="0" smtClean="0">
                <a:solidFill>
                  <a:srgbClr val="000000"/>
                </a:solidFill>
                <a:effectLst/>
                <a:latin typeface="Arial"/>
                <a:ea typeface="Arial"/>
                <a:cs typeface="Arial"/>
                <a:sym typeface="Arial"/>
              </a:rPr>
              <a:t>What does this change do to the temperature of Earth?</a:t>
            </a:r>
          </a:p>
          <a:p>
            <a:pPr rtl="0" fontAlgn="base"/>
            <a:r>
              <a:rPr lang="en-US" sz="1100" b="0" i="0" u="none" strike="noStrike" cap="none" dirty="0" smtClean="0">
                <a:solidFill>
                  <a:srgbClr val="000000"/>
                </a:solidFill>
                <a:effectLst/>
                <a:latin typeface="Arial"/>
                <a:ea typeface="Arial"/>
                <a:cs typeface="Arial"/>
                <a:sym typeface="Arial"/>
              </a:rPr>
              <a:t>What can we do to change the amount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that we release into the atmosphere and the effects of it?</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Greenhouse gases are naturally occurring and good but humans are increasing the amount of them, especially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by burning fossil fuels.</a:t>
            </a:r>
          </a:p>
          <a:p>
            <a:pPr rtl="0" fontAlgn="base"/>
            <a:r>
              <a:rPr lang="en-US" sz="1100" b="0" i="1" u="none" strike="noStrike" cap="none" dirty="0" smtClean="0">
                <a:solidFill>
                  <a:srgbClr val="000000"/>
                </a:solidFill>
                <a:effectLst/>
                <a:latin typeface="Arial"/>
                <a:ea typeface="Arial"/>
                <a:cs typeface="Arial"/>
                <a:sym typeface="Arial"/>
              </a:rPr>
              <a:t>The Greenhouse Effect is getting stronger since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is being added by humans to the atmosphere.</a:t>
            </a:r>
          </a:p>
          <a:p>
            <a:pPr rtl="0" fontAlgn="base"/>
            <a:r>
              <a:rPr lang="en-US" sz="1100" b="0" i="1" u="none" strike="noStrike" cap="none" dirty="0" smtClean="0">
                <a:solidFill>
                  <a:srgbClr val="000000"/>
                </a:solidFill>
                <a:effectLst/>
                <a:latin typeface="Arial"/>
                <a:ea typeface="Arial"/>
                <a:cs typeface="Arial"/>
                <a:sym typeface="Arial"/>
              </a:rPr>
              <a:t>The Earth’s temperature is rising because more GHGs, like CO2, are in the atmosphere because of humans burning fossil fuels.</a:t>
            </a:r>
          </a:p>
          <a:p>
            <a:pPr rtl="0" fontAlgn="base"/>
            <a:r>
              <a:rPr lang="en-US" sz="1100" b="0" i="1" u="none" strike="noStrike" cap="none" dirty="0" smtClean="0">
                <a:solidFill>
                  <a:srgbClr val="000000"/>
                </a:solidFill>
                <a:effectLst/>
                <a:latin typeface="Arial"/>
                <a:ea typeface="Arial"/>
                <a:cs typeface="Arial"/>
                <a:sym typeface="Arial"/>
              </a:rPr>
              <a:t>We can reduce our use of fossil fuels and conserve energy to slow down global warming.</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7. (5 min) It is now time to ground the students in the process (focus question) and decide on the next step moving from a correlational connection to a causal mechanism. Students write down their responses on the Next Steps section of their Student Activity Sheet.</a:t>
            </a:r>
            <a:endParaRPr lang="en-US" sz="1100" b="0" i="0" u="none" strike="noStrike" cap="none" dirty="0" smtClean="0">
              <a:solidFill>
                <a:srgbClr val="000000"/>
              </a:solidFill>
              <a:effectLst/>
              <a:latin typeface="Arial"/>
              <a:ea typeface="Arial"/>
              <a:cs typeface="Arial"/>
              <a:sym typeface="Arial"/>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have we figured out so far?</a:t>
            </a:r>
          </a:p>
          <a:p>
            <a:pPr rtl="0" fontAlgn="base"/>
            <a:r>
              <a:rPr lang="en-US" sz="1100" b="0" i="0" u="none" strike="noStrike" cap="none" dirty="0" smtClean="0">
                <a:solidFill>
                  <a:srgbClr val="000000"/>
                </a:solidFill>
                <a:effectLst/>
                <a:latin typeface="Arial"/>
                <a:ea typeface="Arial"/>
                <a:cs typeface="Arial"/>
                <a:sym typeface="Arial"/>
              </a:rPr>
              <a:t>Does this bring us closer to connecting human activity to the global temperature trend?</a:t>
            </a:r>
          </a:p>
          <a:p>
            <a:pPr rtl="0" fontAlgn="base"/>
            <a:r>
              <a:rPr lang="en-US" sz="1100" b="0" i="0" u="none" strike="noStrike" cap="none" dirty="0" smtClean="0">
                <a:solidFill>
                  <a:srgbClr val="000000"/>
                </a:solidFill>
                <a:effectLst/>
                <a:latin typeface="Arial"/>
                <a:ea typeface="Arial"/>
                <a:cs typeface="Arial"/>
                <a:sym typeface="Arial"/>
              </a:rPr>
              <a:t>What from our list of human activity might help us connect the two? Or maybe you have a different idea from what is on  the list.</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figured out that human population has increased and more people means more energy use.</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Energy use, mainly from fossil fuels, has also increased a lot so more GHGs are emitted.</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Fossil fuels release GHGs, like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and they trap heat warming the atmosphere and Earth.</a:t>
            </a:r>
          </a:p>
          <a:p>
            <a:pPr rtl="0" fontAlgn="base"/>
            <a:r>
              <a:rPr lang="en-US" sz="1100" b="0" i="1" u="none" strike="noStrike" cap="none" dirty="0" smtClean="0">
                <a:solidFill>
                  <a:srgbClr val="000000"/>
                </a:solidFill>
                <a:effectLst/>
                <a:latin typeface="Arial"/>
                <a:ea typeface="Arial"/>
                <a:cs typeface="Arial"/>
                <a:sym typeface="Arial"/>
              </a:rPr>
              <a:t>Humans use a lot of fossil fuel energy, but we can take action to reduce their use and effects.</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8. (5 min) Ask students to brainstorm what our next steps should be in our investigation.</a:t>
            </a:r>
            <a:r>
              <a:rPr lang="en-US" sz="1100" b="1" i="1" u="none" strike="noStrike" cap="none" baseline="30000" dirty="0" smtClean="0">
                <a:solidFill>
                  <a:srgbClr val="000000"/>
                </a:solidFill>
                <a:effectLst/>
                <a:latin typeface="Arial"/>
                <a:ea typeface="Arial"/>
                <a:cs typeface="Arial"/>
                <a:sym typeface="Arial"/>
              </a:rPr>
              <a:t>8</a:t>
            </a:r>
          </a:p>
          <a:p>
            <a:pPr marL="139700" indent="0" rtl="0">
              <a:buNone/>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should make sure to do in our next class?</a:t>
            </a:r>
          </a:p>
          <a:p>
            <a:pPr rtl="0" fontAlgn="base"/>
            <a:r>
              <a:rPr lang="en-US" sz="1100" b="0" i="0" u="none" strike="noStrike" cap="none" dirty="0" smtClean="0">
                <a:solidFill>
                  <a:srgbClr val="000000"/>
                </a:solidFill>
                <a:effectLst/>
                <a:latin typeface="Arial"/>
                <a:ea typeface="Arial"/>
                <a:cs typeface="Arial"/>
                <a:sym typeface="Arial"/>
              </a:rPr>
              <a:t>What should we investigate next to understand how temperatures on Earth are warming?</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should do an investigation that shows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traps heat and causes the temperature to rise.</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Let’s make a model that shows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air causes warmer temperatures.</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gradFill>
            <a:gsLst>
              <a:gs pos="0">
                <a:srgbClr val="FFFFFF"/>
              </a:gs>
              <a:gs pos="72000">
                <a:srgbClr val="D6D6D6"/>
              </a:gs>
              <a:gs pos="85000">
                <a:srgbClr val="D6D6D6"/>
              </a:gs>
              <a:gs pos="100000">
                <a:srgbClr val="E3E3E3"/>
              </a:gs>
            </a:gsLst>
            <a:lin ang="5400012"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52" name="Shape 52"/>
          <p:cNvSpPr/>
          <p:nvPr/>
        </p:nvSpPr>
        <p:spPr>
          <a:xfrm>
            <a:off x="1516687" y="1473896"/>
            <a:ext cx="48300" cy="2195700"/>
          </a:xfrm>
          <a:prstGeom prst="rect">
            <a:avLst/>
          </a:prstGeom>
          <a:solidFill>
            <a:srgbClr val="EE221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ctrTitle"/>
          </p:nvPr>
        </p:nvSpPr>
        <p:spPr>
          <a:xfrm>
            <a:off x="1824925" y="1473900"/>
            <a:ext cx="6246900" cy="13890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rgbClr val="212121"/>
              </a:buClr>
              <a:buSzPts val="3600"/>
              <a:buNone/>
              <a:defRPr sz="3600" b="1">
                <a:solidFill>
                  <a:srgbClr val="212121"/>
                </a:solidFill>
              </a:defRPr>
            </a:lvl1pPr>
            <a:lvl2pPr lvl="1" algn="l">
              <a:lnSpc>
                <a:spcPct val="100000"/>
              </a:lnSpc>
              <a:spcBef>
                <a:spcPts val="0"/>
              </a:spcBef>
              <a:spcAft>
                <a:spcPts val="0"/>
              </a:spcAft>
              <a:buClr>
                <a:srgbClr val="212121"/>
              </a:buClr>
              <a:buSzPts val="3600"/>
              <a:buNone/>
              <a:defRPr sz="3600" b="1">
                <a:solidFill>
                  <a:srgbClr val="212121"/>
                </a:solidFill>
              </a:defRPr>
            </a:lvl2pPr>
            <a:lvl3pPr lvl="2" algn="l">
              <a:lnSpc>
                <a:spcPct val="100000"/>
              </a:lnSpc>
              <a:spcBef>
                <a:spcPts val="0"/>
              </a:spcBef>
              <a:spcAft>
                <a:spcPts val="0"/>
              </a:spcAft>
              <a:buClr>
                <a:srgbClr val="212121"/>
              </a:buClr>
              <a:buSzPts val="3600"/>
              <a:buNone/>
              <a:defRPr sz="3600" b="1">
                <a:solidFill>
                  <a:srgbClr val="212121"/>
                </a:solidFill>
              </a:defRPr>
            </a:lvl3pPr>
            <a:lvl4pPr lvl="3" algn="l">
              <a:lnSpc>
                <a:spcPct val="100000"/>
              </a:lnSpc>
              <a:spcBef>
                <a:spcPts val="0"/>
              </a:spcBef>
              <a:spcAft>
                <a:spcPts val="0"/>
              </a:spcAft>
              <a:buClr>
                <a:srgbClr val="212121"/>
              </a:buClr>
              <a:buSzPts val="3600"/>
              <a:buNone/>
              <a:defRPr sz="3600" b="1">
                <a:solidFill>
                  <a:srgbClr val="212121"/>
                </a:solidFill>
              </a:defRPr>
            </a:lvl4pPr>
            <a:lvl5pPr lvl="4" algn="l">
              <a:lnSpc>
                <a:spcPct val="100000"/>
              </a:lnSpc>
              <a:spcBef>
                <a:spcPts val="0"/>
              </a:spcBef>
              <a:spcAft>
                <a:spcPts val="0"/>
              </a:spcAft>
              <a:buClr>
                <a:srgbClr val="212121"/>
              </a:buClr>
              <a:buSzPts val="3600"/>
              <a:buNone/>
              <a:defRPr sz="3600" b="1">
                <a:solidFill>
                  <a:srgbClr val="212121"/>
                </a:solidFill>
              </a:defRPr>
            </a:lvl5pPr>
            <a:lvl6pPr lvl="5" algn="l">
              <a:lnSpc>
                <a:spcPct val="100000"/>
              </a:lnSpc>
              <a:spcBef>
                <a:spcPts val="0"/>
              </a:spcBef>
              <a:spcAft>
                <a:spcPts val="0"/>
              </a:spcAft>
              <a:buClr>
                <a:srgbClr val="212121"/>
              </a:buClr>
              <a:buSzPts val="3600"/>
              <a:buNone/>
              <a:defRPr sz="3600" b="1">
                <a:solidFill>
                  <a:srgbClr val="212121"/>
                </a:solidFill>
              </a:defRPr>
            </a:lvl6pPr>
            <a:lvl7pPr lvl="6" algn="l">
              <a:lnSpc>
                <a:spcPct val="100000"/>
              </a:lnSpc>
              <a:spcBef>
                <a:spcPts val="0"/>
              </a:spcBef>
              <a:spcAft>
                <a:spcPts val="0"/>
              </a:spcAft>
              <a:buClr>
                <a:srgbClr val="212121"/>
              </a:buClr>
              <a:buSzPts val="3600"/>
              <a:buNone/>
              <a:defRPr sz="3600" b="1">
                <a:solidFill>
                  <a:srgbClr val="212121"/>
                </a:solidFill>
              </a:defRPr>
            </a:lvl7pPr>
            <a:lvl8pPr lvl="7" algn="l">
              <a:lnSpc>
                <a:spcPct val="100000"/>
              </a:lnSpc>
              <a:spcBef>
                <a:spcPts val="0"/>
              </a:spcBef>
              <a:spcAft>
                <a:spcPts val="0"/>
              </a:spcAft>
              <a:buClr>
                <a:srgbClr val="212121"/>
              </a:buClr>
              <a:buSzPts val="3600"/>
              <a:buNone/>
              <a:defRPr sz="3600" b="1">
                <a:solidFill>
                  <a:srgbClr val="212121"/>
                </a:solidFill>
              </a:defRPr>
            </a:lvl8pPr>
            <a:lvl9pPr lvl="8" algn="l">
              <a:lnSpc>
                <a:spcPct val="100000"/>
              </a:lnSpc>
              <a:spcBef>
                <a:spcPts val="0"/>
              </a:spcBef>
              <a:spcAft>
                <a:spcPts val="0"/>
              </a:spcAft>
              <a:buClr>
                <a:srgbClr val="212121"/>
              </a:buClr>
              <a:buSzPts val="3600"/>
              <a:buNone/>
              <a:defRPr sz="3600" b="1">
                <a:solidFill>
                  <a:srgbClr val="212121"/>
                </a:solidFill>
              </a:defRPr>
            </a:lvl9pPr>
          </a:lstStyle>
          <a:p>
            <a:endParaRPr/>
          </a:p>
        </p:txBody>
      </p:sp>
      <p:sp>
        <p:nvSpPr>
          <p:cNvPr id="54" name="Shape 54"/>
          <p:cNvSpPr txBox="1">
            <a:spLocks noGrp="1"/>
          </p:cNvSpPr>
          <p:nvPr>
            <p:ph type="subTitle" idx="1"/>
          </p:nvPr>
        </p:nvSpPr>
        <p:spPr>
          <a:xfrm>
            <a:off x="1824850" y="2967000"/>
            <a:ext cx="6246900" cy="5502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616161"/>
              </a:buClr>
              <a:buSzPts val="2000"/>
              <a:buNone/>
              <a:defRPr sz="2000">
                <a:solidFill>
                  <a:srgbClr val="616161"/>
                </a:solidFill>
              </a:defRPr>
            </a:lvl1pPr>
            <a:lvl2pPr lvl="1" algn="l">
              <a:lnSpc>
                <a:spcPct val="100000"/>
              </a:lnSpc>
              <a:spcBef>
                <a:spcPts val="0"/>
              </a:spcBef>
              <a:spcAft>
                <a:spcPts val="0"/>
              </a:spcAft>
              <a:buClr>
                <a:srgbClr val="616161"/>
              </a:buClr>
              <a:buSzPts val="2000"/>
              <a:buNone/>
              <a:defRPr sz="2000">
                <a:solidFill>
                  <a:srgbClr val="616161"/>
                </a:solidFill>
              </a:defRPr>
            </a:lvl2pPr>
            <a:lvl3pPr lvl="2" algn="l">
              <a:lnSpc>
                <a:spcPct val="100000"/>
              </a:lnSpc>
              <a:spcBef>
                <a:spcPts val="0"/>
              </a:spcBef>
              <a:spcAft>
                <a:spcPts val="0"/>
              </a:spcAft>
              <a:buClr>
                <a:srgbClr val="616161"/>
              </a:buClr>
              <a:buSzPts val="2000"/>
              <a:buNone/>
              <a:defRPr sz="2000">
                <a:solidFill>
                  <a:srgbClr val="616161"/>
                </a:solidFill>
              </a:defRPr>
            </a:lvl3pPr>
            <a:lvl4pPr lvl="3" algn="l">
              <a:lnSpc>
                <a:spcPct val="100000"/>
              </a:lnSpc>
              <a:spcBef>
                <a:spcPts val="0"/>
              </a:spcBef>
              <a:spcAft>
                <a:spcPts val="0"/>
              </a:spcAft>
              <a:buClr>
                <a:srgbClr val="616161"/>
              </a:buClr>
              <a:buSzPts val="2000"/>
              <a:buNone/>
              <a:defRPr sz="2000">
                <a:solidFill>
                  <a:srgbClr val="616161"/>
                </a:solidFill>
              </a:defRPr>
            </a:lvl4pPr>
            <a:lvl5pPr lvl="4" algn="l">
              <a:lnSpc>
                <a:spcPct val="100000"/>
              </a:lnSpc>
              <a:spcBef>
                <a:spcPts val="0"/>
              </a:spcBef>
              <a:spcAft>
                <a:spcPts val="0"/>
              </a:spcAft>
              <a:buClr>
                <a:srgbClr val="616161"/>
              </a:buClr>
              <a:buSzPts val="2000"/>
              <a:buNone/>
              <a:defRPr sz="2000">
                <a:solidFill>
                  <a:srgbClr val="616161"/>
                </a:solidFill>
              </a:defRPr>
            </a:lvl5pPr>
            <a:lvl6pPr lvl="5" algn="l">
              <a:lnSpc>
                <a:spcPct val="100000"/>
              </a:lnSpc>
              <a:spcBef>
                <a:spcPts val="0"/>
              </a:spcBef>
              <a:spcAft>
                <a:spcPts val="0"/>
              </a:spcAft>
              <a:buClr>
                <a:srgbClr val="616161"/>
              </a:buClr>
              <a:buSzPts val="2000"/>
              <a:buNone/>
              <a:defRPr sz="2000">
                <a:solidFill>
                  <a:srgbClr val="616161"/>
                </a:solidFill>
              </a:defRPr>
            </a:lvl6pPr>
            <a:lvl7pPr lvl="6" algn="l">
              <a:lnSpc>
                <a:spcPct val="100000"/>
              </a:lnSpc>
              <a:spcBef>
                <a:spcPts val="0"/>
              </a:spcBef>
              <a:spcAft>
                <a:spcPts val="0"/>
              </a:spcAft>
              <a:buClr>
                <a:srgbClr val="616161"/>
              </a:buClr>
              <a:buSzPts val="2000"/>
              <a:buNone/>
              <a:defRPr sz="2000">
                <a:solidFill>
                  <a:srgbClr val="616161"/>
                </a:solidFill>
              </a:defRPr>
            </a:lvl7pPr>
            <a:lvl8pPr lvl="7" algn="l">
              <a:lnSpc>
                <a:spcPct val="100000"/>
              </a:lnSpc>
              <a:spcBef>
                <a:spcPts val="0"/>
              </a:spcBef>
              <a:spcAft>
                <a:spcPts val="0"/>
              </a:spcAft>
              <a:buClr>
                <a:srgbClr val="616161"/>
              </a:buClr>
              <a:buSzPts val="2000"/>
              <a:buNone/>
              <a:defRPr sz="2000">
                <a:solidFill>
                  <a:srgbClr val="616161"/>
                </a:solidFill>
              </a:defRPr>
            </a:lvl8pPr>
            <a:lvl9pPr lvl="8" algn="l">
              <a:lnSpc>
                <a:spcPct val="100000"/>
              </a:lnSpc>
              <a:spcBef>
                <a:spcPts val="0"/>
              </a:spcBef>
              <a:spcAft>
                <a:spcPts val="0"/>
              </a:spcAft>
              <a:buClr>
                <a:srgbClr val="616161"/>
              </a:buClr>
              <a:buSzPts val="2000"/>
              <a:buNone/>
              <a:defRPr sz="2000">
                <a:solidFill>
                  <a:srgbClr val="616161"/>
                </a:solidFill>
              </a:defRPr>
            </a:lvl9pPr>
          </a:lstStyle>
          <a:p>
            <a:endParaRPr/>
          </a:p>
        </p:txBody>
      </p:sp>
      <p:sp>
        <p:nvSpPr>
          <p:cNvPr id="55" name="Shape 5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56"/>
        <p:cNvGrpSpPr/>
        <p:nvPr/>
      </p:nvGrpSpPr>
      <p:grpSpPr>
        <a:xfrm>
          <a:off x="0" y="0"/>
          <a:ext cx="0" cy="0"/>
          <a:chOff x="0" y="0"/>
          <a:chExt cx="0" cy="0"/>
        </a:xfrm>
      </p:grpSpPr>
      <p:sp>
        <p:nvSpPr>
          <p:cNvPr id="57" name="Shape 5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59" name="Shape 59"/>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0" name="Shape 6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652850" y="1556725"/>
            <a:ext cx="4766100" cy="2280600"/>
          </a:xfrm>
          <a:prstGeom prst="rect">
            <a:avLst/>
          </a:prstGeom>
        </p:spPr>
        <p:txBody>
          <a:bodyPr spcFirstLastPara="1" wrap="square" lIns="91425" tIns="91425" rIns="91425" bIns="91425" anchor="b" anchorCtr="0">
            <a:noAutofit/>
          </a:bodyPr>
          <a:lstStyle/>
          <a:p>
            <a:pPr marL="0" lvl="0" indent="0" rtl="0">
              <a:lnSpc>
                <a:spcPct val="120000"/>
              </a:lnSpc>
              <a:spcBef>
                <a:spcPts val="0"/>
              </a:spcBef>
              <a:spcAft>
                <a:spcPts val="0"/>
              </a:spcAft>
              <a:buNone/>
            </a:pPr>
            <a:r>
              <a:rPr lang="en" sz="2400">
                <a:solidFill>
                  <a:schemeClr val="dk1"/>
                </a:solidFill>
              </a:rPr>
              <a:t>How does human activity affect the trend of warming temperatures on Earth?</a:t>
            </a:r>
            <a:endParaRPr sz="2400"/>
          </a:p>
        </p:txBody>
      </p:sp>
      <p:pic>
        <p:nvPicPr>
          <p:cNvPr id="66" name="Shape 66" descr="Statistics, Arrows, Trend ..."/>
          <p:cNvPicPr preferRelativeResize="0"/>
          <p:nvPr/>
        </p:nvPicPr>
        <p:blipFill>
          <a:blip r:embed="rId3">
            <a:alphaModFix/>
          </a:blip>
          <a:stretch>
            <a:fillRect/>
          </a:stretch>
        </p:blipFill>
        <p:spPr>
          <a:xfrm>
            <a:off x="5819643" y="2755750"/>
            <a:ext cx="3229176" cy="2280600"/>
          </a:xfrm>
          <a:prstGeom prst="rect">
            <a:avLst/>
          </a:prstGeom>
          <a:noFill/>
          <a:ln>
            <a:noFill/>
          </a:ln>
        </p:spPr>
      </p:pic>
      <p:pic>
        <p:nvPicPr>
          <p:cNvPr id="67" name="Shape 67" descr="File:Istiklal Caddesi 06 24 09 ..."/>
          <p:cNvPicPr preferRelativeResize="0"/>
          <p:nvPr/>
        </p:nvPicPr>
        <p:blipFill>
          <a:blip r:embed="rId4">
            <a:alphaModFix/>
          </a:blip>
          <a:stretch>
            <a:fillRect/>
          </a:stretch>
        </p:blipFill>
        <p:spPr>
          <a:xfrm>
            <a:off x="133175" y="88777"/>
            <a:ext cx="3251318" cy="2176502"/>
          </a:xfrm>
          <a:prstGeom prst="rect">
            <a:avLst/>
          </a:prstGeom>
          <a:noFill/>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descr="Chemical[edit]"/>
          <p:cNvPicPr preferRelativeResize="0"/>
          <p:nvPr/>
        </p:nvPicPr>
        <p:blipFill rotWithShape="1">
          <a:blip r:embed="rId3">
            <a:alphaModFix/>
          </a:blip>
          <a:srcRect l="12332" r="12332"/>
          <a:stretch/>
        </p:blipFill>
        <p:spPr>
          <a:xfrm>
            <a:off x="3" y="0"/>
            <a:ext cx="3445527" cy="2571753"/>
          </a:xfrm>
          <a:prstGeom prst="rect">
            <a:avLst/>
          </a:prstGeom>
          <a:noFill/>
          <a:ln>
            <a:noFill/>
          </a:ln>
        </p:spPr>
      </p:pic>
      <p:pic>
        <p:nvPicPr>
          <p:cNvPr id="73" name="Shape 73" descr="File:Airacobra P39 Assembly ..."/>
          <p:cNvPicPr preferRelativeResize="0"/>
          <p:nvPr/>
        </p:nvPicPr>
        <p:blipFill rotWithShape="1">
          <a:blip r:embed="rId4">
            <a:alphaModFix/>
          </a:blip>
          <a:srcRect t="3643" b="3634"/>
          <a:stretch/>
        </p:blipFill>
        <p:spPr>
          <a:xfrm>
            <a:off x="0" y="2571750"/>
            <a:ext cx="3445527" cy="2571750"/>
          </a:xfrm>
          <a:prstGeom prst="rect">
            <a:avLst/>
          </a:prstGeom>
          <a:noFill/>
          <a:ln>
            <a:noFill/>
          </a:ln>
        </p:spPr>
      </p:pic>
      <p:sp>
        <p:nvSpPr>
          <p:cNvPr id="74" name="Shape 74"/>
          <p:cNvSpPr txBox="1">
            <a:spLocks noGrp="1"/>
          </p:cNvSpPr>
          <p:nvPr>
            <p:ph type="title"/>
          </p:nvPr>
        </p:nvSpPr>
        <p:spPr>
          <a:xfrm>
            <a:off x="3987450" y="185025"/>
            <a:ext cx="4779300" cy="739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Do Now</a:t>
            </a:r>
            <a:endParaRPr/>
          </a:p>
        </p:txBody>
      </p:sp>
      <p:sp>
        <p:nvSpPr>
          <p:cNvPr id="75" name="Shape 75"/>
          <p:cNvSpPr txBox="1">
            <a:spLocks noGrp="1"/>
          </p:cNvSpPr>
          <p:nvPr>
            <p:ph type="body" idx="1"/>
          </p:nvPr>
        </p:nvSpPr>
        <p:spPr>
          <a:xfrm>
            <a:off x="3987450" y="1125975"/>
            <a:ext cx="4779300" cy="3360900"/>
          </a:xfrm>
          <a:prstGeom prst="rect">
            <a:avLst/>
          </a:prstGeom>
        </p:spPr>
        <p:txBody>
          <a:bodyPr spcFirstLastPara="1" wrap="square" lIns="91425" tIns="91425" rIns="91425" bIns="91425" anchor="t" anchorCtr="0">
            <a:noAutofit/>
          </a:bodyPr>
          <a:lstStyle/>
          <a:p>
            <a:pPr marL="457200" lvl="0" indent="-342900" rtl="0">
              <a:lnSpc>
                <a:spcPct val="114000"/>
              </a:lnSpc>
              <a:spcBef>
                <a:spcPts val="0"/>
              </a:spcBef>
              <a:spcAft>
                <a:spcPts val="0"/>
              </a:spcAft>
              <a:buClr>
                <a:srgbClr val="000000"/>
              </a:buClr>
              <a:buSzPts val="1800"/>
              <a:buChar char="●"/>
            </a:pPr>
            <a:r>
              <a:rPr lang="en" sz="1800">
                <a:solidFill>
                  <a:srgbClr val="000000"/>
                </a:solidFill>
              </a:rPr>
              <a:t>What did we figure out last time about the trend of Earth’s temperature in the past?</a:t>
            </a:r>
            <a:endParaRPr sz="1800">
              <a:solidFill>
                <a:srgbClr val="000000"/>
              </a:solidFill>
            </a:endParaRPr>
          </a:p>
          <a:p>
            <a:pPr marL="457200" lvl="0" indent="-342900" rtl="0">
              <a:lnSpc>
                <a:spcPct val="114000"/>
              </a:lnSpc>
              <a:spcBef>
                <a:spcPts val="1600"/>
              </a:spcBef>
              <a:spcAft>
                <a:spcPts val="1600"/>
              </a:spcAft>
              <a:buClr>
                <a:schemeClr val="dk1"/>
              </a:buClr>
              <a:buSzPts val="1800"/>
              <a:buChar char="●"/>
            </a:pPr>
            <a:r>
              <a:rPr lang="en" sz="1800">
                <a:solidFill>
                  <a:schemeClr val="dk1"/>
                </a:solidFill>
              </a:rPr>
              <a:t>What are we now wondering about?</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From the Industrial Revolution to now</a:t>
            </a:r>
            <a:endParaRPr b="1"/>
          </a:p>
        </p:txBody>
      </p:sp>
      <p:sp>
        <p:nvSpPr>
          <p:cNvPr id="81" name="Shape 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lnSpc>
                <a:spcPct val="114000"/>
              </a:lnSpc>
              <a:spcBef>
                <a:spcPts val="0"/>
              </a:spcBef>
              <a:spcAft>
                <a:spcPts val="0"/>
              </a:spcAft>
              <a:buClr>
                <a:srgbClr val="000000"/>
              </a:buClr>
              <a:buSzPts val="2000"/>
              <a:buChar char="●"/>
            </a:pPr>
            <a:r>
              <a:rPr lang="en" sz="2000" dirty="0">
                <a:solidFill>
                  <a:srgbClr val="000000"/>
                </a:solidFill>
              </a:rPr>
              <a:t>How did the Industrial Revolution </a:t>
            </a:r>
            <a:r>
              <a:rPr lang="en" sz="2000" dirty="0" smtClean="0">
                <a:solidFill>
                  <a:srgbClr val="000000"/>
                </a:solidFill>
              </a:rPr>
              <a:t>change </a:t>
            </a:r>
            <a:r>
              <a:rPr lang="en" sz="2000" dirty="0">
                <a:solidFill>
                  <a:srgbClr val="000000"/>
                </a:solidFill>
              </a:rPr>
              <a:t>human activities?  </a:t>
            </a:r>
            <a:endParaRPr sz="2000" dirty="0">
              <a:solidFill>
                <a:srgbClr val="000000"/>
              </a:solidFill>
            </a:endParaRPr>
          </a:p>
          <a:p>
            <a:pPr marL="457200" lvl="0" indent="-355600" rtl="0">
              <a:lnSpc>
                <a:spcPct val="114000"/>
              </a:lnSpc>
              <a:spcBef>
                <a:spcPts val="1600"/>
              </a:spcBef>
              <a:spcAft>
                <a:spcPts val="0"/>
              </a:spcAft>
              <a:buClr>
                <a:srgbClr val="000000"/>
              </a:buClr>
              <a:buSzPts val="2000"/>
              <a:buChar char="●"/>
            </a:pPr>
            <a:r>
              <a:rPr lang="en" sz="2000" dirty="0">
                <a:solidFill>
                  <a:srgbClr val="000000"/>
                </a:solidFill>
              </a:rPr>
              <a:t>What “powered” the Industrial Revolution?</a:t>
            </a:r>
            <a:endParaRPr sz="2000" dirty="0">
              <a:solidFill>
                <a:srgbClr val="000000"/>
              </a:solidFill>
            </a:endParaRPr>
          </a:p>
          <a:p>
            <a:pPr marL="457200" lvl="0" indent="-355600" rtl="0">
              <a:lnSpc>
                <a:spcPct val="114000"/>
              </a:lnSpc>
              <a:spcBef>
                <a:spcPts val="1600"/>
              </a:spcBef>
              <a:spcAft>
                <a:spcPts val="0"/>
              </a:spcAft>
              <a:buClr>
                <a:srgbClr val="000000"/>
              </a:buClr>
              <a:buSzPts val="2000"/>
              <a:buChar char="●"/>
            </a:pPr>
            <a:r>
              <a:rPr lang="en" sz="2000" dirty="0">
                <a:solidFill>
                  <a:srgbClr val="000000"/>
                </a:solidFill>
              </a:rPr>
              <a:t>What is the connection between fossil fuels and </a:t>
            </a:r>
            <a:r>
              <a:rPr lang="en" sz="2000" dirty="0" smtClean="0">
                <a:solidFill>
                  <a:srgbClr val="000000"/>
                </a:solidFill>
              </a:rPr>
              <a:t>CO</a:t>
            </a:r>
            <a:r>
              <a:rPr lang="en" sz="2000" baseline="-25000" dirty="0" smtClean="0">
                <a:solidFill>
                  <a:srgbClr val="000000"/>
                </a:solidFill>
              </a:rPr>
              <a:t>2</a:t>
            </a:r>
            <a:r>
              <a:rPr lang="en-US" sz="2000" dirty="0">
                <a:solidFill>
                  <a:srgbClr val="000000"/>
                </a:solidFill>
              </a:rPr>
              <a:t>?</a:t>
            </a:r>
            <a:r>
              <a:rPr lang="en" sz="2000" dirty="0" smtClean="0">
                <a:solidFill>
                  <a:srgbClr val="000000"/>
                </a:solidFill>
              </a:rPr>
              <a:t> </a:t>
            </a:r>
            <a:endParaRPr sz="2000" dirty="0">
              <a:solidFill>
                <a:srgbClr val="000000"/>
              </a:solidFill>
            </a:endParaRPr>
          </a:p>
          <a:p>
            <a:pPr marL="457200" lvl="0" indent="-355600" rtl="0">
              <a:lnSpc>
                <a:spcPct val="114000"/>
              </a:lnSpc>
              <a:spcBef>
                <a:spcPts val="1600"/>
              </a:spcBef>
              <a:spcAft>
                <a:spcPts val="0"/>
              </a:spcAft>
              <a:buClr>
                <a:srgbClr val="000000"/>
              </a:buClr>
              <a:buSzPts val="2000"/>
              <a:buChar char="●"/>
            </a:pPr>
            <a:r>
              <a:rPr lang="en" sz="2000" dirty="0">
                <a:solidFill>
                  <a:srgbClr val="000000"/>
                </a:solidFill>
              </a:rPr>
              <a:t>How do you think we can explore the connection between fossil fuels, CO</a:t>
            </a:r>
            <a:r>
              <a:rPr lang="en" sz="2000" baseline="-25000" dirty="0">
                <a:solidFill>
                  <a:srgbClr val="000000"/>
                </a:solidFill>
              </a:rPr>
              <a:t>2</a:t>
            </a:r>
            <a:r>
              <a:rPr lang="en" sz="2000" dirty="0">
                <a:solidFill>
                  <a:srgbClr val="000000"/>
                </a:solidFill>
              </a:rPr>
              <a:t>, and the Earth’s temperature?</a:t>
            </a:r>
            <a:endParaRPr sz="2000" dirty="0">
              <a:solidFill>
                <a:srgbClr val="000000"/>
              </a:solidFill>
            </a:endParaRPr>
          </a:p>
          <a:p>
            <a:pPr marL="0" lvl="0" indent="0" rtl="0">
              <a:spcBef>
                <a:spcPts val="1600"/>
              </a:spcBef>
              <a:spcAft>
                <a:spcPts val="0"/>
              </a:spcAft>
              <a:buClr>
                <a:schemeClr val="dk1"/>
              </a:buClr>
              <a:buSzPts val="1100"/>
              <a:buFont typeface="Arial"/>
              <a:buNone/>
            </a:pPr>
            <a:endParaRPr sz="1100" dirty="0">
              <a:solidFill>
                <a:srgbClr val="990000"/>
              </a:solidFill>
              <a:latin typeface="Cambria"/>
              <a:ea typeface="Cambria"/>
              <a:cs typeface="Cambria"/>
              <a:sym typeface="Cambria"/>
            </a:endParaRPr>
          </a:p>
          <a:p>
            <a:pPr marL="0" lvl="0" indent="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Modeling our world</a:t>
            </a:r>
            <a:endParaRPr b="1"/>
          </a:p>
        </p:txBody>
      </p:sp>
      <p:sp>
        <p:nvSpPr>
          <p:cNvPr id="87" name="Shape 87"/>
          <p:cNvSpPr txBox="1">
            <a:spLocks noGrp="1"/>
          </p:cNvSpPr>
          <p:nvPr>
            <p:ph type="body" idx="1"/>
          </p:nvPr>
        </p:nvSpPr>
        <p:spPr>
          <a:xfrm>
            <a:off x="4012450" y="1152475"/>
            <a:ext cx="4819800" cy="3416400"/>
          </a:xfrm>
          <a:prstGeom prst="rect">
            <a:avLst/>
          </a:prstGeom>
        </p:spPr>
        <p:txBody>
          <a:bodyPr spcFirstLastPara="1" wrap="square" lIns="91425" tIns="91425" rIns="91425" bIns="91425" anchor="t" anchorCtr="0">
            <a:noAutofit/>
          </a:bodyPr>
          <a:lstStyle/>
          <a:p>
            <a:pPr marL="457200" lvl="0" indent="-381000" rtl="0">
              <a:lnSpc>
                <a:spcPct val="114000"/>
              </a:lnSpc>
              <a:spcBef>
                <a:spcPts val="0"/>
              </a:spcBef>
              <a:spcAft>
                <a:spcPts val="0"/>
              </a:spcAft>
              <a:buClr>
                <a:schemeClr val="dk1"/>
              </a:buClr>
              <a:buSzPts val="2400"/>
              <a:buChar char="●"/>
            </a:pPr>
            <a:r>
              <a:rPr lang="en" sz="2400" dirty="0">
                <a:solidFill>
                  <a:schemeClr val="dk1"/>
                </a:solidFill>
              </a:rPr>
              <a:t>What are simulations and models?</a:t>
            </a:r>
            <a:endParaRPr sz="2400" dirty="0">
              <a:solidFill>
                <a:schemeClr val="dk1"/>
              </a:solidFill>
            </a:endParaRPr>
          </a:p>
          <a:p>
            <a:pPr marL="457200" lvl="0" indent="-381000" rtl="0">
              <a:lnSpc>
                <a:spcPct val="114000"/>
              </a:lnSpc>
              <a:spcBef>
                <a:spcPts val="1600"/>
              </a:spcBef>
              <a:spcAft>
                <a:spcPts val="0"/>
              </a:spcAft>
              <a:buClr>
                <a:schemeClr val="dk1"/>
              </a:buClr>
              <a:buSzPts val="2400"/>
              <a:buChar char="●"/>
            </a:pPr>
            <a:r>
              <a:rPr lang="en" sz="2400" dirty="0">
                <a:solidFill>
                  <a:schemeClr val="dk1"/>
                </a:solidFill>
              </a:rPr>
              <a:t>Why do we use them?</a:t>
            </a:r>
            <a:endParaRPr sz="2400" dirty="0">
              <a:solidFill>
                <a:schemeClr val="dk1"/>
              </a:solidFill>
            </a:endParaRPr>
          </a:p>
          <a:p>
            <a:pPr marL="457200" lvl="0" indent="-381000" rtl="0">
              <a:lnSpc>
                <a:spcPct val="114000"/>
              </a:lnSpc>
              <a:spcBef>
                <a:spcPts val="1600"/>
              </a:spcBef>
              <a:spcAft>
                <a:spcPts val="1600"/>
              </a:spcAft>
              <a:buClr>
                <a:schemeClr val="dk1"/>
              </a:buClr>
              <a:buSzPts val="2400"/>
              <a:buChar char="●"/>
            </a:pPr>
            <a:r>
              <a:rPr lang="en" sz="2400" dirty="0">
                <a:solidFill>
                  <a:schemeClr val="dk1"/>
                </a:solidFill>
              </a:rPr>
              <a:t>How do think a simulation or model can help us understand more about CO</a:t>
            </a:r>
            <a:r>
              <a:rPr lang="en" sz="2400" baseline="-25000" dirty="0">
                <a:solidFill>
                  <a:schemeClr val="dk1"/>
                </a:solidFill>
              </a:rPr>
              <a:t>2</a:t>
            </a:r>
            <a:r>
              <a:rPr lang="en" sz="2400" dirty="0">
                <a:solidFill>
                  <a:schemeClr val="dk1"/>
                </a:solidFill>
              </a:rPr>
              <a:t> and temperature?</a:t>
            </a:r>
            <a:endParaRPr sz="2400" dirty="0">
              <a:solidFill>
                <a:schemeClr val="dk1"/>
              </a:solidFill>
            </a:endParaRPr>
          </a:p>
        </p:txBody>
      </p:sp>
      <p:pic>
        <p:nvPicPr>
          <p:cNvPr id="88" name="Shape 88"/>
          <p:cNvPicPr preferRelativeResize="0"/>
          <p:nvPr/>
        </p:nvPicPr>
        <p:blipFill rotWithShape="1">
          <a:blip r:embed="rId3">
            <a:alphaModFix/>
          </a:blip>
          <a:srcRect r="17177" b="17177"/>
          <a:stretch/>
        </p:blipFill>
        <p:spPr>
          <a:xfrm>
            <a:off x="311700" y="1573663"/>
            <a:ext cx="3478674" cy="2574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Humans, energy use, and greenhouse gases</a:t>
            </a:r>
            <a:endParaRPr b="1"/>
          </a:p>
        </p:txBody>
      </p:sp>
      <p:sp>
        <p:nvSpPr>
          <p:cNvPr id="94" name="Shape 94"/>
          <p:cNvSpPr txBox="1">
            <a:spLocks noGrp="1"/>
          </p:cNvSpPr>
          <p:nvPr>
            <p:ph type="body" idx="1"/>
          </p:nvPr>
        </p:nvSpPr>
        <p:spPr>
          <a:xfrm>
            <a:off x="311700" y="1152475"/>
            <a:ext cx="5034300" cy="37124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dk1"/>
                </a:solidFill>
              </a:rPr>
              <a:t>We learned about greenhouse gases (GHGs) using the </a:t>
            </a:r>
            <a:r>
              <a:rPr lang="en" dirty="0" smtClean="0">
                <a:solidFill>
                  <a:schemeClr val="dk1"/>
                </a:solidFill>
              </a:rPr>
              <a:t>simulation</a:t>
            </a:r>
            <a:r>
              <a:rPr lang="en-US" dirty="0" smtClean="0">
                <a:solidFill>
                  <a:schemeClr val="dk1"/>
                </a:solidFill>
              </a:rPr>
              <a:t>,</a:t>
            </a:r>
            <a:r>
              <a:rPr lang="en" dirty="0" smtClean="0">
                <a:solidFill>
                  <a:schemeClr val="dk1"/>
                </a:solidFill>
              </a:rPr>
              <a:t> </a:t>
            </a:r>
            <a:r>
              <a:rPr lang="en" dirty="0">
                <a:solidFill>
                  <a:schemeClr val="dk1"/>
                </a:solidFill>
              </a:rPr>
              <a:t>and </a:t>
            </a:r>
            <a:r>
              <a:rPr lang="en-US" dirty="0" smtClean="0">
                <a:solidFill>
                  <a:schemeClr val="dk1"/>
                </a:solidFill>
              </a:rPr>
              <a:t>we learned about </a:t>
            </a:r>
            <a:r>
              <a:rPr lang="en" dirty="0" smtClean="0">
                <a:solidFill>
                  <a:schemeClr val="dk1"/>
                </a:solidFill>
              </a:rPr>
              <a:t>how </a:t>
            </a:r>
            <a:r>
              <a:rPr lang="en" dirty="0">
                <a:solidFill>
                  <a:schemeClr val="dk1"/>
                </a:solidFill>
              </a:rPr>
              <a:t>GHGs warm Earth through the Greenhouse Effect (GHE).</a:t>
            </a:r>
            <a:endParaRPr dirty="0">
              <a:solidFill>
                <a:schemeClr val="dk1"/>
              </a:solidFill>
            </a:endParaRPr>
          </a:p>
          <a:p>
            <a:pPr marL="457200" lvl="0" indent="-342900" rtl="0">
              <a:spcBef>
                <a:spcPts val="1000"/>
              </a:spcBef>
              <a:spcAft>
                <a:spcPts val="0"/>
              </a:spcAft>
              <a:buClr>
                <a:schemeClr val="dk1"/>
              </a:buClr>
              <a:buSzPts val="1800"/>
              <a:buChar char="●"/>
            </a:pPr>
            <a:r>
              <a:rPr lang="en" dirty="0">
                <a:solidFill>
                  <a:schemeClr val="dk1"/>
                </a:solidFill>
              </a:rPr>
              <a:t>What human activities do you think produce the most GHGs?</a:t>
            </a:r>
            <a:endParaRPr dirty="0">
              <a:solidFill>
                <a:schemeClr val="dk1"/>
              </a:solidFill>
            </a:endParaRPr>
          </a:p>
          <a:p>
            <a:pPr marL="457200" lvl="0" indent="-342900" rtl="0">
              <a:spcBef>
                <a:spcPts val="1000"/>
              </a:spcBef>
              <a:spcAft>
                <a:spcPts val="0"/>
              </a:spcAft>
              <a:buClr>
                <a:schemeClr val="dk1"/>
              </a:buClr>
              <a:buSzPts val="1800"/>
              <a:buChar char="●"/>
            </a:pPr>
            <a:r>
              <a:rPr lang="en" dirty="0">
                <a:solidFill>
                  <a:schemeClr val="dk1"/>
                </a:solidFill>
              </a:rPr>
              <a:t>Which GHG do you think humans emit (release) the most?</a:t>
            </a:r>
            <a:endParaRPr dirty="0">
              <a:solidFill>
                <a:schemeClr val="dk1"/>
              </a:solidFill>
            </a:endParaRPr>
          </a:p>
          <a:p>
            <a:pPr marL="457200" lvl="0" indent="-342900" rtl="0">
              <a:spcBef>
                <a:spcPts val="1000"/>
              </a:spcBef>
              <a:spcAft>
                <a:spcPts val="1000"/>
              </a:spcAft>
              <a:buClr>
                <a:schemeClr val="dk1"/>
              </a:buClr>
              <a:buSzPts val="1800"/>
              <a:buChar char="●"/>
            </a:pPr>
            <a:r>
              <a:rPr lang="en" dirty="0">
                <a:solidFill>
                  <a:schemeClr val="dk1"/>
                </a:solidFill>
              </a:rPr>
              <a:t>What happens to CO</a:t>
            </a:r>
            <a:r>
              <a:rPr lang="en" baseline="-25000" dirty="0">
                <a:solidFill>
                  <a:schemeClr val="dk1"/>
                </a:solidFill>
              </a:rPr>
              <a:t>2</a:t>
            </a:r>
            <a:r>
              <a:rPr lang="en" dirty="0">
                <a:solidFill>
                  <a:schemeClr val="dk1"/>
                </a:solidFill>
              </a:rPr>
              <a:t> after it is emitted into the atmosphere?</a:t>
            </a:r>
            <a:endParaRPr dirty="0">
              <a:solidFill>
                <a:schemeClr val="dk1"/>
              </a:solidFill>
            </a:endParaRPr>
          </a:p>
        </p:txBody>
      </p:sp>
      <p:pic>
        <p:nvPicPr>
          <p:cNvPr id="95" name="Shape 95"/>
          <p:cNvPicPr preferRelativeResize="0"/>
          <p:nvPr/>
        </p:nvPicPr>
        <p:blipFill>
          <a:blip r:embed="rId3">
            <a:alphaModFix/>
          </a:blip>
          <a:stretch>
            <a:fillRect/>
          </a:stretch>
        </p:blipFill>
        <p:spPr>
          <a:xfrm>
            <a:off x="5417424" y="1300950"/>
            <a:ext cx="3536100" cy="2735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Carbon-go-round</a:t>
            </a:r>
            <a:endParaRPr b="1"/>
          </a:p>
        </p:txBody>
      </p:sp>
      <p:sp>
        <p:nvSpPr>
          <p:cNvPr id="101" name="Shape 101"/>
          <p:cNvSpPr txBox="1">
            <a:spLocks noGrp="1"/>
          </p:cNvSpPr>
          <p:nvPr>
            <p:ph type="body" idx="1"/>
          </p:nvPr>
        </p:nvSpPr>
        <p:spPr>
          <a:xfrm>
            <a:off x="3905275" y="1152475"/>
            <a:ext cx="4926900" cy="3416400"/>
          </a:xfrm>
          <a:prstGeom prst="rect">
            <a:avLst/>
          </a:prstGeom>
        </p:spPr>
        <p:txBody>
          <a:bodyPr spcFirstLastPara="1" wrap="square" lIns="91425" tIns="91425" rIns="91425" bIns="91425" anchor="t" anchorCtr="0">
            <a:noAutofit/>
          </a:bodyPr>
          <a:lstStyle/>
          <a:p>
            <a:pPr marL="457200" lvl="0" indent="-381000" rtl="0">
              <a:lnSpc>
                <a:spcPct val="113000"/>
              </a:lnSpc>
              <a:spcBef>
                <a:spcPts val="0"/>
              </a:spcBef>
              <a:spcAft>
                <a:spcPts val="0"/>
              </a:spcAft>
              <a:buClr>
                <a:srgbClr val="000000"/>
              </a:buClr>
              <a:buSzPts val="2400"/>
              <a:buChar char="●"/>
            </a:pPr>
            <a:r>
              <a:rPr lang="en" sz="2400">
                <a:solidFill>
                  <a:srgbClr val="000000"/>
                </a:solidFill>
              </a:rPr>
              <a:t>What is the connection between carbon and carbon dioxide?</a:t>
            </a:r>
            <a:endParaRPr sz="2400">
              <a:solidFill>
                <a:srgbClr val="000000"/>
              </a:solidFill>
            </a:endParaRPr>
          </a:p>
          <a:p>
            <a:pPr marL="457200" lvl="0" indent="-381000" rtl="0">
              <a:lnSpc>
                <a:spcPct val="113000"/>
              </a:lnSpc>
              <a:spcBef>
                <a:spcPts val="1600"/>
              </a:spcBef>
              <a:spcAft>
                <a:spcPts val="0"/>
              </a:spcAft>
              <a:buClr>
                <a:srgbClr val="000000"/>
              </a:buClr>
              <a:buSzPts val="2400"/>
              <a:buChar char="●"/>
            </a:pPr>
            <a:r>
              <a:rPr lang="en" sz="2400">
                <a:solidFill>
                  <a:srgbClr val="000000"/>
                </a:solidFill>
              </a:rPr>
              <a:t>Where does carbon come from?</a:t>
            </a:r>
            <a:endParaRPr sz="2400">
              <a:solidFill>
                <a:srgbClr val="000000"/>
              </a:solidFill>
            </a:endParaRPr>
          </a:p>
          <a:p>
            <a:pPr marL="457200" lvl="0" indent="-381000" rtl="0">
              <a:lnSpc>
                <a:spcPct val="113000"/>
              </a:lnSpc>
              <a:spcBef>
                <a:spcPts val="1600"/>
              </a:spcBef>
              <a:spcAft>
                <a:spcPts val="1600"/>
              </a:spcAft>
              <a:buClr>
                <a:srgbClr val="000000"/>
              </a:buClr>
              <a:buSzPts val="2400"/>
              <a:buChar char="●"/>
            </a:pPr>
            <a:r>
              <a:rPr lang="en" sz="2400">
                <a:solidFill>
                  <a:srgbClr val="000000"/>
                </a:solidFill>
              </a:rPr>
              <a:t>Where does carbon go?</a:t>
            </a:r>
            <a:endParaRPr sz="2400">
              <a:solidFill>
                <a:srgbClr val="000000"/>
              </a:solidFill>
            </a:endParaRPr>
          </a:p>
        </p:txBody>
      </p:sp>
      <p:pic>
        <p:nvPicPr>
          <p:cNvPr id="102" name="Shape 102"/>
          <p:cNvPicPr preferRelativeResize="0"/>
          <p:nvPr/>
        </p:nvPicPr>
        <p:blipFill>
          <a:blip r:embed="rId3">
            <a:alphaModFix/>
          </a:blip>
          <a:stretch>
            <a:fillRect/>
          </a:stretch>
        </p:blipFill>
        <p:spPr>
          <a:xfrm>
            <a:off x="311700" y="1331775"/>
            <a:ext cx="3057800" cy="305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Tracing the tracks of CO</a:t>
            </a:r>
            <a:r>
              <a:rPr lang="en" b="1" baseline="-25000"/>
              <a:t>2</a:t>
            </a:r>
            <a:r>
              <a:rPr lang="en" b="1"/>
              <a:t> in the Carbon Cycle</a:t>
            </a:r>
            <a:endParaRPr b="1"/>
          </a:p>
        </p:txBody>
      </p:sp>
      <p:sp>
        <p:nvSpPr>
          <p:cNvPr id="108" name="Shape 108"/>
          <p:cNvSpPr txBox="1">
            <a:spLocks noGrp="1"/>
          </p:cNvSpPr>
          <p:nvPr>
            <p:ph type="body" idx="1"/>
          </p:nvPr>
        </p:nvSpPr>
        <p:spPr>
          <a:xfrm>
            <a:off x="361600" y="1128675"/>
            <a:ext cx="4926900" cy="3416400"/>
          </a:xfrm>
          <a:prstGeom prst="rect">
            <a:avLst/>
          </a:prstGeom>
        </p:spPr>
        <p:txBody>
          <a:bodyPr spcFirstLastPara="1" wrap="square" lIns="91425" tIns="91425" rIns="91425" bIns="91425" anchor="t" anchorCtr="0">
            <a:noAutofit/>
          </a:bodyPr>
          <a:lstStyle/>
          <a:p>
            <a:pPr marL="457200" lvl="0" indent="-381000" rtl="0">
              <a:lnSpc>
                <a:spcPct val="112000"/>
              </a:lnSpc>
              <a:spcBef>
                <a:spcPts val="0"/>
              </a:spcBef>
              <a:spcAft>
                <a:spcPts val="0"/>
              </a:spcAft>
              <a:buClr>
                <a:srgbClr val="000000"/>
              </a:buClr>
              <a:buSzPts val="2400"/>
              <a:buChar char="●"/>
            </a:pPr>
            <a:r>
              <a:rPr lang="en" sz="2400">
                <a:solidFill>
                  <a:srgbClr val="000000"/>
                </a:solidFill>
              </a:rPr>
              <a:t>What stores carbon (sinks)?</a:t>
            </a:r>
            <a:endParaRPr sz="2400">
              <a:solidFill>
                <a:srgbClr val="000000"/>
              </a:solidFill>
            </a:endParaRPr>
          </a:p>
          <a:p>
            <a:pPr marL="457200" lvl="0" indent="-381000" rtl="0">
              <a:lnSpc>
                <a:spcPct val="112000"/>
              </a:lnSpc>
              <a:spcBef>
                <a:spcPts val="1600"/>
              </a:spcBef>
              <a:spcAft>
                <a:spcPts val="0"/>
              </a:spcAft>
              <a:buClr>
                <a:srgbClr val="000000"/>
              </a:buClr>
              <a:buSzPts val="2400"/>
              <a:buChar char="●"/>
            </a:pPr>
            <a:r>
              <a:rPr lang="en" sz="2400">
                <a:solidFill>
                  <a:srgbClr val="000000"/>
                </a:solidFill>
              </a:rPr>
              <a:t>What releases carbon</a:t>
            </a:r>
            <a:r>
              <a:rPr lang="en" sz="2400" baseline="-25000">
                <a:solidFill>
                  <a:srgbClr val="000000"/>
                </a:solidFill>
              </a:rPr>
              <a:t> </a:t>
            </a:r>
            <a:r>
              <a:rPr lang="en" sz="2400">
                <a:solidFill>
                  <a:srgbClr val="000000"/>
                </a:solidFill>
              </a:rPr>
              <a:t>(sources)?</a:t>
            </a:r>
            <a:endParaRPr sz="2400">
              <a:solidFill>
                <a:srgbClr val="000000"/>
              </a:solidFill>
            </a:endParaRPr>
          </a:p>
          <a:p>
            <a:pPr marL="457200" lvl="0" indent="-381000" rtl="0">
              <a:lnSpc>
                <a:spcPct val="113000"/>
              </a:lnSpc>
              <a:spcBef>
                <a:spcPts val="1600"/>
              </a:spcBef>
              <a:spcAft>
                <a:spcPts val="1600"/>
              </a:spcAft>
              <a:buClr>
                <a:srgbClr val="000000"/>
              </a:buClr>
              <a:buSzPts val="2400"/>
              <a:buChar char="●"/>
            </a:pPr>
            <a:r>
              <a:rPr lang="en" sz="2400">
                <a:solidFill>
                  <a:srgbClr val="000000"/>
                </a:solidFill>
              </a:rPr>
              <a:t>Where does CO</a:t>
            </a:r>
            <a:r>
              <a:rPr lang="en" sz="2400" baseline="-25000">
                <a:solidFill>
                  <a:srgbClr val="000000"/>
                </a:solidFill>
              </a:rPr>
              <a:t>2</a:t>
            </a:r>
            <a:r>
              <a:rPr lang="en" sz="2400">
                <a:solidFill>
                  <a:srgbClr val="000000"/>
                </a:solidFill>
              </a:rPr>
              <a:t> “fit” into the Carbon Cycle?</a:t>
            </a:r>
            <a:endParaRPr sz="2400">
              <a:solidFill>
                <a:srgbClr val="000000"/>
              </a:solidFill>
            </a:endParaRPr>
          </a:p>
        </p:txBody>
      </p:sp>
      <p:pic>
        <p:nvPicPr>
          <p:cNvPr id="2" name="Picture 1"/>
          <p:cNvPicPr>
            <a:picLocks noChangeAspect="1"/>
          </p:cNvPicPr>
          <p:nvPr/>
        </p:nvPicPr>
        <p:blipFill>
          <a:blip r:embed="rId3"/>
          <a:stretch>
            <a:fillRect/>
          </a:stretch>
        </p:blipFill>
        <p:spPr>
          <a:xfrm>
            <a:off x="5176056" y="1612511"/>
            <a:ext cx="3656244" cy="2054706"/>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Human activities and the Carbon Cycle</a:t>
            </a:r>
            <a:endParaRPr b="1"/>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lnSpc>
                <a:spcPct val="114000"/>
              </a:lnSpc>
              <a:spcBef>
                <a:spcPts val="0"/>
              </a:spcBef>
              <a:spcAft>
                <a:spcPts val="0"/>
              </a:spcAft>
              <a:buClr>
                <a:srgbClr val="000000"/>
              </a:buClr>
              <a:buSzPts val="2400"/>
              <a:buChar char="●"/>
            </a:pPr>
            <a:r>
              <a:rPr lang="en" sz="2400">
                <a:solidFill>
                  <a:srgbClr val="000000"/>
                </a:solidFill>
              </a:rPr>
              <a:t>What is the connection between human activities, CO</a:t>
            </a:r>
            <a:r>
              <a:rPr lang="en" sz="2400" baseline="-25000">
                <a:solidFill>
                  <a:srgbClr val="000000"/>
                </a:solidFill>
              </a:rPr>
              <a:t>2</a:t>
            </a:r>
            <a:r>
              <a:rPr lang="en" sz="2400">
                <a:solidFill>
                  <a:srgbClr val="000000"/>
                </a:solidFill>
              </a:rPr>
              <a:t>, and the Carbon Cycle?</a:t>
            </a:r>
            <a:endParaRPr sz="2400">
              <a:solidFill>
                <a:srgbClr val="000000"/>
              </a:solidFill>
            </a:endParaRPr>
          </a:p>
          <a:p>
            <a:pPr marL="457200" lvl="0" indent="-381000" rtl="0">
              <a:lnSpc>
                <a:spcPct val="114000"/>
              </a:lnSpc>
              <a:spcBef>
                <a:spcPts val="1600"/>
              </a:spcBef>
              <a:spcAft>
                <a:spcPts val="1600"/>
              </a:spcAft>
              <a:buClr>
                <a:srgbClr val="000000"/>
              </a:buClr>
              <a:buSzPts val="2400"/>
              <a:buChar char="●"/>
            </a:pPr>
            <a:r>
              <a:rPr lang="en" sz="2400">
                <a:solidFill>
                  <a:srgbClr val="000000"/>
                </a:solidFill>
              </a:rPr>
              <a:t>What impact do greenhouse gases emitted from human activities have on the global temperature?</a:t>
            </a:r>
            <a:endParaRPr sz="2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Next steps</a:t>
            </a:r>
            <a:endParaRPr b="1"/>
          </a:p>
        </p:txBody>
      </p:sp>
      <p:sp>
        <p:nvSpPr>
          <p:cNvPr id="121" name="Shape 121"/>
          <p:cNvSpPr txBox="1">
            <a:spLocks noGrp="1"/>
          </p:cNvSpPr>
          <p:nvPr>
            <p:ph type="body" idx="1"/>
          </p:nvPr>
        </p:nvSpPr>
        <p:spPr>
          <a:xfrm>
            <a:off x="311700" y="1152475"/>
            <a:ext cx="49272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a:solidFill>
                <a:schemeClr val="dk1"/>
              </a:solidFill>
            </a:endParaRPr>
          </a:p>
          <a:p>
            <a:pPr marL="457200" lvl="0" indent="-381000" rtl="0">
              <a:spcBef>
                <a:spcPts val="0"/>
              </a:spcBef>
              <a:spcAft>
                <a:spcPts val="0"/>
              </a:spcAft>
              <a:buClr>
                <a:schemeClr val="dk1"/>
              </a:buClr>
              <a:buSzPts val="2400"/>
              <a:buChar char="●"/>
            </a:pPr>
            <a:r>
              <a:rPr lang="en" sz="2400">
                <a:solidFill>
                  <a:schemeClr val="dk1"/>
                </a:solidFill>
              </a:rPr>
              <a:t>What should we investigate next to understand how temperatures on Earth are warming?</a:t>
            </a:r>
            <a:endParaRPr/>
          </a:p>
        </p:txBody>
      </p:sp>
      <p:pic>
        <p:nvPicPr>
          <p:cNvPr id="122" name="Shape 122"/>
          <p:cNvPicPr preferRelativeResize="0"/>
          <p:nvPr/>
        </p:nvPicPr>
        <p:blipFill>
          <a:blip r:embed="rId3">
            <a:alphaModFix/>
          </a:blip>
          <a:stretch>
            <a:fillRect/>
          </a:stretch>
        </p:blipFill>
        <p:spPr>
          <a:xfrm>
            <a:off x="6127660" y="0"/>
            <a:ext cx="3016339" cy="3034252"/>
          </a:xfrm>
          <a:prstGeom prst="rect">
            <a:avLst/>
          </a:prstGeom>
          <a:noFill/>
          <a:ln>
            <a:noFill/>
          </a:ln>
        </p:spPr>
      </p:pic>
      <p:pic>
        <p:nvPicPr>
          <p:cNvPr id="123" name="Shape 123"/>
          <p:cNvPicPr preferRelativeResize="0"/>
          <p:nvPr/>
        </p:nvPicPr>
        <p:blipFill>
          <a:blip r:embed="rId4">
            <a:alphaModFix/>
          </a:blip>
          <a:stretch>
            <a:fillRect/>
          </a:stretch>
        </p:blipFill>
        <p:spPr>
          <a:xfrm>
            <a:off x="6112725" y="3034259"/>
            <a:ext cx="3046200" cy="203081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510</Words>
  <Application>Microsoft Office PowerPoint</Application>
  <PresentationFormat>On-screen Show (16:9)</PresentationFormat>
  <Paragraphs>193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Simple Light</vt:lpstr>
      <vt:lpstr>How does human activity affect the trend of warming temperatures on Earth?</vt:lpstr>
      <vt:lpstr>Do Now</vt:lpstr>
      <vt:lpstr>From the Industrial Revolution to now</vt:lpstr>
      <vt:lpstr>Modeling our world</vt:lpstr>
      <vt:lpstr>Humans, energy use, and greenhouse gases</vt:lpstr>
      <vt:lpstr>Carbon-go-round</vt:lpstr>
      <vt:lpstr>Tracing the tracks of CO2 in the Carbon Cycle</vt:lpstr>
      <vt:lpstr>Human activities and the Carbon Cycle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human activity affect the trend of warming temperatures on Earth?</dc:title>
  <dc:creator>CIRESEO</dc:creator>
  <cp:lastModifiedBy>CIRES Message Center</cp:lastModifiedBy>
  <cp:revision>8</cp:revision>
  <dcterms:modified xsi:type="dcterms:W3CDTF">2020-03-09T17:45:16Z</dcterms:modified>
</cp:coreProperties>
</file>