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8" r:id="rId2"/>
    <p:sldId id="321" r:id="rId3"/>
    <p:sldId id="322" r:id="rId4"/>
    <p:sldId id="323" r:id="rId5"/>
    <p:sldId id="324" r:id="rId6"/>
    <p:sldId id="325" r:id="rId7"/>
    <p:sldId id="326" r:id="rId8"/>
    <p:sldId id="327" r:id="rId9"/>
    <p:sldId id="328" r:id="rId10"/>
    <p:sldId id="329" r:id="rId11"/>
    <p:sldId id="339" r:id="rId12"/>
    <p:sldId id="337" r:id="rId13"/>
    <p:sldId id="330" r:id="rId14"/>
    <p:sldId id="331" r:id="rId15"/>
    <p:sldId id="335" r:id="rId16"/>
    <p:sldId id="338" r:id="rId17"/>
    <p:sldId id="342" r:id="rId18"/>
    <p:sldId id="343" r:id="rId19"/>
    <p:sldId id="332" r:id="rId20"/>
    <p:sldId id="340" r:id="rId21"/>
    <p:sldId id="333" r:id="rId22"/>
    <p:sldId id="341" r:id="rId23"/>
    <p:sldId id="334" r:id="rId24"/>
    <p:sldId id="336" r:id="rId25"/>
    <p:sldId id="344" r:id="rId2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4" d="100"/>
          <a:sy n="84" d="100"/>
        </p:scale>
        <p:origin x="60" y="4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2" d="100"/>
          <a:sy n="62" d="100"/>
        </p:scale>
        <p:origin x="1968" y="3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D027C4FE-1C99-4508-8759-B81EDC41FB84}" type="datetimeFigureOut">
              <a:rPr lang="en-US" smtClean="0"/>
              <a:t>10/20/2016</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AFD748FB-7605-4B10-9F38-2060BCAAC56A}" type="slidenum">
              <a:rPr lang="en-US" smtClean="0"/>
              <a:t>‹#›</a:t>
            </a:fld>
            <a:endParaRPr lang="en-US"/>
          </a:p>
        </p:txBody>
      </p:sp>
    </p:spTree>
    <p:extLst>
      <p:ext uri="{BB962C8B-B14F-4D97-AF65-F5344CB8AC3E}">
        <p14:creationId xmlns:p14="http://schemas.microsoft.com/office/powerpoint/2010/main" val="4148425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97021D4E-4DC9-4AAE-B29E-0C3B0557BC45}" type="datetimeFigureOut">
              <a:rPr lang="en-US" smtClean="0"/>
              <a:t>10/20/2016</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263A29F-CA17-43CD-ADBF-B8935AEEFCB7}" type="slidenum">
              <a:rPr lang="en-US" smtClean="0"/>
              <a:t>‹#›</a:t>
            </a:fld>
            <a:endParaRPr lang="en-US"/>
          </a:p>
        </p:txBody>
      </p:sp>
    </p:spTree>
    <p:extLst>
      <p:ext uri="{BB962C8B-B14F-4D97-AF65-F5344CB8AC3E}">
        <p14:creationId xmlns:p14="http://schemas.microsoft.com/office/powerpoint/2010/main" val="319221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A74576-7B95-4535-962E-066B30B1049E}"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C3D9-02FE-4F07-81BC-DE07DBE79921}" type="slidenum">
              <a:rPr lang="en-US" smtClean="0"/>
              <a:t>‹#›</a:t>
            </a:fld>
            <a:endParaRPr lang="en-US"/>
          </a:p>
        </p:txBody>
      </p:sp>
    </p:spTree>
    <p:extLst>
      <p:ext uri="{BB962C8B-B14F-4D97-AF65-F5344CB8AC3E}">
        <p14:creationId xmlns:p14="http://schemas.microsoft.com/office/powerpoint/2010/main" val="422420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A74576-7B95-4535-962E-066B30B1049E}"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C3D9-02FE-4F07-81BC-DE07DBE79921}" type="slidenum">
              <a:rPr lang="en-US" smtClean="0"/>
              <a:t>‹#›</a:t>
            </a:fld>
            <a:endParaRPr lang="en-US"/>
          </a:p>
        </p:txBody>
      </p:sp>
    </p:spTree>
    <p:extLst>
      <p:ext uri="{BB962C8B-B14F-4D97-AF65-F5344CB8AC3E}">
        <p14:creationId xmlns:p14="http://schemas.microsoft.com/office/powerpoint/2010/main" val="271220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A74576-7B95-4535-962E-066B30B1049E}"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C3D9-02FE-4F07-81BC-DE07DBE79921}" type="slidenum">
              <a:rPr lang="en-US" smtClean="0"/>
              <a:t>‹#›</a:t>
            </a:fld>
            <a:endParaRPr lang="en-US"/>
          </a:p>
        </p:txBody>
      </p:sp>
    </p:spTree>
    <p:extLst>
      <p:ext uri="{BB962C8B-B14F-4D97-AF65-F5344CB8AC3E}">
        <p14:creationId xmlns:p14="http://schemas.microsoft.com/office/powerpoint/2010/main" val="88055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A74576-7B95-4535-962E-066B30B1049E}"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C3D9-02FE-4F07-81BC-DE07DBE79921}" type="slidenum">
              <a:rPr lang="en-US" smtClean="0"/>
              <a:t>‹#›</a:t>
            </a:fld>
            <a:endParaRPr lang="en-US"/>
          </a:p>
        </p:txBody>
      </p:sp>
    </p:spTree>
    <p:extLst>
      <p:ext uri="{BB962C8B-B14F-4D97-AF65-F5344CB8AC3E}">
        <p14:creationId xmlns:p14="http://schemas.microsoft.com/office/powerpoint/2010/main" val="301956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74576-7B95-4535-962E-066B30B1049E}"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C3D9-02FE-4F07-81BC-DE07DBE79921}" type="slidenum">
              <a:rPr lang="en-US" smtClean="0"/>
              <a:t>‹#›</a:t>
            </a:fld>
            <a:endParaRPr lang="en-US"/>
          </a:p>
        </p:txBody>
      </p:sp>
    </p:spTree>
    <p:extLst>
      <p:ext uri="{BB962C8B-B14F-4D97-AF65-F5344CB8AC3E}">
        <p14:creationId xmlns:p14="http://schemas.microsoft.com/office/powerpoint/2010/main" val="53797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A74576-7B95-4535-962E-066B30B1049E}"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4C3D9-02FE-4F07-81BC-DE07DBE79921}" type="slidenum">
              <a:rPr lang="en-US" smtClean="0"/>
              <a:t>‹#›</a:t>
            </a:fld>
            <a:endParaRPr lang="en-US"/>
          </a:p>
        </p:txBody>
      </p:sp>
    </p:spTree>
    <p:extLst>
      <p:ext uri="{BB962C8B-B14F-4D97-AF65-F5344CB8AC3E}">
        <p14:creationId xmlns:p14="http://schemas.microsoft.com/office/powerpoint/2010/main" val="347018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A74576-7B95-4535-962E-066B30B1049E}"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4C3D9-02FE-4F07-81BC-DE07DBE79921}" type="slidenum">
              <a:rPr lang="en-US" smtClean="0"/>
              <a:t>‹#›</a:t>
            </a:fld>
            <a:endParaRPr lang="en-US"/>
          </a:p>
        </p:txBody>
      </p:sp>
    </p:spTree>
    <p:extLst>
      <p:ext uri="{BB962C8B-B14F-4D97-AF65-F5344CB8AC3E}">
        <p14:creationId xmlns:p14="http://schemas.microsoft.com/office/powerpoint/2010/main" val="292409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A74576-7B95-4535-962E-066B30B1049E}"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4C3D9-02FE-4F07-81BC-DE07DBE79921}" type="slidenum">
              <a:rPr lang="en-US" smtClean="0"/>
              <a:t>‹#›</a:t>
            </a:fld>
            <a:endParaRPr lang="en-US"/>
          </a:p>
        </p:txBody>
      </p:sp>
    </p:spTree>
    <p:extLst>
      <p:ext uri="{BB962C8B-B14F-4D97-AF65-F5344CB8AC3E}">
        <p14:creationId xmlns:p14="http://schemas.microsoft.com/office/powerpoint/2010/main" val="395841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74576-7B95-4535-962E-066B30B1049E}"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4C3D9-02FE-4F07-81BC-DE07DBE79921}" type="slidenum">
              <a:rPr lang="en-US" smtClean="0"/>
              <a:t>‹#›</a:t>
            </a:fld>
            <a:endParaRPr lang="en-US"/>
          </a:p>
        </p:txBody>
      </p:sp>
    </p:spTree>
    <p:extLst>
      <p:ext uri="{BB962C8B-B14F-4D97-AF65-F5344CB8AC3E}">
        <p14:creationId xmlns:p14="http://schemas.microsoft.com/office/powerpoint/2010/main" val="278867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74576-7B95-4535-962E-066B30B1049E}"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4C3D9-02FE-4F07-81BC-DE07DBE79921}" type="slidenum">
              <a:rPr lang="en-US" smtClean="0"/>
              <a:t>‹#›</a:t>
            </a:fld>
            <a:endParaRPr lang="en-US"/>
          </a:p>
        </p:txBody>
      </p:sp>
    </p:spTree>
    <p:extLst>
      <p:ext uri="{BB962C8B-B14F-4D97-AF65-F5344CB8AC3E}">
        <p14:creationId xmlns:p14="http://schemas.microsoft.com/office/powerpoint/2010/main" val="28387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74576-7B95-4535-962E-066B30B1049E}"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4C3D9-02FE-4F07-81BC-DE07DBE79921}" type="slidenum">
              <a:rPr lang="en-US" smtClean="0"/>
              <a:t>‹#›</a:t>
            </a:fld>
            <a:endParaRPr lang="en-US"/>
          </a:p>
        </p:txBody>
      </p:sp>
    </p:spTree>
    <p:extLst>
      <p:ext uri="{BB962C8B-B14F-4D97-AF65-F5344CB8AC3E}">
        <p14:creationId xmlns:p14="http://schemas.microsoft.com/office/powerpoint/2010/main" val="274345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74576-7B95-4535-962E-066B30B1049E}" type="datetimeFigureOut">
              <a:rPr lang="en-US" smtClean="0"/>
              <a:t>10/20/2016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4C3D9-02FE-4F07-81BC-DE07DBE79921}" type="slidenum">
              <a:rPr lang="en-US" smtClean="0"/>
              <a:t>‹#›</a:t>
            </a:fld>
            <a:endParaRPr lang="en-US"/>
          </a:p>
        </p:txBody>
      </p:sp>
    </p:spTree>
    <p:extLst>
      <p:ext uri="{BB962C8B-B14F-4D97-AF65-F5344CB8AC3E}">
        <p14:creationId xmlns:p14="http://schemas.microsoft.com/office/powerpoint/2010/main" val="170607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urveymonkey.com/r/EngagedScientistPostWorksho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direct.com/science/article/pii/S0959378010001093" TargetMode="External"/><Relationship Id="rId2" Type="http://schemas.openxmlformats.org/officeDocument/2006/relationships/hyperlink" Target="https://depts.washington.edu/ccph/pdf_files/EducforHealthIsrael.pdf" TargetMode="External"/><Relationship Id="rId1" Type="http://schemas.openxmlformats.org/officeDocument/2006/relationships/slideLayout" Target="../slideLayouts/slideLayout2.xml"/><Relationship Id="rId6" Type="http://schemas.openxmlformats.org/officeDocument/2006/relationships/hyperlink" Target="http://www.thenewatlantis.com/publications/saving-science" TargetMode="External"/><Relationship Id="rId5" Type="http://schemas.openxmlformats.org/officeDocument/2006/relationships/hyperlink" Target="http://www.pacificdisaster.net/pdnadmin/data/original/Macquarie_2008_participatory_research_DRR.pdf" TargetMode="External"/><Relationship Id="rId4" Type="http://schemas.openxmlformats.org/officeDocument/2006/relationships/hyperlink" Target="http://www.pnas.org/content/100/14/8086.ful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3019" y="425963"/>
            <a:ext cx="8263677" cy="2805673"/>
          </a:xfrm>
        </p:spPr>
        <p:txBody>
          <a:bodyPr>
            <a:normAutofit/>
          </a:bodyPr>
          <a:lstStyle/>
          <a:p>
            <a:r>
              <a:rPr lang="en-US" sz="4800" b="1" dirty="0" smtClean="0"/>
              <a:t>Bringing Science to the Table</a:t>
            </a:r>
            <a:r>
              <a:rPr lang="en-US" b="1" dirty="0" smtClean="0"/>
              <a:t/>
            </a:r>
            <a:br>
              <a:rPr lang="en-US" b="1" dirty="0" smtClean="0"/>
            </a:br>
            <a:r>
              <a:rPr lang="en-US" sz="2800" b="1" dirty="0" smtClean="0"/>
              <a:t>October 20, 2016</a:t>
            </a:r>
            <a:r>
              <a:rPr lang="en-US" sz="1400" dirty="0"/>
              <a:t/>
            </a:r>
            <a:br>
              <a:rPr lang="en-US" sz="1400" dirty="0"/>
            </a:br>
            <a:r>
              <a:rPr lang="en-US" sz="1400" dirty="0" smtClean="0"/>
              <a:t/>
            </a:r>
            <a:br>
              <a:rPr lang="en-US" sz="1400" dirty="0" smtClean="0"/>
            </a:br>
            <a:r>
              <a:rPr lang="en-US" sz="2400" b="1" dirty="0" err="1" smtClean="0"/>
              <a:t>Rajul</a:t>
            </a:r>
            <a:r>
              <a:rPr lang="en-US" sz="2400" b="1" dirty="0" smtClean="0"/>
              <a:t> Pandya</a:t>
            </a:r>
            <a:r>
              <a:rPr lang="en-US" sz="2400" b="1" baseline="30000" dirty="0" smtClean="0"/>
              <a:t>1</a:t>
            </a:r>
            <a:r>
              <a:rPr lang="en-US" sz="2400" b="1" dirty="0" smtClean="0"/>
              <a:t>, Susan Sullivan</a:t>
            </a:r>
            <a:r>
              <a:rPr lang="en-US" sz="2400" b="1" baseline="30000" dirty="0" smtClean="0"/>
              <a:t>2</a:t>
            </a:r>
            <a:r>
              <a:rPr lang="en-US" sz="2400" b="1" dirty="0" smtClean="0"/>
              <a:t>, Ben Kirshner</a:t>
            </a:r>
            <a:r>
              <a:rPr lang="en-US" sz="2400" b="1" baseline="30000" dirty="0" smtClean="0"/>
              <a:t>3</a:t>
            </a:r>
            <a:r>
              <a:rPr lang="en-US" sz="1800" b="1" baseline="30000" dirty="0" smtClean="0"/>
              <a:t/>
            </a:r>
            <a:br>
              <a:rPr lang="en-US" sz="1800" b="1" baseline="30000" dirty="0" smtClean="0"/>
            </a:br>
            <a:r>
              <a:rPr lang="en-US" sz="1800" b="1" baseline="30000" dirty="0" smtClean="0"/>
              <a:t/>
            </a:r>
            <a:br>
              <a:rPr lang="en-US" sz="1800" b="1" baseline="30000" dirty="0" smtClean="0"/>
            </a:br>
            <a:r>
              <a:rPr lang="en-US" sz="1800" b="1" baseline="30000" dirty="0" smtClean="0"/>
              <a:t>1</a:t>
            </a:r>
            <a:r>
              <a:rPr lang="en-US" sz="1800" b="1" dirty="0" smtClean="0"/>
              <a:t>American Geophysical Union, Thriving Earth Exchange (TEX)</a:t>
            </a:r>
            <a:r>
              <a:rPr lang="en-US" sz="1800" b="1" dirty="0"/>
              <a:t/>
            </a:r>
            <a:br>
              <a:rPr lang="en-US" sz="1800" b="1" dirty="0"/>
            </a:br>
            <a:r>
              <a:rPr lang="en-US" sz="1800" b="1" baseline="30000" dirty="0"/>
              <a:t>2</a:t>
            </a:r>
            <a:r>
              <a:rPr lang="en-US" sz="1800" b="1" dirty="0" smtClean="0"/>
              <a:t>Cooperative </a:t>
            </a:r>
            <a:r>
              <a:rPr lang="en-US" sz="1800" b="1" dirty="0"/>
              <a:t>Institute for Research in the Environmental </a:t>
            </a:r>
            <a:r>
              <a:rPr lang="en-US" sz="1800" b="1" dirty="0" smtClean="0"/>
              <a:t>Sciences </a:t>
            </a:r>
            <a:r>
              <a:rPr lang="en-US" sz="1800" b="1" dirty="0"/>
              <a:t>(CIRES)</a:t>
            </a:r>
            <a:br>
              <a:rPr lang="en-US" sz="1800" b="1" dirty="0"/>
            </a:br>
            <a:r>
              <a:rPr lang="en-US" sz="1800" b="1" baseline="30000" dirty="0" smtClean="0"/>
              <a:t>3</a:t>
            </a:r>
            <a:r>
              <a:rPr lang="en-US" sz="1800" b="1" dirty="0" smtClean="0"/>
              <a:t>CU Engage, University of Colorado Boulder</a:t>
            </a:r>
            <a:endParaRPr lang="en-US" sz="1800" dirty="0"/>
          </a:p>
        </p:txBody>
      </p:sp>
      <p:pic>
        <p:nvPicPr>
          <p:cNvPr id="4" name="Content Placeholder 8"/>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t="13229" b="7173"/>
          <a:stretch/>
        </p:blipFill>
        <p:spPr>
          <a:xfrm>
            <a:off x="3600804" y="3509932"/>
            <a:ext cx="4863390" cy="2580788"/>
          </a:xfrm>
          <a:prstGeom prst="rect">
            <a:avLst/>
          </a:prstGeom>
        </p:spPr>
      </p:pic>
      <p:sp>
        <p:nvSpPr>
          <p:cNvPr id="3" name="Rectangle 2"/>
          <p:cNvSpPr/>
          <p:nvPr/>
        </p:nvSpPr>
        <p:spPr>
          <a:xfrm>
            <a:off x="213928" y="6211669"/>
            <a:ext cx="11978072" cy="523220"/>
          </a:xfrm>
          <a:prstGeom prst="rect">
            <a:avLst/>
          </a:prstGeom>
        </p:spPr>
        <p:txBody>
          <a:bodyPr wrap="square">
            <a:spAutoFit/>
          </a:bodyPr>
          <a:lstStyle/>
          <a:p>
            <a:pPr algn="ctr"/>
            <a:r>
              <a:rPr lang="en-US" sz="1400" dirty="0">
                <a:solidFill>
                  <a:srgbClr val="101077"/>
                </a:solidFill>
                <a:latin typeface="Calibri Light" panose="020F0302020204030204" pitchFamily="34" charset="0"/>
              </a:rPr>
              <a:t>The Engaged Scientist Series is </a:t>
            </a:r>
            <a:r>
              <a:rPr lang="en-US" sz="1400" dirty="0" smtClean="0">
                <a:solidFill>
                  <a:srgbClr val="101077"/>
                </a:solidFill>
                <a:latin typeface="Calibri Light" panose="020F0302020204030204" pitchFamily="34" charset="0"/>
              </a:rPr>
              <a:t>hosted </a:t>
            </a:r>
            <a:r>
              <a:rPr lang="en-US" sz="1400" dirty="0">
                <a:solidFill>
                  <a:srgbClr val="101077"/>
                </a:solidFill>
                <a:latin typeface="Calibri Light" panose="020F0302020204030204" pitchFamily="34" charset="0"/>
              </a:rPr>
              <a:t>by the new Albert A. Bartlett Center for Science Communication, CIRES Education and Outreach, INSTAAR, and </a:t>
            </a:r>
            <a:r>
              <a:rPr lang="en-US" sz="1400" dirty="0" smtClean="0">
                <a:solidFill>
                  <a:srgbClr val="101077"/>
                </a:solidFill>
                <a:latin typeface="Calibri Light" panose="020F0302020204030204" pitchFamily="34" charset="0"/>
              </a:rPr>
              <a:t>the </a:t>
            </a:r>
            <a:r>
              <a:rPr lang="en-US" sz="1400" dirty="0">
                <a:solidFill>
                  <a:srgbClr val="101077"/>
                </a:solidFill>
                <a:latin typeface="Calibri Light" panose="020F0302020204030204" pitchFamily="34" charset="0"/>
              </a:rPr>
              <a:t>Office for Outreach and </a:t>
            </a:r>
            <a:r>
              <a:rPr lang="en-US" sz="1400" dirty="0" smtClean="0">
                <a:solidFill>
                  <a:srgbClr val="101077"/>
                </a:solidFill>
                <a:latin typeface="Calibri Light" panose="020F0302020204030204" pitchFamily="34" charset="0"/>
              </a:rPr>
              <a:t>Engagement (OOE). Funding is provided from OOE.</a:t>
            </a:r>
            <a:endParaRPr lang="en-US" sz="1400" dirty="0">
              <a:solidFill>
                <a:srgbClr val="101077"/>
              </a:solidFill>
              <a:latin typeface="Calibri Light" panose="020F0302020204030204" pitchFamily="34" charset="0"/>
            </a:endParaRPr>
          </a:p>
        </p:txBody>
      </p:sp>
    </p:spTree>
    <p:extLst>
      <p:ext uri="{BB962C8B-B14F-4D97-AF65-F5344CB8AC3E}">
        <p14:creationId xmlns:p14="http://schemas.microsoft.com/office/powerpoint/2010/main" val="2958246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Scoping Conversation</a:t>
            </a:r>
            <a:endParaRPr lang="en-US" dirty="0"/>
          </a:p>
        </p:txBody>
      </p:sp>
      <p:sp>
        <p:nvSpPr>
          <p:cNvPr id="3" name="Content Placeholder 2"/>
          <p:cNvSpPr>
            <a:spLocks noGrp="1"/>
          </p:cNvSpPr>
          <p:nvPr>
            <p:ph idx="1"/>
          </p:nvPr>
        </p:nvSpPr>
        <p:spPr/>
        <p:txBody>
          <a:bodyPr/>
          <a:lstStyle/>
          <a:p>
            <a:r>
              <a:rPr lang="en-US" dirty="0" smtClean="0"/>
              <a:t>Take a few minutes to write questions on your post-its</a:t>
            </a:r>
          </a:p>
          <a:p>
            <a:r>
              <a:rPr lang="en-US" dirty="0" smtClean="0"/>
              <a:t>Put the post-its up on the wall</a:t>
            </a:r>
          </a:p>
          <a:p>
            <a:r>
              <a:rPr lang="en-US" dirty="0" smtClean="0"/>
              <a:t>Walk around and read everyone’s questions</a:t>
            </a:r>
          </a:p>
          <a:p>
            <a:endParaRPr lang="en-US" dirty="0"/>
          </a:p>
          <a:p>
            <a:r>
              <a:rPr lang="en-US" dirty="0" smtClean="0">
                <a:solidFill>
                  <a:schemeClr val="accent5"/>
                </a:solidFill>
              </a:rPr>
              <a:t>Which do you want to ask in the next round with your “community partner”?</a:t>
            </a:r>
          </a:p>
        </p:txBody>
      </p:sp>
    </p:spTree>
    <p:extLst>
      <p:ext uri="{BB962C8B-B14F-4D97-AF65-F5344CB8AC3E}">
        <p14:creationId xmlns:p14="http://schemas.microsoft.com/office/powerpoint/2010/main" val="2842903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Scoping a project:  </a:t>
            </a:r>
            <a:r>
              <a:rPr lang="en-US" dirty="0" err="1" smtClean="0"/>
              <a:t>Kennendale</a:t>
            </a:r>
            <a:r>
              <a:rPr lang="en-US" dirty="0" smtClean="0"/>
              <a:t>, TX</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6366" y="1825625"/>
            <a:ext cx="6539268" cy="4351338"/>
          </a:xfrm>
        </p:spPr>
      </p:pic>
    </p:spTree>
    <p:extLst>
      <p:ext uri="{BB962C8B-B14F-4D97-AF65-F5344CB8AC3E}">
        <p14:creationId xmlns:p14="http://schemas.microsoft.com/office/powerpoint/2010/main" val="2959108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Scoping Conversation</a:t>
            </a:r>
            <a:endParaRPr lang="en-US" dirty="0"/>
          </a:p>
        </p:txBody>
      </p:sp>
      <p:sp>
        <p:nvSpPr>
          <p:cNvPr id="3" name="Content Placeholder 2"/>
          <p:cNvSpPr>
            <a:spLocks noGrp="1"/>
          </p:cNvSpPr>
          <p:nvPr>
            <p:ph idx="1"/>
          </p:nvPr>
        </p:nvSpPr>
        <p:spPr/>
        <p:txBody>
          <a:bodyPr/>
          <a:lstStyle/>
          <a:p>
            <a:r>
              <a:rPr lang="en-US" dirty="0" smtClean="0"/>
              <a:t>Get in groups of 4 (with your “community partner”)</a:t>
            </a:r>
          </a:p>
          <a:p>
            <a:r>
              <a:rPr lang="en-US" dirty="0" smtClean="0"/>
              <a:t>Ask questions in each of the categories as long as time allows.  Note answers briefly on your template.</a:t>
            </a:r>
          </a:p>
          <a:p>
            <a:r>
              <a:rPr lang="en-US" dirty="0" smtClean="0"/>
              <a:t>With 5 minutes left, be sure you can report out:</a:t>
            </a:r>
          </a:p>
          <a:p>
            <a:pPr lvl="1"/>
            <a:r>
              <a:rPr lang="en-US" dirty="0" smtClean="0"/>
              <a:t>What is a quick synthesis of what you learned?  2-3 sentences</a:t>
            </a:r>
          </a:p>
          <a:p>
            <a:r>
              <a:rPr lang="en-US" dirty="0" smtClean="0"/>
              <a:t>Report out (briefly!)</a:t>
            </a:r>
            <a:endParaRPr lang="en-US" dirty="0"/>
          </a:p>
        </p:txBody>
      </p:sp>
    </p:spTree>
    <p:extLst>
      <p:ext uri="{BB962C8B-B14F-4D97-AF65-F5344CB8AC3E}">
        <p14:creationId xmlns:p14="http://schemas.microsoft.com/office/powerpoint/2010/main" val="4285674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Dinner		</a:t>
            </a:r>
            <a:endParaRPr lang="en-US" dirty="0"/>
          </a:p>
        </p:txBody>
      </p:sp>
      <p:pic>
        <p:nvPicPr>
          <p:cNvPr id="4" name="Picture 3"/>
          <p:cNvPicPr>
            <a:picLocks noChangeAspect="1"/>
          </p:cNvPicPr>
          <p:nvPr/>
        </p:nvPicPr>
        <p:blipFill>
          <a:blip r:embed="rId2"/>
          <a:stretch>
            <a:fillRect/>
          </a:stretch>
        </p:blipFill>
        <p:spPr>
          <a:xfrm>
            <a:off x="353961" y="81270"/>
            <a:ext cx="6040232" cy="6542190"/>
          </a:xfrm>
          <a:prstGeom prst="rect">
            <a:avLst/>
          </a:prstGeom>
        </p:spPr>
      </p:pic>
      <p:sp>
        <p:nvSpPr>
          <p:cNvPr id="5" name="Content Placeholder 4"/>
          <p:cNvSpPr>
            <a:spLocks noGrp="1"/>
          </p:cNvSpPr>
          <p:nvPr>
            <p:ph idx="1"/>
          </p:nvPr>
        </p:nvSpPr>
        <p:spPr>
          <a:xfrm>
            <a:off x="7093974" y="1825625"/>
            <a:ext cx="4259826" cy="4351338"/>
          </a:xfrm>
        </p:spPr>
        <p:txBody>
          <a:bodyPr/>
          <a:lstStyle/>
          <a:p>
            <a:r>
              <a:rPr lang="en-US" dirty="0" smtClean="0"/>
              <a:t>What time are we back here?</a:t>
            </a:r>
          </a:p>
          <a:p>
            <a:r>
              <a:rPr lang="en-US" dirty="0" smtClean="0"/>
              <a:t>Pass out pitch handouts</a:t>
            </a:r>
            <a:endParaRPr lang="en-US" dirty="0"/>
          </a:p>
        </p:txBody>
      </p:sp>
    </p:spTree>
    <p:extLst>
      <p:ext uri="{BB962C8B-B14F-4D97-AF65-F5344CB8AC3E}">
        <p14:creationId xmlns:p14="http://schemas.microsoft.com/office/powerpoint/2010/main" val="2817499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Pitches:  </a:t>
            </a:r>
            <a:r>
              <a:rPr lang="en-US" dirty="0" err="1" smtClean="0"/>
              <a:t>Kennendale</a:t>
            </a:r>
            <a:r>
              <a:rPr lang="en-US" dirty="0" smtClean="0"/>
              <a:t>, TX</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6366" y="1825625"/>
            <a:ext cx="6539268" cy="4351338"/>
          </a:xfrm>
        </p:spPr>
      </p:pic>
    </p:spTree>
    <p:extLst>
      <p:ext uri="{BB962C8B-B14F-4D97-AF65-F5344CB8AC3E}">
        <p14:creationId xmlns:p14="http://schemas.microsoft.com/office/powerpoint/2010/main" val="202370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Pitches</a:t>
            </a:r>
            <a:endParaRPr lang="en-US" dirty="0"/>
          </a:p>
        </p:txBody>
      </p:sp>
      <p:sp>
        <p:nvSpPr>
          <p:cNvPr id="3" name="Content Placeholder 2"/>
          <p:cNvSpPr>
            <a:spLocks noGrp="1"/>
          </p:cNvSpPr>
          <p:nvPr>
            <p:ph idx="1"/>
          </p:nvPr>
        </p:nvSpPr>
        <p:spPr/>
        <p:txBody>
          <a:bodyPr/>
          <a:lstStyle/>
          <a:p>
            <a:r>
              <a:rPr lang="en-US" dirty="0" smtClean="0"/>
              <a:t>Important to offer options</a:t>
            </a:r>
          </a:p>
          <a:p>
            <a:r>
              <a:rPr lang="en-US" dirty="0" smtClean="0"/>
              <a:t>Projects you </a:t>
            </a:r>
            <a:r>
              <a:rPr lang="en-US" dirty="0"/>
              <a:t>could </a:t>
            </a:r>
            <a:r>
              <a:rPr lang="en-US" dirty="0" smtClean="0"/>
              <a:t>do in up to 3-4 uninterrupted </a:t>
            </a:r>
            <a:r>
              <a:rPr lang="en-US" dirty="0"/>
              <a:t>weeks if you had everything (translates into about a year at ½ day a week or so)</a:t>
            </a:r>
          </a:p>
          <a:p>
            <a:r>
              <a:rPr lang="en-US" dirty="0"/>
              <a:t>Things that will make a concrete difference or inform a real decision</a:t>
            </a:r>
          </a:p>
          <a:p>
            <a:r>
              <a:rPr lang="en-US" dirty="0"/>
              <a:t>Things</a:t>
            </a:r>
            <a:r>
              <a:rPr lang="en-US" dirty="0" smtClean="0"/>
              <a:t> </a:t>
            </a:r>
            <a:r>
              <a:rPr lang="en-US" dirty="0"/>
              <a:t>that </a:t>
            </a:r>
            <a:r>
              <a:rPr lang="en-US" dirty="0" smtClean="0"/>
              <a:t>are </a:t>
            </a:r>
            <a:r>
              <a:rPr lang="en-US" dirty="0"/>
              <a:t>delivered in the format/way that the audience is used to </a:t>
            </a:r>
          </a:p>
          <a:p>
            <a:r>
              <a:rPr lang="en-US" dirty="0" smtClean="0"/>
              <a:t>Not </a:t>
            </a:r>
            <a:r>
              <a:rPr lang="en-US" dirty="0"/>
              <a:t>necessarily something </a:t>
            </a:r>
            <a:r>
              <a:rPr lang="en-US" dirty="0" smtClean="0"/>
              <a:t>publishable</a:t>
            </a:r>
            <a:endParaRPr lang="en-US" dirty="0"/>
          </a:p>
        </p:txBody>
      </p:sp>
    </p:spTree>
    <p:extLst>
      <p:ext uri="{BB962C8B-B14F-4D97-AF65-F5344CB8AC3E}">
        <p14:creationId xmlns:p14="http://schemas.microsoft.com/office/powerpoint/2010/main" val="201192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Pitch:  </a:t>
            </a:r>
            <a:r>
              <a:rPr lang="en-US" dirty="0" err="1" smtClean="0"/>
              <a:t>Kennendale</a:t>
            </a:r>
            <a:r>
              <a:rPr lang="en-US" dirty="0" smtClean="0"/>
              <a:t>, TX</a:t>
            </a:r>
            <a:endParaRPr lang="en-US" dirty="0"/>
          </a:p>
        </p:txBody>
      </p:sp>
      <p:sp>
        <p:nvSpPr>
          <p:cNvPr id="3" name="Content Placeholder 2"/>
          <p:cNvSpPr>
            <a:spLocks noGrp="1"/>
          </p:cNvSpPr>
          <p:nvPr>
            <p:ph idx="1"/>
          </p:nvPr>
        </p:nvSpPr>
        <p:spPr/>
        <p:txBody>
          <a:bodyPr/>
          <a:lstStyle/>
          <a:p>
            <a:r>
              <a:rPr lang="en-US" dirty="0" smtClean="0"/>
              <a:t>Scan the handouts</a:t>
            </a:r>
          </a:p>
          <a:p>
            <a:pPr lvl="1"/>
            <a:r>
              <a:rPr lang="en-US" dirty="0" smtClean="0"/>
              <a:t>Making a pitch</a:t>
            </a:r>
          </a:p>
          <a:p>
            <a:pPr lvl="1"/>
            <a:r>
              <a:rPr lang="en-US" dirty="0" smtClean="0"/>
              <a:t>Backgrounder on </a:t>
            </a:r>
            <a:r>
              <a:rPr lang="en-US" dirty="0" err="1" smtClean="0"/>
              <a:t>Kennendale</a:t>
            </a:r>
            <a:r>
              <a:rPr lang="en-US" dirty="0" smtClean="0"/>
              <a:t>, TX </a:t>
            </a:r>
          </a:p>
          <a:p>
            <a:r>
              <a:rPr lang="en-US" dirty="0" smtClean="0"/>
              <a:t>In groups, brainstorm ideas for project pitches</a:t>
            </a:r>
          </a:p>
          <a:p>
            <a:r>
              <a:rPr lang="en-US" dirty="0" smtClean="0"/>
              <a:t>Write down your top 2, put them on the wall</a:t>
            </a:r>
          </a:p>
          <a:p>
            <a:r>
              <a:rPr lang="en-US" dirty="0" smtClean="0"/>
              <a:t>Report out</a:t>
            </a:r>
          </a:p>
          <a:p>
            <a:endParaRPr lang="en-US" dirty="0"/>
          </a:p>
        </p:txBody>
      </p:sp>
    </p:spTree>
    <p:extLst>
      <p:ext uri="{BB962C8B-B14F-4D97-AF65-F5344CB8AC3E}">
        <p14:creationId xmlns:p14="http://schemas.microsoft.com/office/powerpoint/2010/main" val="859530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27" y="0"/>
            <a:ext cx="10349345" cy="6858000"/>
          </a:xfrm>
          <a:prstGeom prst="rect">
            <a:avLst/>
          </a:prstGeom>
        </p:spPr>
      </p:pic>
    </p:spTree>
    <p:extLst>
      <p:ext uri="{BB962C8B-B14F-4D97-AF65-F5344CB8AC3E}">
        <p14:creationId xmlns:p14="http://schemas.microsoft.com/office/powerpoint/2010/main" val="1125510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happened in </a:t>
            </a:r>
            <a:r>
              <a:rPr lang="en-US" dirty="0" err="1" smtClean="0"/>
              <a:t>Kennendale</a:t>
            </a:r>
            <a:r>
              <a:rPr lang="en-US" dirty="0" smtClean="0"/>
              <a:t>?</a:t>
            </a:r>
            <a:endParaRPr lang="en-US" dirty="0"/>
          </a:p>
        </p:txBody>
      </p:sp>
      <p:pic>
        <p:nvPicPr>
          <p:cNvPr id="5" name="Picture 4"/>
          <p:cNvPicPr>
            <a:picLocks noChangeAspect="1"/>
          </p:cNvPicPr>
          <p:nvPr/>
        </p:nvPicPr>
        <p:blipFill>
          <a:blip r:embed="rId2"/>
          <a:stretch>
            <a:fillRect/>
          </a:stretch>
        </p:blipFill>
        <p:spPr>
          <a:xfrm>
            <a:off x="609599" y="1434102"/>
            <a:ext cx="11087669" cy="5216595"/>
          </a:xfrm>
          <a:prstGeom prst="rect">
            <a:avLst/>
          </a:prstGeom>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1409121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Content Placeholder 2"/>
          <p:cNvSpPr>
            <a:spLocks noGrp="1"/>
          </p:cNvSpPr>
          <p:nvPr>
            <p:ph idx="1"/>
          </p:nvPr>
        </p:nvSpPr>
        <p:spPr/>
        <p:txBody>
          <a:bodyPr>
            <a:normAutofit/>
          </a:bodyPr>
          <a:lstStyle/>
          <a:p>
            <a:r>
              <a:rPr lang="en-US" sz="3600" dirty="0" smtClean="0"/>
              <a:t>Some trouble shooting strategies:</a:t>
            </a:r>
          </a:p>
          <a:p>
            <a:pPr lvl="1"/>
            <a:r>
              <a:rPr lang="en-US" sz="3200" dirty="0" smtClean="0"/>
              <a:t>Presume good intent</a:t>
            </a:r>
          </a:p>
          <a:p>
            <a:pPr lvl="1"/>
            <a:r>
              <a:rPr lang="en-US" sz="3200" dirty="0" smtClean="0"/>
              <a:t>Listen </a:t>
            </a:r>
          </a:p>
          <a:p>
            <a:pPr lvl="1"/>
            <a:r>
              <a:rPr lang="en-US" sz="3200" dirty="0" smtClean="0"/>
              <a:t>Ask questions</a:t>
            </a:r>
          </a:p>
          <a:p>
            <a:pPr lvl="1"/>
            <a:r>
              <a:rPr lang="en-US" sz="3200" dirty="0" smtClean="0"/>
              <a:t>Be solutions oriented</a:t>
            </a:r>
          </a:p>
          <a:p>
            <a:pPr lvl="1"/>
            <a:r>
              <a:rPr lang="en-US" sz="3200" dirty="0" smtClean="0"/>
              <a:t>Try to understand their perspective</a:t>
            </a:r>
          </a:p>
          <a:p>
            <a:pPr lvl="1"/>
            <a:r>
              <a:rPr lang="en-US" sz="3200" dirty="0" smtClean="0"/>
              <a:t>What else?</a:t>
            </a:r>
            <a:endParaRPr lang="en-US" sz="3200" dirty="0"/>
          </a:p>
        </p:txBody>
      </p:sp>
    </p:spTree>
    <p:extLst>
      <p:ext uri="{BB962C8B-B14F-4D97-AF65-F5344CB8AC3E}">
        <p14:creationId xmlns:p14="http://schemas.microsoft.com/office/powerpoint/2010/main" val="1692013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workshop</a:t>
            </a:r>
            <a:endParaRPr lang="en-US" dirty="0"/>
          </a:p>
        </p:txBody>
      </p:sp>
      <p:sp>
        <p:nvSpPr>
          <p:cNvPr id="3" name="Content Placeholder 2"/>
          <p:cNvSpPr>
            <a:spLocks noGrp="1"/>
          </p:cNvSpPr>
          <p:nvPr>
            <p:ph idx="1"/>
          </p:nvPr>
        </p:nvSpPr>
        <p:spPr/>
        <p:txBody>
          <a:bodyPr/>
          <a:lstStyle/>
          <a:p>
            <a:r>
              <a:rPr lang="en-US" dirty="0" smtClean="0"/>
              <a:t>Develop knowledge of how to approach and scope a community research project </a:t>
            </a:r>
          </a:p>
          <a:p>
            <a:r>
              <a:rPr lang="en-US" dirty="0" smtClean="0"/>
              <a:t>Learn how to pitch a project to an organization</a:t>
            </a:r>
          </a:p>
          <a:p>
            <a:r>
              <a:rPr lang="en-US" dirty="0" smtClean="0"/>
              <a:t>Be able to anticipate some common issues and possible solutions</a:t>
            </a:r>
          </a:p>
          <a:p>
            <a:r>
              <a:rPr lang="en-US" dirty="0" smtClean="0"/>
              <a:t>Define your own idea of what you would like to do</a:t>
            </a:r>
          </a:p>
          <a:p>
            <a:r>
              <a:rPr lang="en-US" dirty="0" smtClean="0"/>
              <a:t>Get connected with like-minded colleagues</a:t>
            </a:r>
          </a:p>
          <a:p>
            <a:endParaRPr lang="en-US" dirty="0"/>
          </a:p>
        </p:txBody>
      </p:sp>
    </p:spTree>
    <p:extLst>
      <p:ext uri="{BB962C8B-B14F-4D97-AF65-F5344CB8AC3E}">
        <p14:creationId xmlns:p14="http://schemas.microsoft.com/office/powerpoint/2010/main" val="344749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Content Placeholder 2"/>
          <p:cNvSpPr>
            <a:spLocks noGrp="1"/>
          </p:cNvSpPr>
          <p:nvPr>
            <p:ph idx="1"/>
          </p:nvPr>
        </p:nvSpPr>
        <p:spPr/>
        <p:txBody>
          <a:bodyPr/>
          <a:lstStyle/>
          <a:p>
            <a:r>
              <a:rPr lang="en-US" dirty="0" smtClean="0"/>
              <a:t>Get in new groups </a:t>
            </a:r>
          </a:p>
          <a:p>
            <a:r>
              <a:rPr lang="en-US" dirty="0" smtClean="0"/>
              <a:t>Pick a few trouble scenarios to work with</a:t>
            </a:r>
          </a:p>
          <a:p>
            <a:r>
              <a:rPr lang="en-US" dirty="0" smtClean="0"/>
              <a:t>Write some solutions on post-its</a:t>
            </a:r>
          </a:p>
          <a:p>
            <a:r>
              <a:rPr lang="en-US" dirty="0" smtClean="0"/>
              <a:t>Put them on the appropriate big post-it</a:t>
            </a:r>
          </a:p>
          <a:p>
            <a:pPr marL="0" indent="0">
              <a:buNone/>
            </a:pPr>
            <a:endParaRPr lang="en-US" dirty="0"/>
          </a:p>
          <a:p>
            <a:r>
              <a:rPr lang="en-US" dirty="0" smtClean="0"/>
              <a:t>Walk and see what others did</a:t>
            </a:r>
          </a:p>
          <a:p>
            <a:r>
              <a:rPr lang="en-US" dirty="0" smtClean="0"/>
              <a:t>Discuss </a:t>
            </a:r>
            <a:endParaRPr lang="en-US" dirty="0"/>
          </a:p>
        </p:txBody>
      </p:sp>
    </p:spTree>
    <p:extLst>
      <p:ext uri="{BB962C8B-B14F-4D97-AF65-F5344CB8AC3E}">
        <p14:creationId xmlns:p14="http://schemas.microsoft.com/office/powerpoint/2010/main" val="592892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Partner Wanted</a:t>
            </a:r>
            <a:endParaRPr lang="en-US" dirty="0"/>
          </a:p>
        </p:txBody>
      </p:sp>
      <p:sp>
        <p:nvSpPr>
          <p:cNvPr id="3" name="Content Placeholder 2"/>
          <p:cNvSpPr>
            <a:spLocks noGrp="1"/>
          </p:cNvSpPr>
          <p:nvPr>
            <p:ph idx="1"/>
          </p:nvPr>
        </p:nvSpPr>
        <p:spPr/>
        <p:txBody>
          <a:bodyPr/>
          <a:lstStyle/>
          <a:p>
            <a:r>
              <a:rPr lang="en-US" dirty="0" smtClean="0"/>
              <a:t>Describe yourself</a:t>
            </a:r>
          </a:p>
          <a:p>
            <a:r>
              <a:rPr lang="en-US" dirty="0" smtClean="0"/>
              <a:t>Describe your ideal partner</a:t>
            </a:r>
          </a:p>
          <a:p>
            <a:r>
              <a:rPr lang="en-US" dirty="0" smtClean="0"/>
              <a:t>Describe ideals of place and time.</a:t>
            </a:r>
          </a:p>
          <a:p>
            <a:endParaRPr lang="en-US" dirty="0"/>
          </a:p>
          <a:p>
            <a:pPr marL="0" indent="0">
              <a:buNone/>
            </a:pPr>
            <a:endParaRPr lang="en-US" dirty="0" smtClean="0"/>
          </a:p>
        </p:txBody>
      </p:sp>
    </p:spTree>
    <p:extLst>
      <p:ext uri="{BB962C8B-B14F-4D97-AF65-F5344CB8AC3E}">
        <p14:creationId xmlns:p14="http://schemas.microsoft.com/office/powerpoint/2010/main" val="2400002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things you need to know and be able to do? (Part 2)</a:t>
            </a:r>
            <a:endParaRPr lang="en-US" dirty="0"/>
          </a:p>
        </p:txBody>
      </p:sp>
      <p:sp>
        <p:nvSpPr>
          <p:cNvPr id="3" name="Content Placeholder 2"/>
          <p:cNvSpPr>
            <a:spLocks noGrp="1"/>
          </p:cNvSpPr>
          <p:nvPr>
            <p:ph idx="1"/>
          </p:nvPr>
        </p:nvSpPr>
        <p:spPr/>
        <p:txBody>
          <a:bodyPr/>
          <a:lstStyle/>
          <a:p>
            <a:r>
              <a:rPr lang="en-US" dirty="0" smtClean="0"/>
              <a:t>Add anything that isn’t there</a:t>
            </a:r>
          </a:p>
          <a:p>
            <a:r>
              <a:rPr lang="en-US" dirty="0" smtClean="0"/>
              <a:t>Add a dot to your top 3 priorities.</a:t>
            </a:r>
            <a:endParaRPr lang="en-US" dirty="0"/>
          </a:p>
        </p:txBody>
      </p:sp>
    </p:spTree>
    <p:extLst>
      <p:ext uri="{BB962C8B-B14F-4D97-AF65-F5344CB8AC3E}">
        <p14:creationId xmlns:p14="http://schemas.microsoft.com/office/powerpoint/2010/main" val="1040273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r>
              <a:rPr lang="en-US" dirty="0" smtClean="0"/>
              <a:t>What were big takeaways?</a:t>
            </a:r>
          </a:p>
          <a:p>
            <a:r>
              <a:rPr lang="en-US" dirty="0" smtClean="0"/>
              <a:t>What else do you want in future workshops?</a:t>
            </a:r>
          </a:p>
          <a:p>
            <a:r>
              <a:rPr lang="en-US" dirty="0" smtClean="0"/>
              <a:t>Optimal days/times?  </a:t>
            </a:r>
          </a:p>
          <a:p>
            <a:r>
              <a:rPr lang="en-US" dirty="0" smtClean="0"/>
              <a:t>Save the Date-January 19, 2017</a:t>
            </a:r>
          </a:p>
          <a:p>
            <a:r>
              <a:rPr lang="en-US" dirty="0" smtClean="0"/>
              <a:t>Evaluation please! </a:t>
            </a:r>
          </a:p>
          <a:p>
            <a:pPr lvl="1"/>
            <a:r>
              <a:rPr lang="en-US" dirty="0"/>
              <a:t>Link:  </a:t>
            </a:r>
            <a:r>
              <a:rPr lang="en-US" dirty="0">
                <a:hlinkClick r:id="rId2"/>
              </a:rPr>
              <a:t>https://</a:t>
            </a:r>
            <a:r>
              <a:rPr lang="en-US" dirty="0" smtClean="0">
                <a:hlinkClick r:id="rId2"/>
              </a:rPr>
              <a:t>www.surveymonkey.com/r/EngagedScientistPostWorkshop</a:t>
            </a:r>
            <a:endParaRPr lang="en-US" dirty="0" smtClean="0"/>
          </a:p>
          <a:p>
            <a:pPr lvl="1"/>
            <a:r>
              <a:rPr lang="en-US" dirty="0" smtClean="0"/>
              <a:t>Paper</a:t>
            </a:r>
            <a:endParaRPr lang="en-US" dirty="0"/>
          </a:p>
        </p:txBody>
      </p:sp>
    </p:spTree>
    <p:extLst>
      <p:ext uri="{BB962C8B-B14F-4D97-AF65-F5344CB8AC3E}">
        <p14:creationId xmlns:p14="http://schemas.microsoft.com/office/powerpoint/2010/main" val="1348255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lstStyle/>
          <a:p>
            <a:r>
              <a:rPr lang="en-US" dirty="0" err="1" smtClean="0"/>
              <a:t>Rajul</a:t>
            </a:r>
            <a:r>
              <a:rPr lang="en-US" dirty="0" smtClean="0"/>
              <a:t> </a:t>
            </a:r>
            <a:r>
              <a:rPr lang="en-US" dirty="0"/>
              <a:t>Pandya  (</a:t>
            </a:r>
            <a:r>
              <a:rPr lang="en-US" dirty="0" smtClean="0"/>
              <a:t>rpandya@agu.org)</a:t>
            </a:r>
          </a:p>
          <a:p>
            <a:r>
              <a:rPr lang="en-US" dirty="0" smtClean="0"/>
              <a:t>Ben </a:t>
            </a:r>
            <a:r>
              <a:rPr lang="en-US" dirty="0"/>
              <a:t>Kirshner  (</a:t>
            </a:r>
            <a:r>
              <a:rPr lang="en-US" dirty="0" smtClean="0"/>
              <a:t>ben.kirshner@colorado.edu)</a:t>
            </a:r>
          </a:p>
          <a:p>
            <a:r>
              <a:rPr lang="en-US" dirty="0" smtClean="0"/>
              <a:t>Susan Sullivan  (Susan.Sullivan@Colorado.edu)</a:t>
            </a:r>
          </a:p>
          <a:p>
            <a:pPr marL="0" indent="0">
              <a:buNone/>
            </a:pPr>
            <a:endParaRPr lang="en-US" dirty="0" smtClean="0"/>
          </a:p>
          <a:p>
            <a:pPr marL="0" indent="0">
              <a:buNone/>
            </a:pPr>
            <a:r>
              <a:rPr lang="en-US" dirty="0" smtClean="0"/>
              <a:t>Resources on end slide</a:t>
            </a:r>
            <a:endParaRPr lang="en-US" dirty="0"/>
          </a:p>
        </p:txBody>
      </p:sp>
      <p:pic>
        <p:nvPicPr>
          <p:cNvPr id="5" name="Picture 4"/>
          <p:cNvPicPr>
            <a:picLocks noChangeAspect="1"/>
          </p:cNvPicPr>
          <p:nvPr/>
        </p:nvPicPr>
        <p:blipFill>
          <a:blip r:embed="rId2"/>
          <a:stretch>
            <a:fillRect/>
          </a:stretch>
        </p:blipFill>
        <p:spPr>
          <a:xfrm>
            <a:off x="1695143" y="5526958"/>
            <a:ext cx="8934450" cy="1143000"/>
          </a:xfrm>
          <a:prstGeom prst="rect">
            <a:avLst/>
          </a:prstGeom>
        </p:spPr>
      </p:pic>
    </p:spTree>
    <p:extLst>
      <p:ext uri="{BB962C8B-B14F-4D97-AF65-F5344CB8AC3E}">
        <p14:creationId xmlns:p14="http://schemas.microsoft.com/office/powerpoint/2010/main" val="3420127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from Raj</a:t>
            </a:r>
            <a:endParaRPr lang="en-US" sz="4800" dirty="0"/>
          </a:p>
        </p:txBody>
      </p:sp>
      <p:sp>
        <p:nvSpPr>
          <p:cNvPr id="3" name="Content Placeholder 2"/>
          <p:cNvSpPr>
            <a:spLocks noGrp="1"/>
          </p:cNvSpPr>
          <p:nvPr>
            <p:ph idx="1"/>
          </p:nvPr>
        </p:nvSpPr>
        <p:spPr>
          <a:xfrm>
            <a:off x="730289" y="1592765"/>
            <a:ext cx="10515600" cy="5046574"/>
          </a:xfrm>
        </p:spPr>
        <p:txBody>
          <a:bodyPr>
            <a:normAutofit fontScale="62500" lnSpcReduction="20000"/>
          </a:bodyPr>
          <a:lstStyle/>
          <a:p>
            <a:pPr marL="0" indent="0">
              <a:buNone/>
            </a:pPr>
            <a:r>
              <a:rPr lang="en-US" u="sng" dirty="0" smtClean="0">
                <a:hlinkClick r:id="rId2"/>
              </a:rPr>
              <a:t>https</a:t>
            </a:r>
            <a:r>
              <a:rPr lang="en-US" u="sng" dirty="0">
                <a:hlinkClick r:id="rId2"/>
              </a:rPr>
              <a:t>://</a:t>
            </a:r>
            <a:r>
              <a:rPr lang="en-US" u="sng" dirty="0" smtClean="0">
                <a:hlinkClick r:id="rId2"/>
              </a:rPr>
              <a:t>depts.washington.edu/ccph/pdf_files/EducforHealthIsrael.pdf</a:t>
            </a:r>
            <a:r>
              <a:rPr lang="en-US" dirty="0"/>
              <a:t> </a:t>
            </a:r>
            <a:r>
              <a:rPr lang="en-US" dirty="0" smtClean="0"/>
              <a:t>      </a:t>
            </a:r>
            <a:r>
              <a:rPr lang="en-US" dirty="0" err="1" smtClean="0"/>
              <a:t>Raj’s</a:t>
            </a:r>
            <a:r>
              <a:rPr lang="en-US" dirty="0" smtClean="0"/>
              <a:t> favorite;  kind </a:t>
            </a:r>
            <a:r>
              <a:rPr lang="en-US" dirty="0"/>
              <a:t>of </a:t>
            </a:r>
            <a:r>
              <a:rPr lang="en-US" dirty="0" smtClean="0"/>
              <a:t>policy heavy </a:t>
            </a:r>
            <a:r>
              <a:rPr lang="en-US" dirty="0"/>
              <a:t>but implies great practices for community research. </a:t>
            </a:r>
          </a:p>
          <a:p>
            <a:pPr marL="0" indent="0">
              <a:buNone/>
            </a:pPr>
            <a:endParaRPr lang="en-US" dirty="0" smtClean="0"/>
          </a:p>
          <a:p>
            <a:pPr marL="0" indent="0">
              <a:buNone/>
            </a:pPr>
            <a:r>
              <a:rPr lang="en-US" dirty="0" smtClean="0"/>
              <a:t>Some </a:t>
            </a:r>
            <a:r>
              <a:rPr lang="en-US" dirty="0"/>
              <a:t>other articles </a:t>
            </a:r>
            <a:r>
              <a:rPr lang="en-US" dirty="0" smtClean="0"/>
              <a:t>Raj really likes </a:t>
            </a:r>
            <a:r>
              <a:rPr lang="en-US" dirty="0"/>
              <a:t>are:</a:t>
            </a:r>
          </a:p>
          <a:p>
            <a:pPr marL="0" indent="0">
              <a:buNone/>
            </a:pPr>
            <a:r>
              <a:rPr lang="en-US" u="sng" dirty="0">
                <a:hlinkClick r:id="rId3"/>
              </a:rPr>
              <a:t>http://</a:t>
            </a:r>
            <a:r>
              <a:rPr lang="en-US" u="sng" dirty="0" smtClean="0">
                <a:hlinkClick r:id="rId3"/>
              </a:rPr>
              <a:t>www.sciencedirect.com/science/article/pii/S0959378010001093</a:t>
            </a:r>
            <a:endParaRPr lang="en-US" dirty="0"/>
          </a:p>
          <a:p>
            <a:pPr marL="0" indent="0">
              <a:buNone/>
            </a:pPr>
            <a:r>
              <a:rPr lang="en-US" dirty="0"/>
              <a:t>Ballard, H. L., and L. </a:t>
            </a:r>
            <a:r>
              <a:rPr lang="en-US" dirty="0" err="1"/>
              <a:t>Huntsinger</a:t>
            </a:r>
            <a:r>
              <a:rPr lang="en-US" dirty="0"/>
              <a:t>, L. (2006), </a:t>
            </a:r>
            <a:r>
              <a:rPr lang="en-US" dirty="0" err="1"/>
              <a:t>Salal</a:t>
            </a:r>
            <a:r>
              <a:rPr lang="en-US" dirty="0"/>
              <a:t> harvester local ecological knowledge, harvest practices and understory management on the Olympic Peninsula, Washington, Human Ecol., 34(4), 529–547</a:t>
            </a:r>
            <a:r>
              <a:rPr lang="en-US" dirty="0" smtClean="0"/>
              <a:t>.</a:t>
            </a:r>
            <a:endParaRPr lang="en-US" dirty="0"/>
          </a:p>
          <a:p>
            <a:pPr marL="0" indent="0">
              <a:buNone/>
            </a:pPr>
            <a:r>
              <a:rPr lang="en-US" dirty="0" err="1"/>
              <a:t>Berkes</a:t>
            </a:r>
            <a:r>
              <a:rPr lang="en-US" dirty="0"/>
              <a:t>, F. (2004), Rethinking community-based conservation, Conservation Biol., 18(3), 621–630</a:t>
            </a:r>
            <a:r>
              <a:rPr lang="en-US" dirty="0" smtClean="0"/>
              <a:t>.</a:t>
            </a:r>
            <a:endParaRPr lang="en-US" dirty="0"/>
          </a:p>
          <a:p>
            <a:pPr marL="0" indent="0">
              <a:buNone/>
            </a:pPr>
            <a:r>
              <a:rPr lang="en-US" dirty="0"/>
              <a:t>Holton, G., and G. </a:t>
            </a:r>
            <a:r>
              <a:rPr lang="en-US" dirty="0" err="1"/>
              <a:t>Sonnert</a:t>
            </a:r>
            <a:r>
              <a:rPr lang="en-US" dirty="0"/>
              <a:t> (1999), A vision of Jeffersonian science, </a:t>
            </a:r>
            <a:r>
              <a:rPr lang="en-US" dirty="0" err="1"/>
              <a:t>Iss</a:t>
            </a:r>
            <a:r>
              <a:rPr lang="en-US" dirty="0"/>
              <a:t>. Sci. Tech., 16(1), 61–65</a:t>
            </a:r>
            <a:r>
              <a:rPr lang="en-US" dirty="0" smtClean="0"/>
              <a:t>.</a:t>
            </a:r>
            <a:endParaRPr lang="en-US" dirty="0"/>
          </a:p>
          <a:p>
            <a:pPr marL="0" indent="0">
              <a:buNone/>
            </a:pPr>
            <a:r>
              <a:rPr lang="en-US" u="sng" dirty="0">
                <a:hlinkClick r:id="rId4"/>
              </a:rPr>
              <a:t>http://</a:t>
            </a:r>
            <a:r>
              <a:rPr lang="en-US" u="sng" dirty="0" smtClean="0">
                <a:hlinkClick r:id="rId4"/>
              </a:rPr>
              <a:t>www.pnas.org/content/100/14/8086.full</a:t>
            </a:r>
            <a:endParaRPr lang="en-US" dirty="0"/>
          </a:p>
          <a:p>
            <a:pPr marL="0" indent="0">
              <a:buNone/>
            </a:pPr>
            <a:r>
              <a:rPr lang="en-US" dirty="0"/>
              <a:t>Shirk, J., H. Ballard, C. </a:t>
            </a:r>
            <a:r>
              <a:rPr lang="en-US" dirty="0" err="1"/>
              <a:t>Wilderman</a:t>
            </a:r>
            <a:r>
              <a:rPr lang="en-US" dirty="0"/>
              <a:t>, T. Phillips, A. Wiggins, R. Jordan, et al. (2012), Public participation in scientific research: A framework for deliberate design, Ecol. Soc., 17(2), </a:t>
            </a:r>
            <a:r>
              <a:rPr lang="en-US" dirty="0" smtClean="0"/>
              <a:t>29</a:t>
            </a:r>
            <a:endParaRPr lang="en-US" dirty="0"/>
          </a:p>
          <a:p>
            <a:pPr marL="0" indent="0">
              <a:buNone/>
            </a:pPr>
            <a:r>
              <a:rPr lang="en-US" u="sng" dirty="0">
                <a:hlinkClick r:id="rId5"/>
              </a:rPr>
              <a:t>http://</a:t>
            </a:r>
            <a:r>
              <a:rPr lang="en-US" u="sng" dirty="0" smtClean="0">
                <a:hlinkClick r:id="rId5"/>
              </a:rPr>
              <a:t>www.pacificdisaster.net/pdnadmin/data/original/Macquarie_2008_participatory_research_DRR.pdf</a:t>
            </a:r>
            <a:endParaRPr lang="en-US" dirty="0"/>
          </a:p>
          <a:p>
            <a:pPr marL="0" indent="0">
              <a:buNone/>
            </a:pPr>
            <a:r>
              <a:rPr lang="en-US" dirty="0"/>
              <a:t>One more – thought provoking diagnosis with a high-level suggestion for new approaches. Pretty new…</a:t>
            </a:r>
          </a:p>
          <a:p>
            <a:pPr marL="0" indent="0">
              <a:buNone/>
            </a:pPr>
            <a:r>
              <a:rPr lang="en-US" u="sng" dirty="0">
                <a:hlinkClick r:id="rId6"/>
              </a:rPr>
              <a:t>http://www.thenewatlantis.com/publications/saving-science</a:t>
            </a:r>
            <a:endParaRPr lang="en-US" dirty="0"/>
          </a:p>
          <a:p>
            <a:pPr marL="0" indent="0">
              <a:buNone/>
            </a:pPr>
            <a:endParaRPr lang="en-US" dirty="0"/>
          </a:p>
        </p:txBody>
      </p:sp>
    </p:spTree>
    <p:extLst>
      <p:ext uri="{BB962C8B-B14F-4D97-AF65-F5344CB8AC3E}">
        <p14:creationId xmlns:p14="http://schemas.microsoft.com/office/powerpoint/2010/main" val="2471071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 the room?</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74129" y="1991033"/>
            <a:ext cx="5747023" cy="3452039"/>
          </a:xfrm>
          <a:prstGeom prst="rect">
            <a:avLst/>
          </a:prstGeom>
          <a:noFill/>
        </p:spPr>
      </p:pic>
      <p:sp>
        <p:nvSpPr>
          <p:cNvPr id="5" name="Content Placeholder 4"/>
          <p:cNvSpPr>
            <a:spLocks noGrp="1"/>
          </p:cNvSpPr>
          <p:nvPr>
            <p:ph sz="half" idx="2"/>
          </p:nvPr>
        </p:nvSpPr>
        <p:spPr>
          <a:xfrm>
            <a:off x="6688394" y="1825625"/>
            <a:ext cx="4665406" cy="4351338"/>
          </a:xfrm>
        </p:spPr>
        <p:txBody>
          <a:bodyPr>
            <a:normAutofit fontScale="85000" lnSpcReduction="20000"/>
          </a:bodyPr>
          <a:lstStyle/>
          <a:p>
            <a:pPr lvl="0"/>
            <a:r>
              <a:rPr lang="en-US" i="1" dirty="0"/>
              <a:t>Aerospace engineering sciences</a:t>
            </a:r>
            <a:endParaRPr lang="en-US" dirty="0"/>
          </a:p>
          <a:p>
            <a:pPr lvl="0"/>
            <a:r>
              <a:rPr lang="en-US" i="1" dirty="0"/>
              <a:t>ATLAS</a:t>
            </a:r>
            <a:endParaRPr lang="en-US" dirty="0"/>
          </a:p>
          <a:p>
            <a:pPr lvl="0"/>
            <a:r>
              <a:rPr lang="en-US" i="1" dirty="0" smtClean="0"/>
              <a:t>Atmospheric </a:t>
            </a:r>
            <a:r>
              <a:rPr lang="en-US" i="1" dirty="0"/>
              <a:t>and Oceanic Sciences (ATOC)</a:t>
            </a:r>
            <a:endParaRPr lang="en-US" dirty="0"/>
          </a:p>
          <a:p>
            <a:pPr lvl="0"/>
            <a:r>
              <a:rPr lang="en-US" i="1" dirty="0" smtClean="0"/>
              <a:t>Civil</a:t>
            </a:r>
            <a:r>
              <a:rPr lang="en-US" i="1" dirty="0"/>
              <a:t>, Environmental, and Architectural Engineering</a:t>
            </a:r>
            <a:endParaRPr lang="en-US" dirty="0"/>
          </a:p>
          <a:p>
            <a:pPr lvl="0"/>
            <a:r>
              <a:rPr lang="en-US" i="1" dirty="0" smtClean="0"/>
              <a:t>Environmental </a:t>
            </a:r>
            <a:r>
              <a:rPr lang="en-US" i="1" dirty="0"/>
              <a:t>Studies</a:t>
            </a:r>
            <a:endParaRPr lang="en-US" dirty="0"/>
          </a:p>
          <a:p>
            <a:pPr lvl="0"/>
            <a:r>
              <a:rPr lang="en-US" i="1" dirty="0" smtClean="0"/>
              <a:t>Geography</a:t>
            </a:r>
            <a:endParaRPr lang="en-US" dirty="0"/>
          </a:p>
          <a:p>
            <a:pPr lvl="0"/>
            <a:r>
              <a:rPr lang="en-US" i="1" dirty="0" smtClean="0"/>
              <a:t>Geological </a:t>
            </a:r>
            <a:r>
              <a:rPr lang="en-US" i="1" dirty="0"/>
              <a:t>Sciences</a:t>
            </a:r>
            <a:endParaRPr lang="en-US" dirty="0"/>
          </a:p>
          <a:p>
            <a:pPr lvl="0"/>
            <a:r>
              <a:rPr lang="en-US" i="1" dirty="0" smtClean="0"/>
              <a:t>Molecular</a:t>
            </a:r>
            <a:r>
              <a:rPr lang="en-US" i="1" dirty="0"/>
              <a:t>, cellular and developmental </a:t>
            </a:r>
            <a:r>
              <a:rPr lang="en-US" i="1" dirty="0" smtClean="0"/>
              <a:t>biology</a:t>
            </a:r>
          </a:p>
          <a:p>
            <a:pPr lvl="0"/>
            <a:r>
              <a:rPr lang="en-US" i="1" dirty="0" smtClean="0"/>
              <a:t>Others?</a:t>
            </a:r>
            <a:endParaRPr lang="en-US" dirty="0"/>
          </a:p>
          <a:p>
            <a:endParaRPr lang="en-US" dirty="0"/>
          </a:p>
        </p:txBody>
      </p:sp>
    </p:spTree>
    <p:extLst>
      <p:ext uri="{BB962C8B-B14F-4D97-AF65-F5344CB8AC3E}">
        <p14:creationId xmlns:p14="http://schemas.microsoft.com/office/powerpoint/2010/main" val="3773958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interests?</a:t>
            </a:r>
            <a:endParaRPr lang="en-US" dirty="0"/>
          </a:p>
        </p:txBody>
      </p:sp>
      <p:sp>
        <p:nvSpPr>
          <p:cNvPr id="3" name="Content Placeholder 2"/>
          <p:cNvSpPr>
            <a:spLocks noGrp="1"/>
          </p:cNvSpPr>
          <p:nvPr>
            <p:ph idx="1"/>
          </p:nvPr>
        </p:nvSpPr>
        <p:spPr/>
        <p:txBody>
          <a:bodyPr>
            <a:normAutofit/>
          </a:bodyPr>
          <a:lstStyle/>
          <a:p>
            <a:r>
              <a:rPr lang="en-US" i="1" dirty="0" smtClean="0"/>
              <a:t>…using </a:t>
            </a:r>
            <a:r>
              <a:rPr lang="en-US" i="1" dirty="0"/>
              <a:t>academic work to solve problems in our society.</a:t>
            </a:r>
            <a:endParaRPr lang="en-US" dirty="0"/>
          </a:p>
          <a:p>
            <a:r>
              <a:rPr lang="en-US" i="1" dirty="0" smtClean="0"/>
              <a:t>…talking </a:t>
            </a:r>
            <a:r>
              <a:rPr lang="en-US" i="1" dirty="0"/>
              <a:t>to policy-makers </a:t>
            </a:r>
            <a:r>
              <a:rPr lang="en-US" i="1" dirty="0" smtClean="0"/>
              <a:t> as well as the public…</a:t>
            </a:r>
            <a:endParaRPr lang="en-US" dirty="0"/>
          </a:p>
          <a:p>
            <a:pPr lvl="0"/>
            <a:r>
              <a:rPr lang="en-US" i="1" dirty="0" smtClean="0"/>
              <a:t>…communicating </a:t>
            </a:r>
            <a:r>
              <a:rPr lang="en-US" i="1" dirty="0"/>
              <a:t>climate change and scientific research via </a:t>
            </a:r>
            <a:r>
              <a:rPr lang="en-US" i="1" dirty="0" smtClean="0"/>
              <a:t>videos</a:t>
            </a:r>
            <a:r>
              <a:rPr lang="en-US" i="1" dirty="0"/>
              <a:t>.</a:t>
            </a:r>
            <a:endParaRPr lang="en-US" dirty="0"/>
          </a:p>
          <a:p>
            <a:pPr lvl="0"/>
            <a:r>
              <a:rPr lang="en-US" i="1" dirty="0" smtClean="0"/>
              <a:t>…how </a:t>
            </a:r>
            <a:r>
              <a:rPr lang="en-US" i="1" dirty="0"/>
              <a:t>to </a:t>
            </a:r>
            <a:r>
              <a:rPr lang="en-US" i="1" dirty="0" smtClean="0"/>
              <a:t>engage </a:t>
            </a:r>
            <a:r>
              <a:rPr lang="en-US" i="1" dirty="0"/>
              <a:t>the </a:t>
            </a:r>
            <a:r>
              <a:rPr lang="en-US" i="1" dirty="0" smtClean="0"/>
              <a:t>public without </a:t>
            </a:r>
            <a:r>
              <a:rPr lang="en-US" i="1" dirty="0"/>
              <a:t>becoming </a:t>
            </a:r>
            <a:r>
              <a:rPr lang="en-US" i="1" dirty="0" smtClean="0"/>
              <a:t>confrontational</a:t>
            </a:r>
            <a:endParaRPr lang="en-US" dirty="0"/>
          </a:p>
          <a:p>
            <a:pPr lvl="0"/>
            <a:r>
              <a:rPr lang="en-US" i="1" dirty="0" smtClean="0"/>
              <a:t>I'm </a:t>
            </a:r>
            <a:r>
              <a:rPr lang="en-US" i="1" dirty="0"/>
              <a:t>really looking forward to learning more concrete </a:t>
            </a:r>
            <a:r>
              <a:rPr lang="en-US" i="1" dirty="0" smtClean="0"/>
              <a:t>skills for community engagement. </a:t>
            </a:r>
            <a:endParaRPr lang="en-US" dirty="0"/>
          </a:p>
          <a:p>
            <a:pPr marL="0" indent="0">
              <a:buNone/>
            </a:pPr>
            <a:endParaRPr lang="en-US" dirty="0"/>
          </a:p>
        </p:txBody>
      </p:sp>
    </p:spTree>
    <p:extLst>
      <p:ext uri="{BB962C8B-B14F-4D97-AF65-F5344CB8AC3E}">
        <p14:creationId xmlns:p14="http://schemas.microsoft.com/office/powerpoint/2010/main" val="4121775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started</a:t>
            </a:r>
            <a:endParaRPr lang="en-US" dirty="0"/>
          </a:p>
        </p:txBody>
      </p:sp>
      <p:sp>
        <p:nvSpPr>
          <p:cNvPr id="3" name="Content Placeholder 2"/>
          <p:cNvSpPr>
            <a:spLocks noGrp="1"/>
          </p:cNvSpPr>
          <p:nvPr>
            <p:ph idx="1"/>
          </p:nvPr>
        </p:nvSpPr>
        <p:spPr/>
        <p:txBody>
          <a:bodyPr/>
          <a:lstStyle/>
          <a:p>
            <a:r>
              <a:rPr lang="en-US" dirty="0" smtClean="0"/>
              <a:t>Handout-don’t put your name on it!!!</a:t>
            </a:r>
          </a:p>
          <a:p>
            <a:r>
              <a:rPr lang="en-US" dirty="0" smtClean="0"/>
              <a:t>What answers do you have for question 1?</a:t>
            </a:r>
          </a:p>
          <a:p>
            <a:r>
              <a:rPr lang="en-US" dirty="0" smtClean="0"/>
              <a:t>Some examples of question 2?</a:t>
            </a:r>
          </a:p>
          <a:p>
            <a:r>
              <a:rPr lang="en-US" dirty="0" smtClean="0"/>
              <a:t>Some examples of question 3?</a:t>
            </a:r>
            <a:endParaRPr lang="en-US" dirty="0"/>
          </a:p>
        </p:txBody>
      </p:sp>
    </p:spTree>
    <p:extLst>
      <p:ext uri="{BB962C8B-B14F-4D97-AF65-F5344CB8AC3E}">
        <p14:creationId xmlns:p14="http://schemas.microsoft.com/office/powerpoint/2010/main" val="374119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Community Engagement?</a:t>
            </a:r>
            <a:endParaRPr lang="en-US" dirty="0"/>
          </a:p>
        </p:txBody>
      </p:sp>
      <p:sp>
        <p:nvSpPr>
          <p:cNvPr id="3" name="Content Placeholder 2"/>
          <p:cNvSpPr>
            <a:spLocks noGrp="1"/>
          </p:cNvSpPr>
          <p:nvPr>
            <p:ph idx="1"/>
          </p:nvPr>
        </p:nvSpPr>
        <p:spPr/>
        <p:txBody>
          <a:bodyPr/>
          <a:lstStyle/>
          <a:p>
            <a:r>
              <a:rPr lang="en-US" dirty="0" smtClean="0"/>
              <a:t>Citizen science possibly</a:t>
            </a:r>
          </a:p>
          <a:p>
            <a:r>
              <a:rPr lang="en-US" dirty="0" smtClean="0"/>
              <a:t>Service learning possibly</a:t>
            </a:r>
          </a:p>
          <a:p>
            <a:r>
              <a:rPr lang="en-US" dirty="0" smtClean="0"/>
              <a:t>Community science</a:t>
            </a:r>
          </a:p>
          <a:p>
            <a:r>
              <a:rPr lang="en-US" dirty="0" smtClean="0"/>
              <a:t>Participatory action research</a:t>
            </a:r>
          </a:p>
          <a:p>
            <a:r>
              <a:rPr lang="en-US" dirty="0" smtClean="0"/>
              <a:t>What else?</a:t>
            </a:r>
          </a:p>
          <a:p>
            <a:r>
              <a:rPr lang="en-US" dirty="0" smtClean="0"/>
              <a:t>What is it not?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483" y="1794386"/>
            <a:ext cx="4961603" cy="4961603"/>
          </a:xfrm>
          <a:prstGeom prst="rect">
            <a:avLst/>
          </a:prstGeom>
        </p:spPr>
      </p:pic>
    </p:spTree>
    <p:extLst>
      <p:ext uri="{BB962C8B-B14F-4D97-AF65-F5344CB8AC3E}">
        <p14:creationId xmlns:p14="http://schemas.microsoft.com/office/powerpoint/2010/main" val="225926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028481" y="95950"/>
            <a:ext cx="8135937" cy="6904038"/>
          </a:xfrm>
          <a:prstGeom prst="rect">
            <a:avLst/>
          </a:prstGeom>
        </p:spPr>
      </p:pic>
    </p:spTree>
    <p:extLst>
      <p:ext uri="{BB962C8B-B14F-4D97-AF65-F5344CB8AC3E}">
        <p14:creationId xmlns:p14="http://schemas.microsoft.com/office/powerpoint/2010/main" val="2102984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things you need to know and be able to do in your community engagement?</a:t>
            </a:r>
            <a:endParaRPr lang="en-US" dirty="0"/>
          </a:p>
        </p:txBody>
      </p:sp>
      <p:sp>
        <p:nvSpPr>
          <p:cNvPr id="3" name="Content Placeholder 2"/>
          <p:cNvSpPr>
            <a:spLocks noGrp="1"/>
          </p:cNvSpPr>
          <p:nvPr>
            <p:ph idx="1"/>
          </p:nvPr>
        </p:nvSpPr>
        <p:spPr/>
        <p:txBody>
          <a:bodyPr>
            <a:normAutofit/>
          </a:bodyPr>
          <a:lstStyle/>
          <a:p>
            <a:r>
              <a:rPr lang="en-US" sz="3600" dirty="0" smtClean="0"/>
              <a:t>Write on a post-it, add to the wall</a:t>
            </a:r>
          </a:p>
          <a:p>
            <a:pPr lvl="1"/>
            <a:r>
              <a:rPr lang="en-US" sz="3200" dirty="0" smtClean="0"/>
              <a:t>Need to know</a:t>
            </a:r>
          </a:p>
          <a:p>
            <a:pPr lvl="1"/>
            <a:r>
              <a:rPr lang="en-US" sz="3200" dirty="0" smtClean="0"/>
              <a:t>Need to be able to do</a:t>
            </a:r>
            <a:endParaRPr lang="en-US" sz="3200" dirty="0"/>
          </a:p>
        </p:txBody>
      </p:sp>
    </p:spTree>
    <p:extLst>
      <p:ext uri="{BB962C8B-B14F-4D97-AF65-F5344CB8AC3E}">
        <p14:creationId xmlns:p14="http://schemas.microsoft.com/office/powerpoint/2010/main" val="704147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Scoping Conversation-asking questions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Learn to ask questions that get at important aspects of the problem and solution.</a:t>
            </a:r>
          </a:p>
          <a:p>
            <a:pPr marL="0" indent="0">
              <a:buNone/>
            </a:pPr>
            <a:r>
              <a:rPr lang="en-US" dirty="0" smtClean="0"/>
              <a:t>Goal:  Develop understanding to jointly propose appropriate next steps.</a:t>
            </a:r>
          </a:p>
          <a:p>
            <a:pPr marL="0" indent="0">
              <a:buNone/>
            </a:pPr>
            <a:endParaRPr lang="en-US" dirty="0" smtClean="0"/>
          </a:p>
          <a:p>
            <a:pPr marL="0" indent="0">
              <a:buNone/>
            </a:pPr>
            <a:r>
              <a:rPr lang="en-US" dirty="0" smtClean="0"/>
              <a:t>Types of questions:</a:t>
            </a:r>
          </a:p>
          <a:p>
            <a:pPr marL="0" indent="0">
              <a:buNone/>
            </a:pPr>
            <a:r>
              <a:rPr lang="en-US" dirty="0" smtClean="0"/>
              <a:t>Q. About who should be included</a:t>
            </a:r>
          </a:p>
          <a:p>
            <a:pPr marL="0" indent="0">
              <a:buNone/>
            </a:pPr>
            <a:r>
              <a:rPr lang="en-US" dirty="0" smtClean="0"/>
              <a:t>Q. About community and community capability/expertise</a:t>
            </a:r>
          </a:p>
          <a:p>
            <a:pPr marL="0" indent="0">
              <a:buNone/>
            </a:pPr>
            <a:r>
              <a:rPr lang="en-US" dirty="0" smtClean="0"/>
              <a:t>Q. About geoscience-relevant community issues</a:t>
            </a:r>
          </a:p>
          <a:p>
            <a:pPr marL="0" indent="0">
              <a:buNone/>
            </a:pPr>
            <a:r>
              <a:rPr lang="en-US" dirty="0" smtClean="0"/>
              <a:t>Q. That get at the scientist’s role</a:t>
            </a:r>
          </a:p>
          <a:p>
            <a:pPr marL="0" indent="0">
              <a:buNone/>
            </a:pPr>
            <a:r>
              <a:rPr lang="en-US" dirty="0" smtClean="0"/>
              <a:t>Other aspects?</a:t>
            </a:r>
          </a:p>
        </p:txBody>
      </p:sp>
    </p:spTree>
    <p:extLst>
      <p:ext uri="{BB962C8B-B14F-4D97-AF65-F5344CB8AC3E}">
        <p14:creationId xmlns:p14="http://schemas.microsoft.com/office/powerpoint/2010/main" val="3764168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930</Words>
  <Application>Microsoft Office PowerPoint</Application>
  <PresentationFormat>Widescreen</PresentationFormat>
  <Paragraphs>131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Bringing Science to the Table October 20, 2016  Rajul Pandya1, Susan Sullivan2, Ben Kirshner3  1American Geophysical Union, Thriving Earth Exchange (TEX) 2Cooperative Institute for Research in the Environmental Sciences (CIRES) 3CU Engage, University of Colorado Boulder</vt:lpstr>
      <vt:lpstr>Goals for this workshop</vt:lpstr>
      <vt:lpstr>Who is in the room?</vt:lpstr>
      <vt:lpstr>What are your interests?</vt:lpstr>
      <vt:lpstr>Get started</vt:lpstr>
      <vt:lpstr>What is Community Engagement?</vt:lpstr>
      <vt:lpstr>PowerPoint Presentation</vt:lpstr>
      <vt:lpstr>What are some things you need to know and be able to do in your community engagement?</vt:lpstr>
      <vt:lpstr>The Scoping Conversation-asking questions</vt:lpstr>
      <vt:lpstr>The Scoping Conversation</vt:lpstr>
      <vt:lpstr> Scoping a project:  Kennendale, TX</vt:lpstr>
      <vt:lpstr>The Scoping Conversation</vt:lpstr>
      <vt:lpstr>Dinner  </vt:lpstr>
      <vt:lpstr>Making Pitches:  Kennendale, TX</vt:lpstr>
      <vt:lpstr>Making Pitches</vt:lpstr>
      <vt:lpstr>Making a Pitch:  Kennendale, TX</vt:lpstr>
      <vt:lpstr>PowerPoint Presentation</vt:lpstr>
      <vt:lpstr>So what happened in Kennendale?</vt:lpstr>
      <vt:lpstr>Troubleshooting</vt:lpstr>
      <vt:lpstr>Troubleshooting</vt:lpstr>
      <vt:lpstr>Community Partner Wanted</vt:lpstr>
      <vt:lpstr>What are some things you need to know and be able to do? (Part 2)</vt:lpstr>
      <vt:lpstr>Wrap up</vt:lpstr>
      <vt:lpstr>Contact us</vt:lpstr>
      <vt:lpstr>Resources from Raj</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hall title, conveners, date, agu</dc:title>
  <dc:creator>Buhr, Susan</dc:creator>
  <cp:lastModifiedBy>Susan</cp:lastModifiedBy>
  <cp:revision>80</cp:revision>
  <cp:lastPrinted>2015-01-28T21:05:58Z</cp:lastPrinted>
  <dcterms:created xsi:type="dcterms:W3CDTF">2014-12-08T21:44:52Z</dcterms:created>
  <dcterms:modified xsi:type="dcterms:W3CDTF">2016-10-20T20:07:14Z</dcterms:modified>
</cp:coreProperties>
</file>