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61" r:id="rId3"/>
    <p:sldId id="286" r:id="rId4"/>
    <p:sldId id="287" r:id="rId5"/>
    <p:sldId id="288" r:id="rId6"/>
    <p:sldId id="267" r:id="rId7"/>
    <p:sldId id="268" r:id="rId8"/>
    <p:sldId id="270" r:id="rId9"/>
    <p:sldId id="263" r:id="rId10"/>
    <p:sldId id="289" r:id="rId11"/>
    <p:sldId id="265" r:id="rId12"/>
    <p:sldId id="272" r:id="rId13"/>
    <p:sldId id="273" r:id="rId14"/>
    <p:sldId id="292" r:id="rId15"/>
    <p:sldId id="266" r:id="rId16"/>
    <p:sldId id="281" r:id="rId17"/>
    <p:sldId id="282" r:id="rId18"/>
    <p:sldId id="283" r:id="rId19"/>
    <p:sldId id="269" r:id="rId20"/>
    <p:sldId id="275" r:id="rId21"/>
    <p:sldId id="276" r:id="rId22"/>
    <p:sldId id="285" r:id="rId23"/>
    <p:sldId id="274" r:id="rId24"/>
    <p:sldId id="291"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2"/>
    <p:restoredTop sz="86305"/>
  </p:normalViewPr>
  <p:slideViewPr>
    <p:cSldViewPr snapToGrid="0" snapToObjects="1">
      <p:cViewPr>
        <p:scale>
          <a:sx n="160" d="100"/>
          <a:sy n="160" d="100"/>
        </p:scale>
        <p:origin x="14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372EB9-E9D5-3443-845F-DFF7B47D3CEF}" type="doc">
      <dgm:prSet loTypeId="urn:microsoft.com/office/officeart/2005/8/layout/gear1" loCatId="" qsTypeId="urn:microsoft.com/office/officeart/2005/8/quickstyle/simple4" qsCatId="simple" csTypeId="urn:microsoft.com/office/officeart/2005/8/colors/accent1_2" csCatId="accent1" phldr="1"/>
      <dgm:spPr/>
      <dgm:t>
        <a:bodyPr/>
        <a:lstStyle/>
        <a:p>
          <a:endParaRPr lang="en-US"/>
        </a:p>
      </dgm:t>
    </dgm:pt>
    <dgm:pt modelId="{3903ED86-9EDB-5A44-8204-A413BF0EE256}">
      <dgm:prSet phldrT="[Text]"/>
      <dgm:spPr/>
      <dgm:t>
        <a:bodyPr/>
        <a:lstStyle/>
        <a:p>
          <a:r>
            <a:rPr lang="en-US" dirty="0" smtClean="0"/>
            <a:t>Business/Industry</a:t>
          </a:r>
          <a:endParaRPr lang="en-US" dirty="0"/>
        </a:p>
      </dgm:t>
    </dgm:pt>
    <dgm:pt modelId="{2E4C8E70-D329-8B41-873D-58D7F29D2B7A}" type="parTrans" cxnId="{3F0CAEE8-0FA9-644B-B7E7-8A56853BCDD8}">
      <dgm:prSet/>
      <dgm:spPr/>
      <dgm:t>
        <a:bodyPr/>
        <a:lstStyle/>
        <a:p>
          <a:endParaRPr lang="en-US"/>
        </a:p>
      </dgm:t>
    </dgm:pt>
    <dgm:pt modelId="{94FEFF88-D5B8-6940-8600-CE8ECA72F95C}" type="sibTrans" cxnId="{3F0CAEE8-0FA9-644B-B7E7-8A56853BCDD8}">
      <dgm:prSet/>
      <dgm:spPr/>
      <dgm:t>
        <a:bodyPr/>
        <a:lstStyle/>
        <a:p>
          <a:endParaRPr lang="en-US"/>
        </a:p>
      </dgm:t>
    </dgm:pt>
    <dgm:pt modelId="{DC08CFBF-CC0A-3840-855B-F6E287314A2B}">
      <dgm:prSet phldrT="[Text]" custT="1"/>
      <dgm:spPr/>
      <dgm:t>
        <a:bodyPr/>
        <a:lstStyle/>
        <a:p>
          <a:r>
            <a:rPr lang="en-US" sz="1400" dirty="0" err="1" smtClean="0"/>
            <a:t>Govt</a:t>
          </a:r>
          <a:r>
            <a:rPr lang="en-US" sz="1400" dirty="0" smtClean="0"/>
            <a:t>/Regulation</a:t>
          </a:r>
          <a:endParaRPr lang="en-US" sz="1300" dirty="0"/>
        </a:p>
      </dgm:t>
    </dgm:pt>
    <dgm:pt modelId="{86F4AFC5-FF8A-634F-ACB5-0FBD56242073}" type="parTrans" cxnId="{3FAEEFDF-EF35-6A41-A00C-6A902CCFFA0E}">
      <dgm:prSet/>
      <dgm:spPr/>
      <dgm:t>
        <a:bodyPr/>
        <a:lstStyle/>
        <a:p>
          <a:endParaRPr lang="en-US"/>
        </a:p>
      </dgm:t>
    </dgm:pt>
    <dgm:pt modelId="{2813A23A-FAD8-C342-AA1D-456F8B2ABA92}" type="sibTrans" cxnId="{3FAEEFDF-EF35-6A41-A00C-6A902CCFFA0E}">
      <dgm:prSet/>
      <dgm:spPr/>
      <dgm:t>
        <a:bodyPr/>
        <a:lstStyle/>
        <a:p>
          <a:endParaRPr lang="en-US"/>
        </a:p>
      </dgm:t>
    </dgm:pt>
    <dgm:pt modelId="{AF3C1A1C-2C04-4246-80FE-8F7CCFE0A298}">
      <dgm:prSet phldrT="[Text]"/>
      <dgm:spPr/>
      <dgm:t>
        <a:bodyPr/>
        <a:lstStyle/>
        <a:p>
          <a:r>
            <a:rPr lang="en-US" dirty="0" smtClean="0"/>
            <a:t>Science/Research</a:t>
          </a:r>
          <a:endParaRPr lang="en-US" dirty="0"/>
        </a:p>
      </dgm:t>
    </dgm:pt>
    <dgm:pt modelId="{279606FB-C173-0B46-BF6D-BC25290CA128}" type="parTrans" cxnId="{794EC010-1218-1646-9B4D-82EBCBCAA1A4}">
      <dgm:prSet/>
      <dgm:spPr/>
      <dgm:t>
        <a:bodyPr/>
        <a:lstStyle/>
        <a:p>
          <a:endParaRPr lang="en-US"/>
        </a:p>
      </dgm:t>
    </dgm:pt>
    <dgm:pt modelId="{1C185E19-F5AE-EF47-8D19-0DBFEB2BFF61}" type="sibTrans" cxnId="{794EC010-1218-1646-9B4D-82EBCBCAA1A4}">
      <dgm:prSet/>
      <dgm:spPr/>
      <dgm:t>
        <a:bodyPr/>
        <a:lstStyle/>
        <a:p>
          <a:endParaRPr lang="en-US"/>
        </a:p>
      </dgm:t>
    </dgm:pt>
    <dgm:pt modelId="{690EDE53-F7D6-6540-877C-1AB99B866109}" type="pres">
      <dgm:prSet presAssocID="{5C372EB9-E9D5-3443-845F-DFF7B47D3CEF}" presName="composite" presStyleCnt="0">
        <dgm:presLayoutVars>
          <dgm:chMax val="3"/>
          <dgm:animLvl val="lvl"/>
          <dgm:resizeHandles val="exact"/>
        </dgm:presLayoutVars>
      </dgm:prSet>
      <dgm:spPr/>
      <dgm:t>
        <a:bodyPr/>
        <a:lstStyle/>
        <a:p>
          <a:endParaRPr lang="en-US"/>
        </a:p>
      </dgm:t>
    </dgm:pt>
    <dgm:pt modelId="{DFC3347C-30FE-F748-98E8-754C495AC322}" type="pres">
      <dgm:prSet presAssocID="{3903ED86-9EDB-5A44-8204-A413BF0EE256}" presName="gear1" presStyleLbl="node1" presStyleIdx="0" presStyleCnt="3">
        <dgm:presLayoutVars>
          <dgm:chMax val="1"/>
          <dgm:bulletEnabled val="1"/>
        </dgm:presLayoutVars>
      </dgm:prSet>
      <dgm:spPr/>
      <dgm:t>
        <a:bodyPr/>
        <a:lstStyle/>
        <a:p>
          <a:endParaRPr lang="en-US"/>
        </a:p>
      </dgm:t>
    </dgm:pt>
    <dgm:pt modelId="{92C87DB8-BDC7-1F4E-9FDF-0F4E0D01E385}" type="pres">
      <dgm:prSet presAssocID="{3903ED86-9EDB-5A44-8204-A413BF0EE256}" presName="gear1srcNode" presStyleLbl="node1" presStyleIdx="0" presStyleCnt="3"/>
      <dgm:spPr/>
      <dgm:t>
        <a:bodyPr/>
        <a:lstStyle/>
        <a:p>
          <a:endParaRPr lang="en-US"/>
        </a:p>
      </dgm:t>
    </dgm:pt>
    <dgm:pt modelId="{E1FAF73A-30E2-3147-B1C7-1229071F7BF2}" type="pres">
      <dgm:prSet presAssocID="{3903ED86-9EDB-5A44-8204-A413BF0EE256}" presName="gear1dstNode" presStyleLbl="node1" presStyleIdx="0" presStyleCnt="3"/>
      <dgm:spPr/>
      <dgm:t>
        <a:bodyPr/>
        <a:lstStyle/>
        <a:p>
          <a:endParaRPr lang="en-US"/>
        </a:p>
      </dgm:t>
    </dgm:pt>
    <dgm:pt modelId="{D0495065-0467-C748-A8F7-92F38D33367C}" type="pres">
      <dgm:prSet presAssocID="{DC08CFBF-CC0A-3840-855B-F6E287314A2B}" presName="gear2" presStyleLbl="node1" presStyleIdx="1" presStyleCnt="3" custAng="0" custScaleX="146741" custScaleY="146741" custLinFactNeighborX="-47993" custLinFactNeighborY="-22412">
        <dgm:presLayoutVars>
          <dgm:chMax val="1"/>
          <dgm:bulletEnabled val="1"/>
        </dgm:presLayoutVars>
      </dgm:prSet>
      <dgm:spPr/>
      <dgm:t>
        <a:bodyPr/>
        <a:lstStyle/>
        <a:p>
          <a:endParaRPr lang="en-US"/>
        </a:p>
      </dgm:t>
    </dgm:pt>
    <dgm:pt modelId="{01198809-2E3F-AB4E-8381-64CF4E11665D}" type="pres">
      <dgm:prSet presAssocID="{DC08CFBF-CC0A-3840-855B-F6E287314A2B}" presName="gear2srcNode" presStyleLbl="node1" presStyleIdx="1" presStyleCnt="3"/>
      <dgm:spPr/>
      <dgm:t>
        <a:bodyPr/>
        <a:lstStyle/>
        <a:p>
          <a:endParaRPr lang="en-US"/>
        </a:p>
      </dgm:t>
    </dgm:pt>
    <dgm:pt modelId="{F2AC6F2D-508E-E248-BCEB-F189119D8140}" type="pres">
      <dgm:prSet presAssocID="{DC08CFBF-CC0A-3840-855B-F6E287314A2B}" presName="gear2dstNode" presStyleLbl="node1" presStyleIdx="1" presStyleCnt="3"/>
      <dgm:spPr/>
      <dgm:t>
        <a:bodyPr/>
        <a:lstStyle/>
        <a:p>
          <a:endParaRPr lang="en-US"/>
        </a:p>
      </dgm:t>
    </dgm:pt>
    <dgm:pt modelId="{2A2B5765-6783-C443-8E11-6010E64CF703}" type="pres">
      <dgm:prSet presAssocID="{AF3C1A1C-2C04-4246-80FE-8F7CCFE0A298}" presName="gear3" presStyleLbl="node1" presStyleIdx="2" presStyleCnt="3" custScaleX="150254" custScaleY="149412"/>
      <dgm:spPr/>
      <dgm:t>
        <a:bodyPr/>
        <a:lstStyle/>
        <a:p>
          <a:endParaRPr lang="en-US"/>
        </a:p>
      </dgm:t>
    </dgm:pt>
    <dgm:pt modelId="{28B623D8-97D1-304E-9053-6F59A7E397D8}" type="pres">
      <dgm:prSet presAssocID="{AF3C1A1C-2C04-4246-80FE-8F7CCFE0A298}" presName="gear3tx" presStyleLbl="node1" presStyleIdx="2" presStyleCnt="3">
        <dgm:presLayoutVars>
          <dgm:chMax val="1"/>
          <dgm:bulletEnabled val="1"/>
        </dgm:presLayoutVars>
      </dgm:prSet>
      <dgm:spPr/>
      <dgm:t>
        <a:bodyPr/>
        <a:lstStyle/>
        <a:p>
          <a:endParaRPr lang="en-US"/>
        </a:p>
      </dgm:t>
    </dgm:pt>
    <dgm:pt modelId="{0BE1B696-61D1-5B4A-B98F-DFA107E04304}" type="pres">
      <dgm:prSet presAssocID="{AF3C1A1C-2C04-4246-80FE-8F7CCFE0A298}" presName="gear3srcNode" presStyleLbl="node1" presStyleIdx="2" presStyleCnt="3"/>
      <dgm:spPr/>
      <dgm:t>
        <a:bodyPr/>
        <a:lstStyle/>
        <a:p>
          <a:endParaRPr lang="en-US"/>
        </a:p>
      </dgm:t>
    </dgm:pt>
    <dgm:pt modelId="{29B91E73-E753-DD40-92C1-4EB7862BF7D8}" type="pres">
      <dgm:prSet presAssocID="{AF3C1A1C-2C04-4246-80FE-8F7CCFE0A298}" presName="gear3dstNode" presStyleLbl="node1" presStyleIdx="2" presStyleCnt="3"/>
      <dgm:spPr/>
      <dgm:t>
        <a:bodyPr/>
        <a:lstStyle/>
        <a:p>
          <a:endParaRPr lang="en-US"/>
        </a:p>
      </dgm:t>
    </dgm:pt>
    <dgm:pt modelId="{DB1E7664-FBC0-FE48-BB58-5CE33CE86CBE}" type="pres">
      <dgm:prSet presAssocID="{94FEFF88-D5B8-6940-8600-CE8ECA72F95C}" presName="connector1" presStyleLbl="sibTrans2D1" presStyleIdx="0" presStyleCnt="3"/>
      <dgm:spPr/>
      <dgm:t>
        <a:bodyPr/>
        <a:lstStyle/>
        <a:p>
          <a:endParaRPr lang="en-US"/>
        </a:p>
      </dgm:t>
    </dgm:pt>
    <dgm:pt modelId="{ED38CCDF-1F6F-AA41-8F38-812BFF25FF6E}" type="pres">
      <dgm:prSet presAssocID="{2813A23A-FAD8-C342-AA1D-456F8B2ABA92}" presName="connector2" presStyleLbl="sibTrans2D1" presStyleIdx="1" presStyleCnt="3" custAng="4683701" custScaleX="116486" custScaleY="116486" custLinFactNeighborX="-14592" custLinFactNeighborY="67259"/>
      <dgm:spPr/>
      <dgm:t>
        <a:bodyPr/>
        <a:lstStyle/>
        <a:p>
          <a:endParaRPr lang="en-US"/>
        </a:p>
      </dgm:t>
    </dgm:pt>
    <dgm:pt modelId="{5D2363BD-34E9-D44C-9ECC-C7D2345DBE07}" type="pres">
      <dgm:prSet presAssocID="{1C185E19-F5AE-EF47-8D19-0DBFEB2BFF61}" presName="connector3" presStyleLbl="sibTrans2D1" presStyleIdx="2" presStyleCnt="3" custAng="588667" custScaleX="158270" custScaleY="150811" custLinFactNeighborX="12554" custLinFactNeighborY="2088"/>
      <dgm:spPr/>
      <dgm:t>
        <a:bodyPr/>
        <a:lstStyle/>
        <a:p>
          <a:endParaRPr lang="en-US"/>
        </a:p>
      </dgm:t>
    </dgm:pt>
  </dgm:ptLst>
  <dgm:cxnLst>
    <dgm:cxn modelId="{A24783C8-CC4F-DF48-A2BD-5203931D0579}" type="presOf" srcId="{3903ED86-9EDB-5A44-8204-A413BF0EE256}" destId="{DFC3347C-30FE-F748-98E8-754C495AC322}" srcOrd="0" destOrd="0" presId="urn:microsoft.com/office/officeart/2005/8/layout/gear1"/>
    <dgm:cxn modelId="{2B0A9F6B-D53D-F547-9E30-6F5124960994}" type="presOf" srcId="{AF3C1A1C-2C04-4246-80FE-8F7CCFE0A298}" destId="{0BE1B696-61D1-5B4A-B98F-DFA107E04304}" srcOrd="2" destOrd="0" presId="urn:microsoft.com/office/officeart/2005/8/layout/gear1"/>
    <dgm:cxn modelId="{794EC010-1218-1646-9B4D-82EBCBCAA1A4}" srcId="{5C372EB9-E9D5-3443-845F-DFF7B47D3CEF}" destId="{AF3C1A1C-2C04-4246-80FE-8F7CCFE0A298}" srcOrd="2" destOrd="0" parTransId="{279606FB-C173-0B46-BF6D-BC25290CA128}" sibTransId="{1C185E19-F5AE-EF47-8D19-0DBFEB2BFF61}"/>
    <dgm:cxn modelId="{F65B9B1E-BB04-B84C-8AC6-C36F81AADE8F}" type="presOf" srcId="{3903ED86-9EDB-5A44-8204-A413BF0EE256}" destId="{92C87DB8-BDC7-1F4E-9FDF-0F4E0D01E385}" srcOrd="1" destOrd="0" presId="urn:microsoft.com/office/officeart/2005/8/layout/gear1"/>
    <dgm:cxn modelId="{3826BCA5-7EC6-BA48-98C0-7152ED78F6EF}" type="presOf" srcId="{DC08CFBF-CC0A-3840-855B-F6E287314A2B}" destId="{D0495065-0467-C748-A8F7-92F38D33367C}" srcOrd="0" destOrd="0" presId="urn:microsoft.com/office/officeart/2005/8/layout/gear1"/>
    <dgm:cxn modelId="{BE39A60B-E7F0-D94D-B220-64B3D16987DF}" type="presOf" srcId="{AF3C1A1C-2C04-4246-80FE-8F7CCFE0A298}" destId="{28B623D8-97D1-304E-9053-6F59A7E397D8}" srcOrd="1" destOrd="0" presId="urn:microsoft.com/office/officeart/2005/8/layout/gear1"/>
    <dgm:cxn modelId="{3FAEEFDF-EF35-6A41-A00C-6A902CCFFA0E}" srcId="{5C372EB9-E9D5-3443-845F-DFF7B47D3CEF}" destId="{DC08CFBF-CC0A-3840-855B-F6E287314A2B}" srcOrd="1" destOrd="0" parTransId="{86F4AFC5-FF8A-634F-ACB5-0FBD56242073}" sibTransId="{2813A23A-FAD8-C342-AA1D-456F8B2ABA92}"/>
    <dgm:cxn modelId="{AB331A7A-646F-5548-8A02-D8DA101A5753}" type="presOf" srcId="{1C185E19-F5AE-EF47-8D19-0DBFEB2BFF61}" destId="{5D2363BD-34E9-D44C-9ECC-C7D2345DBE07}" srcOrd="0" destOrd="0" presId="urn:microsoft.com/office/officeart/2005/8/layout/gear1"/>
    <dgm:cxn modelId="{3F0CAEE8-0FA9-644B-B7E7-8A56853BCDD8}" srcId="{5C372EB9-E9D5-3443-845F-DFF7B47D3CEF}" destId="{3903ED86-9EDB-5A44-8204-A413BF0EE256}" srcOrd="0" destOrd="0" parTransId="{2E4C8E70-D329-8B41-873D-58D7F29D2B7A}" sibTransId="{94FEFF88-D5B8-6940-8600-CE8ECA72F95C}"/>
    <dgm:cxn modelId="{0B3CBBA6-6D8D-5841-A8CD-C629323BBD4C}" type="presOf" srcId="{2813A23A-FAD8-C342-AA1D-456F8B2ABA92}" destId="{ED38CCDF-1F6F-AA41-8F38-812BFF25FF6E}" srcOrd="0" destOrd="0" presId="urn:microsoft.com/office/officeart/2005/8/layout/gear1"/>
    <dgm:cxn modelId="{9BB6E02D-386E-A543-A193-6E090B9A8D09}" type="presOf" srcId="{94FEFF88-D5B8-6940-8600-CE8ECA72F95C}" destId="{DB1E7664-FBC0-FE48-BB58-5CE33CE86CBE}" srcOrd="0" destOrd="0" presId="urn:microsoft.com/office/officeart/2005/8/layout/gear1"/>
    <dgm:cxn modelId="{3E7C5F33-7067-CF4A-8C7F-EC510B46F4E8}" type="presOf" srcId="{DC08CFBF-CC0A-3840-855B-F6E287314A2B}" destId="{F2AC6F2D-508E-E248-BCEB-F189119D8140}" srcOrd="2" destOrd="0" presId="urn:microsoft.com/office/officeart/2005/8/layout/gear1"/>
    <dgm:cxn modelId="{C4AEBF2C-CB62-F34D-840B-C07F1CFD0220}" type="presOf" srcId="{DC08CFBF-CC0A-3840-855B-F6E287314A2B}" destId="{01198809-2E3F-AB4E-8381-64CF4E11665D}" srcOrd="1" destOrd="0" presId="urn:microsoft.com/office/officeart/2005/8/layout/gear1"/>
    <dgm:cxn modelId="{813B25B3-F3F9-CB42-B200-FC19A0DAA0CB}" type="presOf" srcId="{AF3C1A1C-2C04-4246-80FE-8F7CCFE0A298}" destId="{2A2B5765-6783-C443-8E11-6010E64CF703}" srcOrd="0" destOrd="0" presId="urn:microsoft.com/office/officeart/2005/8/layout/gear1"/>
    <dgm:cxn modelId="{1C8BA322-96A7-0946-B3F1-234C2AFC03D4}" type="presOf" srcId="{5C372EB9-E9D5-3443-845F-DFF7B47D3CEF}" destId="{690EDE53-F7D6-6540-877C-1AB99B866109}" srcOrd="0" destOrd="0" presId="urn:microsoft.com/office/officeart/2005/8/layout/gear1"/>
    <dgm:cxn modelId="{480837DE-A1BF-E54B-9961-776985B600A3}" type="presOf" srcId="{3903ED86-9EDB-5A44-8204-A413BF0EE256}" destId="{E1FAF73A-30E2-3147-B1C7-1229071F7BF2}" srcOrd="2" destOrd="0" presId="urn:microsoft.com/office/officeart/2005/8/layout/gear1"/>
    <dgm:cxn modelId="{8C2F41C9-5D5B-8342-9CB8-648F9320E904}" type="presOf" srcId="{AF3C1A1C-2C04-4246-80FE-8F7CCFE0A298}" destId="{29B91E73-E753-DD40-92C1-4EB7862BF7D8}" srcOrd="3" destOrd="0" presId="urn:microsoft.com/office/officeart/2005/8/layout/gear1"/>
    <dgm:cxn modelId="{1DF1B5FC-55E0-C84A-9576-430346B243A8}" type="presParOf" srcId="{690EDE53-F7D6-6540-877C-1AB99B866109}" destId="{DFC3347C-30FE-F748-98E8-754C495AC322}" srcOrd="0" destOrd="0" presId="urn:microsoft.com/office/officeart/2005/8/layout/gear1"/>
    <dgm:cxn modelId="{3113528C-B7DE-E64A-9203-5BC5FDE193A2}" type="presParOf" srcId="{690EDE53-F7D6-6540-877C-1AB99B866109}" destId="{92C87DB8-BDC7-1F4E-9FDF-0F4E0D01E385}" srcOrd="1" destOrd="0" presId="urn:microsoft.com/office/officeart/2005/8/layout/gear1"/>
    <dgm:cxn modelId="{CEA0F5AE-76DF-D644-8855-49EE1864EF0C}" type="presParOf" srcId="{690EDE53-F7D6-6540-877C-1AB99B866109}" destId="{E1FAF73A-30E2-3147-B1C7-1229071F7BF2}" srcOrd="2" destOrd="0" presId="urn:microsoft.com/office/officeart/2005/8/layout/gear1"/>
    <dgm:cxn modelId="{4215F3BC-6D71-3146-8524-9BA5012FE6B2}" type="presParOf" srcId="{690EDE53-F7D6-6540-877C-1AB99B866109}" destId="{D0495065-0467-C748-A8F7-92F38D33367C}" srcOrd="3" destOrd="0" presId="urn:microsoft.com/office/officeart/2005/8/layout/gear1"/>
    <dgm:cxn modelId="{3FAD6DED-75B6-D04B-8291-3431233074C4}" type="presParOf" srcId="{690EDE53-F7D6-6540-877C-1AB99B866109}" destId="{01198809-2E3F-AB4E-8381-64CF4E11665D}" srcOrd="4" destOrd="0" presId="urn:microsoft.com/office/officeart/2005/8/layout/gear1"/>
    <dgm:cxn modelId="{F7777BAC-9978-BD43-B6D6-08BBAEE4259D}" type="presParOf" srcId="{690EDE53-F7D6-6540-877C-1AB99B866109}" destId="{F2AC6F2D-508E-E248-BCEB-F189119D8140}" srcOrd="5" destOrd="0" presId="urn:microsoft.com/office/officeart/2005/8/layout/gear1"/>
    <dgm:cxn modelId="{8D884AB2-0968-5041-9F10-EE0DEE73C43C}" type="presParOf" srcId="{690EDE53-F7D6-6540-877C-1AB99B866109}" destId="{2A2B5765-6783-C443-8E11-6010E64CF703}" srcOrd="6" destOrd="0" presId="urn:microsoft.com/office/officeart/2005/8/layout/gear1"/>
    <dgm:cxn modelId="{358DBB3E-52FF-2F4C-B22B-3CAD20C59A63}" type="presParOf" srcId="{690EDE53-F7D6-6540-877C-1AB99B866109}" destId="{28B623D8-97D1-304E-9053-6F59A7E397D8}" srcOrd="7" destOrd="0" presId="urn:microsoft.com/office/officeart/2005/8/layout/gear1"/>
    <dgm:cxn modelId="{0FABC5E0-A3F8-7844-BB47-780EAA03416E}" type="presParOf" srcId="{690EDE53-F7D6-6540-877C-1AB99B866109}" destId="{0BE1B696-61D1-5B4A-B98F-DFA107E04304}" srcOrd="8" destOrd="0" presId="urn:microsoft.com/office/officeart/2005/8/layout/gear1"/>
    <dgm:cxn modelId="{FC9BE322-99CD-944F-A466-CFE95518A1E2}" type="presParOf" srcId="{690EDE53-F7D6-6540-877C-1AB99B866109}" destId="{29B91E73-E753-DD40-92C1-4EB7862BF7D8}" srcOrd="9" destOrd="0" presId="urn:microsoft.com/office/officeart/2005/8/layout/gear1"/>
    <dgm:cxn modelId="{5243D51A-8BC4-0941-A607-2141296C61A4}" type="presParOf" srcId="{690EDE53-F7D6-6540-877C-1AB99B866109}" destId="{DB1E7664-FBC0-FE48-BB58-5CE33CE86CBE}" srcOrd="10" destOrd="0" presId="urn:microsoft.com/office/officeart/2005/8/layout/gear1"/>
    <dgm:cxn modelId="{A1F29490-BFFE-8F4F-B9DD-9011E45ABDE8}" type="presParOf" srcId="{690EDE53-F7D6-6540-877C-1AB99B866109}" destId="{ED38CCDF-1F6F-AA41-8F38-812BFF25FF6E}" srcOrd="11" destOrd="0" presId="urn:microsoft.com/office/officeart/2005/8/layout/gear1"/>
    <dgm:cxn modelId="{94FF64E6-14A5-4B46-8520-E9DA67FBAA1A}" type="presParOf" srcId="{690EDE53-F7D6-6540-877C-1AB99B866109}" destId="{5D2363BD-34E9-D44C-9ECC-C7D2345DBE07}" srcOrd="12" destOrd="0" presId="urn:microsoft.com/office/officeart/2005/8/layout/gear1"/>
  </dgm:cxnLst>
  <dgm:b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C3347C-30FE-F748-98E8-754C495AC322}">
      <dsp:nvSpPr>
        <dsp:cNvPr id="0" name=""/>
        <dsp:cNvSpPr/>
      </dsp:nvSpPr>
      <dsp:spPr>
        <a:xfrm>
          <a:off x="4810204" y="2232281"/>
          <a:ext cx="2410697" cy="2410697"/>
        </a:xfrm>
        <a:prstGeom prst="gear9">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Business/Industry</a:t>
          </a:r>
          <a:endParaRPr lang="en-US" sz="1400" kern="1200" dirty="0"/>
        </a:p>
      </dsp:txBody>
      <dsp:txXfrm>
        <a:off x="5294861" y="2796975"/>
        <a:ext cx="1441383" cy="1239148"/>
      </dsp:txXfrm>
    </dsp:sp>
    <dsp:sp modelId="{D0495065-0467-C748-A8F7-92F38D33367C}">
      <dsp:nvSpPr>
        <dsp:cNvPr id="0" name=""/>
        <dsp:cNvSpPr/>
      </dsp:nvSpPr>
      <dsp:spPr>
        <a:xfrm>
          <a:off x="2156446" y="859805"/>
          <a:ext cx="2572714" cy="2572714"/>
        </a:xfrm>
        <a:prstGeom prst="gear6">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err="1" smtClean="0"/>
            <a:t>Govt</a:t>
          </a:r>
          <a:r>
            <a:rPr lang="en-US" sz="1400" kern="1200" dirty="0" smtClean="0"/>
            <a:t>/Regulation</a:t>
          </a:r>
          <a:endParaRPr lang="en-US" sz="1300" kern="1200" dirty="0"/>
        </a:p>
      </dsp:txBody>
      <dsp:txXfrm>
        <a:off x="2804134" y="1511408"/>
        <a:ext cx="1277338" cy="1269508"/>
      </dsp:txXfrm>
    </dsp:sp>
    <dsp:sp modelId="{2A2B5765-6783-C443-8E11-6010E64CF703}">
      <dsp:nvSpPr>
        <dsp:cNvPr id="0" name=""/>
        <dsp:cNvSpPr/>
      </dsp:nvSpPr>
      <dsp:spPr>
        <a:xfrm rot="20700000">
          <a:off x="3955324" y="31171"/>
          <a:ext cx="2586375" cy="2561323"/>
        </a:xfrm>
        <a:prstGeom prst="gear6">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Science/Research</a:t>
          </a:r>
          <a:endParaRPr lang="en-US" sz="1400" kern="1200" dirty="0"/>
        </a:p>
      </dsp:txBody>
      <dsp:txXfrm rot="-20700000">
        <a:off x="4524078" y="591459"/>
        <a:ext cx="1448867" cy="1440748"/>
      </dsp:txXfrm>
    </dsp:sp>
    <dsp:sp modelId="{DB1E7664-FBC0-FE48-BB58-5CE33CE86CBE}">
      <dsp:nvSpPr>
        <dsp:cNvPr id="0" name=""/>
        <dsp:cNvSpPr/>
      </dsp:nvSpPr>
      <dsp:spPr>
        <a:xfrm>
          <a:off x="4626912" y="1867331"/>
          <a:ext cx="3085693" cy="3085693"/>
        </a:xfrm>
        <a:prstGeom prst="circularArrow">
          <a:avLst>
            <a:gd name="adj1" fmla="val 4688"/>
            <a:gd name="adj2" fmla="val 299029"/>
            <a:gd name="adj3" fmla="val 2520535"/>
            <a:gd name="adj4" fmla="val 15851896"/>
            <a:gd name="adj5" fmla="val 5469"/>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ED38CCDF-1F6F-AA41-8F38-812BFF25FF6E}">
      <dsp:nvSpPr>
        <dsp:cNvPr id="0" name=""/>
        <dsp:cNvSpPr/>
      </dsp:nvSpPr>
      <dsp:spPr>
        <a:xfrm rot="4683701">
          <a:off x="2585172" y="2596854"/>
          <a:ext cx="2611556" cy="2611556"/>
        </a:xfrm>
        <a:prstGeom prst="circularArrow">
          <a:avLst>
            <a:gd name="adj1" fmla="val 6452"/>
            <a:gd name="adj2" fmla="val 429999"/>
            <a:gd name="adj3" fmla="val 10489124"/>
            <a:gd name="adj4" fmla="val 14837806"/>
            <a:gd name="adj5" fmla="val 7527"/>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5D2363BD-34E9-D44C-9ECC-C7D2345DBE07}">
      <dsp:nvSpPr>
        <dsp:cNvPr id="0" name=""/>
        <dsp:cNvSpPr/>
      </dsp:nvSpPr>
      <dsp:spPr>
        <a:xfrm rot="588667">
          <a:off x="3591451" y="-487795"/>
          <a:ext cx="3825817" cy="3645512"/>
        </a:xfrm>
        <a:prstGeom prst="circularArrow">
          <a:avLst>
            <a:gd name="adj1" fmla="val 5984"/>
            <a:gd name="adj2" fmla="val 394124"/>
            <a:gd name="adj3" fmla="val 13313824"/>
            <a:gd name="adj4" fmla="val 10508221"/>
            <a:gd name="adj5" fmla="val 6981"/>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5CFBBB-436C-FE48-A82B-2226254ADBBE}" type="datetimeFigureOut">
              <a:rPr lang="en-US" smtClean="0"/>
              <a:t>4/6/17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C2FA59-1D7C-EF4D-8876-844701939540}" type="slidenum">
              <a:rPr lang="en-US" smtClean="0"/>
              <a:t>‹#›</a:t>
            </a:fld>
            <a:endParaRPr lang="en-US"/>
          </a:p>
        </p:txBody>
      </p:sp>
    </p:spTree>
    <p:extLst>
      <p:ext uri="{BB962C8B-B14F-4D97-AF65-F5344CB8AC3E}">
        <p14:creationId xmlns:p14="http://schemas.microsoft.com/office/powerpoint/2010/main" val="708587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Our introductions</a:t>
            </a:r>
          </a:p>
          <a:p>
            <a:pPr marL="228600" indent="-228600">
              <a:buAutoNum type="arabicPeriod"/>
            </a:pPr>
            <a:r>
              <a:rPr lang="en-US" dirty="0" smtClean="0"/>
              <a:t>Everybody intros</a:t>
            </a:r>
          </a:p>
          <a:p>
            <a:pPr marL="228600" indent="-228600">
              <a:buAutoNum type="arabicPeriod"/>
            </a:pPr>
            <a:r>
              <a:rPr lang="en-US" dirty="0" smtClean="0"/>
              <a:t>Overview of evening</a:t>
            </a:r>
          </a:p>
          <a:p>
            <a:pPr marL="685800" lvl="1" indent="-228600">
              <a:buAutoNum type="arabicPeriod"/>
            </a:pPr>
            <a:r>
              <a:rPr lang="en-US" dirty="0" smtClean="0"/>
              <a:t>What are some things participants want to get out of it/hear about?</a:t>
            </a:r>
          </a:p>
          <a:p>
            <a:pPr marL="228600" indent="-228600">
              <a:buAutoNum type="arabicPeriod"/>
            </a:pPr>
            <a:r>
              <a:rPr lang="en-US" dirty="0" smtClean="0"/>
              <a:t>Line</a:t>
            </a:r>
            <a:r>
              <a:rPr lang="en-US" baseline="0" dirty="0" smtClean="0"/>
              <a:t> walk towards each other</a:t>
            </a:r>
            <a:endParaRPr lang="en-US" dirty="0"/>
          </a:p>
        </p:txBody>
      </p:sp>
      <p:sp>
        <p:nvSpPr>
          <p:cNvPr id="4" name="Slide Number Placeholder 3"/>
          <p:cNvSpPr>
            <a:spLocks noGrp="1"/>
          </p:cNvSpPr>
          <p:nvPr>
            <p:ph type="sldNum" sz="quarter" idx="10"/>
          </p:nvPr>
        </p:nvSpPr>
        <p:spPr/>
        <p:txBody>
          <a:bodyPr/>
          <a:lstStyle/>
          <a:p>
            <a:fld id="{93C2FA59-1D7C-EF4D-8876-844701939540}" type="slidenum">
              <a:rPr lang="en-US" smtClean="0"/>
              <a:t>1</a:t>
            </a:fld>
            <a:endParaRPr lang="en-US"/>
          </a:p>
        </p:txBody>
      </p:sp>
    </p:spTree>
    <p:extLst>
      <p:ext uri="{BB962C8B-B14F-4D97-AF65-F5344CB8AC3E}">
        <p14:creationId xmlns:p14="http://schemas.microsoft.com/office/powerpoint/2010/main" val="1365347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Adapted</a:t>
            </a:r>
            <a:r>
              <a:rPr lang="en-US" baseline="0" dirty="0" smtClean="0"/>
              <a:t> from Subjective Side of Politics by Margo Adair &amp; </a:t>
            </a:r>
            <a:r>
              <a:rPr lang="en-US" baseline="0" dirty="0" err="1" smtClean="0"/>
              <a:t>Shea</a:t>
            </a:r>
            <a:r>
              <a:rPr lang="en-US" baseline="0" dirty="0" smtClean="0"/>
              <a:t> Howell with Bill </a:t>
            </a:r>
            <a:r>
              <a:rPr lang="en-US" baseline="0" dirty="0" err="1" smtClean="0"/>
              <a:t>Aal</a:t>
            </a:r>
            <a:r>
              <a:rPr lang="en-US" baseline="0" dirty="0" smtClean="0"/>
              <a:t>, with Tools for Change– tools for </a:t>
            </a:r>
            <a:r>
              <a:rPr lang="en-US" baseline="0" dirty="0" err="1" smtClean="0"/>
              <a:t>change.org</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3C2FA59-1D7C-EF4D-8876-844701939540}" type="slidenum">
              <a:rPr lang="en-US" smtClean="0"/>
              <a:t>12</a:t>
            </a:fld>
            <a:endParaRPr lang="en-US"/>
          </a:p>
        </p:txBody>
      </p:sp>
    </p:spTree>
    <p:extLst>
      <p:ext uri="{BB962C8B-B14F-4D97-AF65-F5344CB8AC3E}">
        <p14:creationId xmlns:p14="http://schemas.microsoft.com/office/powerpoint/2010/main" val="131085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C2FA59-1D7C-EF4D-8876-844701939540}" type="slidenum">
              <a:rPr lang="en-US" smtClean="0"/>
              <a:t>13</a:t>
            </a:fld>
            <a:endParaRPr lang="en-US"/>
          </a:p>
        </p:txBody>
      </p:sp>
    </p:spTree>
    <p:extLst>
      <p:ext uri="{BB962C8B-B14F-4D97-AF65-F5344CB8AC3E}">
        <p14:creationId xmlns:p14="http://schemas.microsoft.com/office/powerpoint/2010/main" val="1445385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Getting into some Case studies</a:t>
            </a:r>
            <a:r>
              <a:rPr lang="en-US" baseline="0" dirty="0" smtClean="0"/>
              <a:t> about science and community– they’re both native examples, but that’s just the beginning. It would actually be quite traumatizing</a:t>
            </a:r>
            <a:endParaRPr lang="en-US" dirty="0"/>
          </a:p>
        </p:txBody>
      </p:sp>
      <p:sp>
        <p:nvSpPr>
          <p:cNvPr id="4" name="Slide Number Placeholder 3"/>
          <p:cNvSpPr>
            <a:spLocks noGrp="1"/>
          </p:cNvSpPr>
          <p:nvPr>
            <p:ph type="sldNum" sz="quarter" idx="10"/>
          </p:nvPr>
        </p:nvSpPr>
        <p:spPr/>
        <p:txBody>
          <a:bodyPr/>
          <a:lstStyle/>
          <a:p>
            <a:fld id="{93C2FA59-1D7C-EF4D-8876-844701939540}" type="slidenum">
              <a:rPr lang="en-US" smtClean="0"/>
              <a:t>14</a:t>
            </a:fld>
            <a:endParaRPr lang="en-US"/>
          </a:p>
        </p:txBody>
      </p:sp>
    </p:spTree>
    <p:extLst>
      <p:ext uri="{BB962C8B-B14F-4D97-AF65-F5344CB8AC3E}">
        <p14:creationId xmlns:p14="http://schemas.microsoft.com/office/powerpoint/2010/main" val="1628324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C2FA59-1D7C-EF4D-8876-844701939540}" type="slidenum">
              <a:rPr lang="en-US" smtClean="0"/>
              <a:t>21</a:t>
            </a:fld>
            <a:endParaRPr lang="en-US"/>
          </a:p>
        </p:txBody>
      </p:sp>
    </p:spTree>
    <p:extLst>
      <p:ext uri="{BB962C8B-B14F-4D97-AF65-F5344CB8AC3E}">
        <p14:creationId xmlns:p14="http://schemas.microsoft.com/office/powerpoint/2010/main" val="1108586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C2FA59-1D7C-EF4D-8876-844701939540}" type="slidenum">
              <a:rPr lang="en-US" smtClean="0"/>
              <a:t>22</a:t>
            </a:fld>
            <a:endParaRPr lang="en-US"/>
          </a:p>
        </p:txBody>
      </p:sp>
    </p:spTree>
    <p:extLst>
      <p:ext uri="{BB962C8B-B14F-4D97-AF65-F5344CB8AC3E}">
        <p14:creationId xmlns:p14="http://schemas.microsoft.com/office/powerpoint/2010/main" val="1416157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C2FA59-1D7C-EF4D-8876-844701939540}" type="slidenum">
              <a:rPr lang="en-US" smtClean="0"/>
              <a:t>24</a:t>
            </a:fld>
            <a:endParaRPr lang="en-US"/>
          </a:p>
        </p:txBody>
      </p:sp>
    </p:spTree>
    <p:extLst>
      <p:ext uri="{BB962C8B-B14F-4D97-AF65-F5344CB8AC3E}">
        <p14:creationId xmlns:p14="http://schemas.microsoft.com/office/powerpoint/2010/main" val="1518491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least Optimally?</a:t>
            </a:r>
          </a:p>
          <a:p>
            <a:r>
              <a:rPr lang="en-US" dirty="0" smtClean="0"/>
              <a:t>How</a:t>
            </a:r>
            <a:r>
              <a:rPr lang="en-US" baseline="0" dirty="0" smtClean="0"/>
              <a:t> does science see its role?</a:t>
            </a:r>
          </a:p>
          <a:p>
            <a:r>
              <a:rPr lang="en-US" baseline="0" dirty="0" smtClean="0"/>
              <a:t>How does society view science’s role?</a:t>
            </a:r>
            <a:endParaRPr lang="en-US" dirty="0"/>
          </a:p>
        </p:txBody>
      </p:sp>
      <p:sp>
        <p:nvSpPr>
          <p:cNvPr id="4" name="Slide Number Placeholder 3"/>
          <p:cNvSpPr>
            <a:spLocks noGrp="1"/>
          </p:cNvSpPr>
          <p:nvPr>
            <p:ph type="sldNum" sz="quarter" idx="10"/>
          </p:nvPr>
        </p:nvSpPr>
        <p:spPr/>
        <p:txBody>
          <a:bodyPr/>
          <a:lstStyle/>
          <a:p>
            <a:fld id="{93C2FA59-1D7C-EF4D-8876-844701939540}" type="slidenum">
              <a:rPr lang="en-US" smtClean="0"/>
              <a:t>2</a:t>
            </a:fld>
            <a:endParaRPr lang="en-US"/>
          </a:p>
        </p:txBody>
      </p:sp>
    </p:spTree>
    <p:extLst>
      <p:ext uri="{BB962C8B-B14F-4D97-AF65-F5344CB8AC3E}">
        <p14:creationId xmlns:p14="http://schemas.microsoft.com/office/powerpoint/2010/main" val="82021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Michelle- favorite </a:t>
            </a:r>
            <a:r>
              <a:rPr lang="en-US" dirty="0" err="1" smtClean="0"/>
              <a:t>def</a:t>
            </a:r>
            <a:r>
              <a:rPr lang="en-US" dirty="0" smtClean="0"/>
              <a:t> from college of culture.</a:t>
            </a:r>
          </a:p>
          <a:p>
            <a:r>
              <a:rPr lang="en-US" dirty="0" smtClean="0"/>
              <a:t>Sub</a:t>
            </a:r>
            <a:r>
              <a:rPr lang="en-US" baseline="0" dirty="0" smtClean="0"/>
              <a:t>-groups </a:t>
            </a:r>
            <a:r>
              <a:rPr lang="en-US" baseline="0" dirty="0" smtClean="0"/>
              <a:t>as well though science is an interesting place because it’s a sub group </a:t>
            </a:r>
            <a:r>
              <a:rPr lang="en-US" sz="1400" baseline="0" dirty="0" smtClean="0"/>
              <a:t>and </a:t>
            </a:r>
            <a:r>
              <a:rPr lang="en-US" baseline="0" dirty="0" smtClean="0"/>
              <a:t>considered in many ways the leaders of our society– top of the knowledge hierarchy</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So if “Western” science has a culture</a:t>
            </a:r>
            <a:r>
              <a:rPr lang="is-IS" dirty="0" smtClean="0"/>
              <a:t>… Should only “other” sciences be considered ethno-sciences?... </a:t>
            </a:r>
            <a:r>
              <a:rPr lang="en-US" dirty="0" smtClean="0"/>
              <a:t>O</a:t>
            </a:r>
            <a:r>
              <a:rPr lang="is-IS" dirty="0" smtClean="0"/>
              <a:t>r should “Western” science be considered “Ethno-Science” too? Ethno-Science is often considered going “backwards”... </a:t>
            </a:r>
            <a:r>
              <a:rPr lang="en-US" dirty="0" smtClean="0"/>
              <a:t>D</a:t>
            </a:r>
            <a:r>
              <a:rPr lang="is-IS" dirty="0" smtClean="0"/>
              <a:t>espite the wealth of knowledge it has brought... </a:t>
            </a:r>
          </a:p>
          <a:p>
            <a:endParaRPr lang="en-US" dirty="0"/>
          </a:p>
        </p:txBody>
      </p:sp>
      <p:sp>
        <p:nvSpPr>
          <p:cNvPr id="4" name="Slide Number Placeholder 3"/>
          <p:cNvSpPr>
            <a:spLocks noGrp="1"/>
          </p:cNvSpPr>
          <p:nvPr>
            <p:ph type="sldNum" sz="quarter" idx="10"/>
          </p:nvPr>
        </p:nvSpPr>
        <p:spPr/>
        <p:txBody>
          <a:bodyPr/>
          <a:lstStyle/>
          <a:p>
            <a:fld id="{93C2FA59-1D7C-EF4D-8876-844701939540}" type="slidenum">
              <a:rPr lang="en-US" smtClean="0"/>
              <a:t>3</a:t>
            </a:fld>
            <a:endParaRPr lang="en-US"/>
          </a:p>
        </p:txBody>
      </p:sp>
    </p:spTree>
    <p:extLst>
      <p:ext uri="{BB962C8B-B14F-4D97-AF65-F5344CB8AC3E}">
        <p14:creationId xmlns:p14="http://schemas.microsoft.com/office/powerpoint/2010/main" val="1313908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Which strands of “science” take hold? Bacon’s model</a:t>
            </a:r>
            <a:r>
              <a:rPr lang="en-US" baseline="0" dirty="0" smtClean="0"/>
              <a:t> clearly and </a:t>
            </a:r>
            <a:r>
              <a:rPr lang="en-US" baseline="0" dirty="0" err="1" smtClean="0"/>
              <a:t>outrightly</a:t>
            </a:r>
            <a:r>
              <a:rPr lang="en-US" baseline="0" dirty="0" smtClean="0"/>
              <a:t> sought to be a more assertive, masculine version than what had come before– Shiva, Straying Alive, Chapter 2 : Science, Nature and Gender</a:t>
            </a:r>
            <a:r>
              <a:rPr lang="is-IS" baseline="0" dirty="0" smtClean="0"/>
              <a:t>… and discusses Native American responses to the call to agriculture– how dare i rip a knife into my mother or cut her hair? Chief Smohalla</a:t>
            </a:r>
            <a:endParaRPr lang="en-US" dirty="0" smtClean="0"/>
          </a:p>
          <a:p>
            <a:r>
              <a:rPr lang="en-US" dirty="0" smtClean="0"/>
              <a:t>* Quote/Christianity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3C2FA59-1D7C-EF4D-8876-844701939540}" type="slidenum">
              <a:rPr lang="en-US" smtClean="0"/>
              <a:t>4</a:t>
            </a:fld>
            <a:endParaRPr lang="en-US"/>
          </a:p>
        </p:txBody>
      </p:sp>
    </p:spTree>
    <p:extLst>
      <p:ext uri="{BB962C8B-B14F-4D97-AF65-F5344CB8AC3E}">
        <p14:creationId xmlns:p14="http://schemas.microsoft.com/office/powerpoint/2010/main" val="542177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Difference between knowledge &amp; wisdom?</a:t>
            </a:r>
          </a:p>
          <a:p>
            <a:endParaRPr lang="en-US" dirty="0"/>
          </a:p>
        </p:txBody>
      </p:sp>
      <p:sp>
        <p:nvSpPr>
          <p:cNvPr id="4" name="Slide Number Placeholder 3"/>
          <p:cNvSpPr>
            <a:spLocks noGrp="1"/>
          </p:cNvSpPr>
          <p:nvPr>
            <p:ph type="sldNum" sz="quarter" idx="10"/>
          </p:nvPr>
        </p:nvSpPr>
        <p:spPr/>
        <p:txBody>
          <a:bodyPr/>
          <a:lstStyle/>
          <a:p>
            <a:fld id="{93C2FA59-1D7C-EF4D-8876-844701939540}" type="slidenum">
              <a:rPr lang="en-US" smtClean="0"/>
              <a:t>5</a:t>
            </a:fld>
            <a:endParaRPr lang="en-US"/>
          </a:p>
        </p:txBody>
      </p:sp>
    </p:spTree>
    <p:extLst>
      <p:ext uri="{BB962C8B-B14F-4D97-AF65-F5344CB8AC3E}">
        <p14:creationId xmlns:p14="http://schemas.microsoft.com/office/powerpoint/2010/main" val="1705327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Diversity</a:t>
            </a:r>
            <a:r>
              <a:rPr lang="en-US" baseline="0" dirty="0" smtClean="0"/>
              <a:t> of </a:t>
            </a:r>
            <a:r>
              <a:rPr lang="en-US" baseline="0" dirty="0" err="1" smtClean="0"/>
              <a:t>potatos</a:t>
            </a:r>
            <a:r>
              <a:rPr lang="en-US" baseline="0" dirty="0" smtClean="0"/>
              <a:t>- Peru</a:t>
            </a:r>
          </a:p>
          <a:p>
            <a:pPr marL="628650" lvl="1" indent="-171450">
              <a:buFontTx/>
              <a:buChar char="-"/>
            </a:pPr>
            <a:r>
              <a:rPr lang="en-US" baseline="0" dirty="0" smtClean="0"/>
              <a:t>Some to be expected, as place of origin often means more diversity, but this is beyond what would happen naturally many times over</a:t>
            </a:r>
          </a:p>
          <a:p>
            <a:pPr marL="171450" lvl="0" indent="-171450">
              <a:buFontTx/>
              <a:buChar char="-"/>
            </a:pPr>
            <a:r>
              <a:rPr lang="is-IS" baseline="0" dirty="0" smtClean="0"/>
              <a:t>… So with all of this, wouldn’t it make sense that when this same </a:t>
            </a:r>
            <a:endParaRPr lang="en-US" dirty="0"/>
          </a:p>
        </p:txBody>
      </p:sp>
      <p:sp>
        <p:nvSpPr>
          <p:cNvPr id="4" name="Slide Number Placeholder 3"/>
          <p:cNvSpPr>
            <a:spLocks noGrp="1"/>
          </p:cNvSpPr>
          <p:nvPr>
            <p:ph type="sldNum" sz="quarter" idx="10"/>
          </p:nvPr>
        </p:nvSpPr>
        <p:spPr/>
        <p:txBody>
          <a:bodyPr/>
          <a:lstStyle/>
          <a:p>
            <a:fld id="{93C2FA59-1D7C-EF4D-8876-844701939540}" type="slidenum">
              <a:rPr lang="en-US" smtClean="0"/>
              <a:t>7</a:t>
            </a:fld>
            <a:endParaRPr lang="en-US"/>
          </a:p>
        </p:txBody>
      </p:sp>
    </p:spTree>
    <p:extLst>
      <p:ext uri="{BB962C8B-B14F-4D97-AF65-F5344CB8AC3E}">
        <p14:creationId xmlns:p14="http://schemas.microsoft.com/office/powerpoint/2010/main" val="2142030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C2FA59-1D7C-EF4D-8876-844701939540}" type="slidenum">
              <a:rPr lang="en-US" smtClean="0"/>
              <a:t>8</a:t>
            </a:fld>
            <a:endParaRPr lang="en-US"/>
          </a:p>
        </p:txBody>
      </p:sp>
    </p:spTree>
    <p:extLst>
      <p:ext uri="{BB962C8B-B14F-4D97-AF65-F5344CB8AC3E}">
        <p14:creationId xmlns:p14="http://schemas.microsoft.com/office/powerpoint/2010/main" val="1598792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Resources</a:t>
            </a:r>
            <a:r>
              <a:rPr lang="en-US" baseline="0" dirty="0" smtClean="0"/>
              <a:t> Coming from ?</a:t>
            </a:r>
          </a:p>
          <a:p>
            <a:pPr marL="628650" lvl="1" indent="-171450">
              <a:buFontTx/>
              <a:buChar char="-"/>
            </a:pPr>
            <a:r>
              <a:rPr lang="en-US" baseline="0" dirty="0" smtClean="0"/>
              <a:t>Whose lands?</a:t>
            </a:r>
          </a:p>
          <a:p>
            <a:pPr marL="628650" lvl="1" indent="-171450">
              <a:buFontTx/>
              <a:buChar char="-"/>
            </a:pPr>
            <a:r>
              <a:rPr lang="en-US" baseline="0" dirty="0" smtClean="0"/>
              <a:t>Whose labor?</a:t>
            </a:r>
          </a:p>
          <a:p>
            <a:pPr marL="628650" lvl="1" indent="-171450">
              <a:buFontTx/>
              <a:buChar char="-"/>
            </a:pPr>
            <a:r>
              <a:rPr lang="en-US" baseline="0" dirty="0" smtClean="0"/>
              <a:t>What resources?</a:t>
            </a:r>
          </a:p>
          <a:p>
            <a:pPr marL="171450" indent="-171450">
              <a:buFontTx/>
              <a:buChar char="-"/>
            </a:pPr>
            <a:r>
              <a:rPr lang="en-US" baseline="0" dirty="0" smtClean="0"/>
              <a:t>Waste goes/</a:t>
            </a:r>
          </a:p>
          <a:p>
            <a:pPr marL="171450" indent="-171450">
              <a:buFontTx/>
              <a:buChar char="-"/>
            </a:pPr>
            <a:r>
              <a:rPr lang="en-US" baseline="0" dirty="0" smtClean="0"/>
              <a:t>Purpose?</a:t>
            </a:r>
          </a:p>
          <a:p>
            <a:pPr marL="171450" indent="-171450">
              <a:buFontTx/>
              <a:buChar char="-"/>
            </a:pPr>
            <a:r>
              <a:rPr lang="en-US" baseline="0" dirty="0" smtClean="0"/>
              <a:t>Who gets Profits?</a:t>
            </a:r>
          </a:p>
          <a:p>
            <a:pPr marL="628650" lvl="1" indent="-171450">
              <a:buFontTx/>
              <a:buChar char="-"/>
            </a:pPr>
            <a:r>
              <a:rPr lang="en-US" baseline="0" dirty="0" smtClean="0"/>
              <a:t>Benefits?</a:t>
            </a:r>
          </a:p>
          <a:p>
            <a:pPr marL="628650" lvl="1" indent="-171450">
              <a:buFontTx/>
              <a:buChar char="-"/>
            </a:pPr>
            <a:r>
              <a:rPr lang="en-US" baseline="0" dirty="0" smtClean="0"/>
              <a:t>Burdens?</a:t>
            </a:r>
          </a:p>
          <a:p>
            <a:pPr marL="171450" indent="-171450">
              <a:buFontTx/>
              <a:buChar char="-"/>
            </a:pPr>
            <a:r>
              <a:rPr lang="en-US" baseline="0" dirty="0" smtClean="0"/>
              <a:t>Convenience?</a:t>
            </a:r>
          </a:p>
          <a:p>
            <a:pPr marL="171450" indent="-171450">
              <a:buFontTx/>
              <a:buChar char="-"/>
            </a:pPr>
            <a:r>
              <a:rPr lang="en-US" baseline="0" dirty="0" smtClean="0"/>
              <a:t>Warfare? </a:t>
            </a:r>
            <a:endParaRPr lang="en-US" dirty="0"/>
          </a:p>
        </p:txBody>
      </p:sp>
      <p:sp>
        <p:nvSpPr>
          <p:cNvPr id="4" name="Slide Number Placeholder 3"/>
          <p:cNvSpPr>
            <a:spLocks noGrp="1"/>
          </p:cNvSpPr>
          <p:nvPr>
            <p:ph type="sldNum" sz="quarter" idx="10"/>
          </p:nvPr>
        </p:nvSpPr>
        <p:spPr/>
        <p:txBody>
          <a:bodyPr/>
          <a:lstStyle/>
          <a:p>
            <a:fld id="{93C2FA59-1D7C-EF4D-8876-844701939540}" type="slidenum">
              <a:rPr lang="en-US" smtClean="0"/>
              <a:t>9</a:t>
            </a:fld>
            <a:endParaRPr lang="en-US"/>
          </a:p>
        </p:txBody>
      </p:sp>
    </p:spTree>
    <p:extLst>
      <p:ext uri="{BB962C8B-B14F-4D97-AF65-F5344CB8AC3E}">
        <p14:creationId xmlns:p14="http://schemas.microsoft.com/office/powerpoint/2010/main" val="1435760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is the Funding coming from</a:t>
            </a:r>
            <a:r>
              <a:rPr lang="en-US" dirty="0" smtClean="0"/>
              <a:t>? In the 80s, 80% of scientific research was devoted to warfare</a:t>
            </a:r>
            <a:r>
              <a:rPr lang="is-IS" dirty="0" smtClean="0"/>
              <a:t>… Many have</a:t>
            </a:r>
            <a:r>
              <a:rPr lang="is-IS" baseline="0" dirty="0" smtClean="0"/>
              <a:t> pointed out the pattern that technological advances (like the internet, pharmeceuticals, chemicals like fertilizers &amp; pesticides) came from warfare, then slowly gets translated through business/industry into peacetime consumer goods, services, etc..</a:t>
            </a:r>
            <a:endParaRPr lang="en-US" dirty="0" smtClean="0"/>
          </a:p>
          <a:p>
            <a:r>
              <a:rPr lang="en-US" dirty="0" smtClean="0"/>
              <a:t>What is the</a:t>
            </a:r>
            <a:r>
              <a:rPr lang="en-US" baseline="0" dirty="0" smtClean="0"/>
              <a:t> Purpose?</a:t>
            </a:r>
          </a:p>
          <a:p>
            <a:r>
              <a:rPr lang="en-US" baseline="0" dirty="0" smtClean="0"/>
              <a:t>Politics?</a:t>
            </a:r>
          </a:p>
          <a:p>
            <a:r>
              <a:rPr lang="en-US" baseline="0" dirty="0" smtClean="0"/>
              <a:t>Larger Ideological frames?</a:t>
            </a:r>
          </a:p>
          <a:p>
            <a:r>
              <a:rPr lang="en-US" baseline="0" dirty="0" smtClean="0"/>
              <a:t>Culture ;) !</a:t>
            </a:r>
          </a:p>
          <a:p>
            <a:endParaRPr lang="en-US" dirty="0"/>
          </a:p>
        </p:txBody>
      </p:sp>
      <p:sp>
        <p:nvSpPr>
          <p:cNvPr id="4" name="Slide Number Placeholder 3"/>
          <p:cNvSpPr>
            <a:spLocks noGrp="1"/>
          </p:cNvSpPr>
          <p:nvPr>
            <p:ph type="sldNum" sz="quarter" idx="10"/>
          </p:nvPr>
        </p:nvSpPr>
        <p:spPr/>
        <p:txBody>
          <a:bodyPr/>
          <a:lstStyle/>
          <a:p>
            <a:fld id="{93C2FA59-1D7C-EF4D-8876-844701939540}" type="slidenum">
              <a:rPr lang="en-US" smtClean="0"/>
              <a:t>10</a:t>
            </a:fld>
            <a:endParaRPr lang="en-US"/>
          </a:p>
        </p:txBody>
      </p:sp>
    </p:spTree>
    <p:extLst>
      <p:ext uri="{BB962C8B-B14F-4D97-AF65-F5344CB8AC3E}">
        <p14:creationId xmlns:p14="http://schemas.microsoft.com/office/powerpoint/2010/main" val="80095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4/6/17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t>4/6/17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t>4/6/17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4/6/17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4/6/17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4/6/17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4/6/17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t>4/6/17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4/6/17</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4/6/17</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4/6/17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4/6/17</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emf"/></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marinesciencematch.com/" TargetMode="External"/><Relationship Id="rId4" Type="http://schemas.openxmlformats.org/officeDocument/2006/relationships/hyperlink" Target="https://cos.io/" TargetMode="External"/><Relationship Id="rId5" Type="http://schemas.openxmlformats.org/officeDocument/2006/relationships/hyperlink" Target="https://molina.bandcamp.com/album/build-2020-manifesto"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5"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Science is Culture</a:t>
            </a:r>
            <a:endParaRPr lang="en-US" dirty="0"/>
          </a:p>
        </p:txBody>
      </p:sp>
      <p:sp>
        <p:nvSpPr>
          <p:cNvPr id="3" name="Subtitle 2"/>
          <p:cNvSpPr>
            <a:spLocks noGrp="1"/>
          </p:cNvSpPr>
          <p:nvPr>
            <p:ph type="subTitle" idx="1"/>
          </p:nvPr>
        </p:nvSpPr>
        <p:spPr/>
        <p:txBody>
          <a:bodyPr/>
          <a:lstStyle/>
          <a:p>
            <a:r>
              <a:rPr lang="en-US" dirty="0" smtClean="0"/>
              <a:t>Heidi McCann With ELOKA</a:t>
            </a:r>
          </a:p>
          <a:p>
            <a:r>
              <a:rPr lang="en-US" dirty="0" smtClean="0"/>
              <a:t>Michelle Gabrieloff-Parish with Environmental Center</a:t>
            </a:r>
            <a:endParaRPr lang="en-US" dirty="0"/>
          </a:p>
        </p:txBody>
      </p:sp>
    </p:spTree>
    <p:extLst>
      <p:ext uri="{BB962C8B-B14F-4D97-AF65-F5344CB8AC3E}">
        <p14:creationId xmlns:p14="http://schemas.microsoft.com/office/powerpoint/2010/main" val="17129426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Like All </a:t>
            </a:r>
            <a:r>
              <a:rPr lang="en-US" dirty="0"/>
              <a:t>T</a:t>
            </a:r>
            <a:r>
              <a:rPr lang="en-US" dirty="0" smtClean="0"/>
              <a:t>hings: Science is Intertwined</a:t>
            </a:r>
            <a:endParaRPr lang="en-US" dirty="0"/>
          </a:p>
        </p:txBody>
      </p:sp>
      <p:graphicFrame>
        <p:nvGraphicFramePr>
          <p:cNvPr id="4" name="Content Placeholder 3"/>
          <p:cNvGraphicFramePr>
            <a:graphicFrameLocks noGrp="1"/>
          </p:cNvGraphicFramePr>
          <p:nvPr>
            <p:ph idx="1"/>
            <p:extLst/>
          </p:nvPr>
        </p:nvGraphicFramePr>
        <p:xfrm>
          <a:off x="1096962" y="1846263"/>
          <a:ext cx="10058717" cy="4383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p:cNvGrpSpPr/>
          <p:nvPr/>
        </p:nvGrpSpPr>
        <p:grpSpPr>
          <a:xfrm>
            <a:off x="4143374" y="4625078"/>
            <a:ext cx="1971676" cy="1875735"/>
            <a:chOff x="4828063" y="2155704"/>
            <a:chExt cx="2212498" cy="2212498"/>
          </a:xfrm>
        </p:grpSpPr>
        <p:sp>
          <p:nvSpPr>
            <p:cNvPr id="7" name="Shape 6"/>
            <p:cNvSpPr/>
            <p:nvPr/>
          </p:nvSpPr>
          <p:spPr>
            <a:xfrm>
              <a:off x="4828063" y="2155704"/>
              <a:ext cx="2212498" cy="2212498"/>
            </a:xfrm>
            <a:prstGeom prst="gear9">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8" name="Shape 4"/>
            <p:cNvSpPr/>
            <p:nvPr/>
          </p:nvSpPr>
          <p:spPr>
            <a:xfrm>
              <a:off x="5272874" y="2673971"/>
              <a:ext cx="1322876" cy="11372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1400" kern="1200" dirty="0" smtClean="0"/>
                <a:t>Community</a:t>
              </a:r>
              <a:endParaRPr lang="en-US" sz="1050" kern="1200" dirty="0"/>
            </a:p>
          </p:txBody>
        </p:sp>
      </p:grpSp>
    </p:spTree>
    <p:extLst>
      <p:ext uri="{BB962C8B-B14F-4D97-AF65-F5344CB8AC3E}">
        <p14:creationId xmlns:p14="http://schemas.microsoft.com/office/powerpoint/2010/main" val="20470587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Is break out</a:t>
            </a:r>
            <a:endParaRPr lang="en-US" dirty="0"/>
          </a:p>
        </p:txBody>
      </p:sp>
      <p:grpSp>
        <p:nvGrpSpPr>
          <p:cNvPr id="24" name="Group 23"/>
          <p:cNvGrpSpPr/>
          <p:nvPr/>
        </p:nvGrpSpPr>
        <p:grpSpPr>
          <a:xfrm>
            <a:off x="3454401" y="1737360"/>
            <a:ext cx="3988390" cy="3913894"/>
            <a:chOff x="711200" y="15697"/>
            <a:chExt cx="7268975" cy="7133204"/>
          </a:xfrm>
        </p:grpSpPr>
        <p:sp>
          <p:nvSpPr>
            <p:cNvPr id="4" name="Round Diagonal Corner Rectangle 3"/>
            <p:cNvSpPr/>
            <p:nvPr/>
          </p:nvSpPr>
          <p:spPr>
            <a:xfrm>
              <a:off x="1996939" y="1638664"/>
              <a:ext cx="4407577" cy="4315313"/>
            </a:xfrm>
            <a:prstGeom prst="round2DiagRect">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lt1">
                <a:hueOff val="0"/>
                <a:satOff val="0"/>
                <a:lumOff val="0"/>
                <a:alphaOff val="0"/>
              </a:schemeClr>
            </a:lnRef>
            <a:fillRef idx="1">
              <a:schemeClr val="accent4">
                <a:hueOff val="-4464771"/>
                <a:satOff val="26899"/>
                <a:lumOff val="2156"/>
                <a:alphaOff val="0"/>
              </a:schemeClr>
            </a:fillRef>
            <a:effectRef idx="0">
              <a:schemeClr val="accent4">
                <a:hueOff val="-4464771"/>
                <a:satOff val="26899"/>
                <a:lumOff val="2156"/>
                <a:alphaOff val="0"/>
              </a:schemeClr>
            </a:effectRef>
            <a:fontRef idx="minor">
              <a:schemeClr val="lt1"/>
            </a:fontRef>
          </p:style>
        </p:sp>
        <p:sp>
          <p:nvSpPr>
            <p:cNvPr id="5" name="Round Diagonal Corner Rectangle 4"/>
            <p:cNvSpPr/>
            <p:nvPr/>
          </p:nvSpPr>
          <p:spPr>
            <a:xfrm>
              <a:off x="1996939" y="1638664"/>
              <a:ext cx="4407577" cy="4315313"/>
            </a:xfrm>
            <a:prstGeom prst="round2DiagRect">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lt1">
                <a:hueOff val="0"/>
                <a:satOff val="0"/>
                <a:lumOff val="0"/>
                <a:alphaOff val="0"/>
              </a:schemeClr>
            </a:lnRef>
            <a:fillRef idx="1">
              <a:schemeClr val="accent4">
                <a:hueOff val="-2976514"/>
                <a:satOff val="17933"/>
                <a:lumOff val="1437"/>
                <a:alphaOff val="0"/>
              </a:schemeClr>
            </a:fillRef>
            <a:effectRef idx="0">
              <a:schemeClr val="accent4">
                <a:hueOff val="-2976514"/>
                <a:satOff val="17933"/>
                <a:lumOff val="1437"/>
                <a:alphaOff val="0"/>
              </a:schemeClr>
            </a:effectRef>
            <a:fontRef idx="minor">
              <a:schemeClr val="lt1"/>
            </a:fontRef>
          </p:style>
        </p:sp>
        <p:sp>
          <p:nvSpPr>
            <p:cNvPr id="6" name="Round Diagonal Corner Rectangle 5"/>
            <p:cNvSpPr/>
            <p:nvPr/>
          </p:nvSpPr>
          <p:spPr>
            <a:xfrm>
              <a:off x="1996939" y="1638664"/>
              <a:ext cx="4407577" cy="4315313"/>
            </a:xfrm>
            <a:prstGeom prst="round2DiagRect">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lt1">
                <a:hueOff val="0"/>
                <a:satOff val="0"/>
                <a:lumOff val="0"/>
                <a:alphaOff val="0"/>
              </a:schemeClr>
            </a:lnRef>
            <a:fillRef idx="1">
              <a:schemeClr val="accent4">
                <a:hueOff val="-1488257"/>
                <a:satOff val="8966"/>
                <a:lumOff val="719"/>
                <a:alphaOff val="0"/>
              </a:schemeClr>
            </a:fillRef>
            <a:effectRef idx="0">
              <a:schemeClr val="accent4">
                <a:hueOff val="-1488257"/>
                <a:satOff val="8966"/>
                <a:lumOff val="719"/>
                <a:alphaOff val="0"/>
              </a:schemeClr>
            </a:effectRef>
            <a:fontRef idx="minor">
              <a:schemeClr val="lt1"/>
            </a:fontRef>
          </p:style>
        </p:sp>
        <p:sp>
          <p:nvSpPr>
            <p:cNvPr id="7" name="Round Diagonal Corner Rectangle 6"/>
            <p:cNvSpPr/>
            <p:nvPr/>
          </p:nvSpPr>
          <p:spPr>
            <a:xfrm>
              <a:off x="1996939" y="1638664"/>
              <a:ext cx="4407577" cy="4315313"/>
            </a:xfrm>
            <a:prstGeom prst="round2DiagRect">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grpSp>
          <p:nvGrpSpPr>
            <p:cNvPr id="8" name="Group 7"/>
            <p:cNvGrpSpPr/>
            <p:nvPr/>
          </p:nvGrpSpPr>
          <p:grpSpPr>
            <a:xfrm>
              <a:off x="2801824" y="2328717"/>
              <a:ext cx="3274586" cy="2604182"/>
              <a:chOff x="3247674" y="1793524"/>
              <a:chExt cx="3107968" cy="3107968"/>
            </a:xfrm>
            <a:solidFill>
              <a:schemeClr val="bg2">
                <a:lumMod val="75000"/>
              </a:schemeClr>
            </a:solidFill>
            <a:scene3d>
              <a:camera prst="orthographicFront">
                <a:rot lat="0" lon="0" rev="0"/>
              </a:camera>
              <a:lightRig rig="contrasting" dir="t">
                <a:rot lat="0" lon="0" rev="1200000"/>
              </a:lightRig>
            </a:scene3d>
          </p:grpSpPr>
          <p:sp>
            <p:nvSpPr>
              <p:cNvPr id="9" name="Explosion 1 40"/>
              <p:cNvSpPr/>
              <p:nvPr/>
            </p:nvSpPr>
            <p:spPr>
              <a:xfrm>
                <a:off x="3247674" y="1793524"/>
                <a:ext cx="3107968" cy="3107968"/>
              </a:xfrm>
              <a:prstGeom prst="round2DiagRect">
                <a:avLst/>
              </a:prstGeom>
              <a:grpFill/>
              <a:sp3d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10" name="Explosion 1 8"/>
              <p:cNvSpPr/>
              <p:nvPr/>
            </p:nvSpPr>
            <p:spPr>
              <a:xfrm>
                <a:off x="3593155" y="2702893"/>
                <a:ext cx="2390748" cy="1095991"/>
              </a:xfrm>
              <a:prstGeom prst="round2Diag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050" kern="1200" dirty="0">
                    <a:ln w="0">
                      <a:noFill/>
                    </a:ln>
                    <a:solidFill>
                      <a:schemeClr val="bg1"/>
                    </a:solidFill>
                  </a:rPr>
                  <a:t>TRANSFORMATION</a:t>
                </a:r>
              </a:p>
            </p:txBody>
          </p:sp>
        </p:grpSp>
        <p:grpSp>
          <p:nvGrpSpPr>
            <p:cNvPr id="11" name="Group 10"/>
            <p:cNvGrpSpPr/>
            <p:nvPr/>
          </p:nvGrpSpPr>
          <p:grpSpPr>
            <a:xfrm>
              <a:off x="3317284" y="15697"/>
              <a:ext cx="2147621" cy="2102665"/>
              <a:chOff x="3546942" y="-422477"/>
              <a:chExt cx="2509432" cy="2509432"/>
            </a:xfrm>
            <a:scene3d>
              <a:camera prst="orthographicFront">
                <a:rot lat="0" lon="0" rev="0"/>
              </a:camera>
              <a:lightRig rig="contrasting" dir="t">
                <a:rot lat="0" lon="0" rev="1200000"/>
              </a:lightRig>
            </a:scene3d>
          </p:grpSpPr>
          <p:sp>
            <p:nvSpPr>
              <p:cNvPr id="12" name="Explosion 1 38"/>
              <p:cNvSpPr/>
              <p:nvPr/>
            </p:nvSpPr>
            <p:spPr>
              <a:xfrm>
                <a:off x="3546942" y="-422477"/>
                <a:ext cx="2509432" cy="2509432"/>
              </a:xfrm>
              <a:prstGeom prst="round2DiagRect">
                <a:avLst/>
              </a:prstGeom>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3" name="Explosion 1 10"/>
              <p:cNvSpPr/>
              <p:nvPr/>
            </p:nvSpPr>
            <p:spPr>
              <a:xfrm>
                <a:off x="3804196" y="311764"/>
                <a:ext cx="1960746" cy="884924"/>
              </a:xfrm>
              <a:prstGeom prst="round2DiagRect">
                <a:avLst/>
              </a:prstGeom>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200" kern="1200" dirty="0">
                    <a:ln w="0">
                      <a:noFill/>
                    </a:ln>
                    <a:solidFill>
                      <a:schemeClr val="bg1"/>
                    </a:solidFill>
                  </a:rPr>
                  <a:t>Ideological</a:t>
                </a:r>
              </a:p>
            </p:txBody>
          </p:sp>
        </p:grpSp>
        <p:grpSp>
          <p:nvGrpSpPr>
            <p:cNvPr id="14" name="Group 13"/>
            <p:cNvGrpSpPr/>
            <p:nvPr/>
          </p:nvGrpSpPr>
          <p:grpSpPr>
            <a:xfrm>
              <a:off x="5832554" y="2530966"/>
              <a:ext cx="2147621" cy="2102665"/>
              <a:chOff x="6062212" y="2092792"/>
              <a:chExt cx="2509432" cy="2509432"/>
            </a:xfrm>
            <a:scene3d>
              <a:camera prst="orthographicFront">
                <a:rot lat="0" lon="0" rev="0"/>
              </a:camera>
              <a:lightRig rig="contrasting" dir="t">
                <a:rot lat="0" lon="0" rev="1200000"/>
              </a:lightRig>
            </a:scene3d>
          </p:grpSpPr>
          <p:sp>
            <p:nvSpPr>
              <p:cNvPr id="15" name="Explosion 1 36"/>
              <p:cNvSpPr/>
              <p:nvPr/>
            </p:nvSpPr>
            <p:spPr>
              <a:xfrm>
                <a:off x="6062212" y="2092792"/>
                <a:ext cx="2509432" cy="2509432"/>
              </a:xfrm>
              <a:prstGeom prst="round2DiagRect">
                <a:avLst/>
              </a:prstGeom>
              <a:sp3d contourW="19050" prstMaterial="metal">
                <a:bevelT w="88900" h="203200"/>
                <a:bevelB w="165100" h="254000"/>
              </a:sp3d>
            </p:spPr>
            <p:style>
              <a:lnRef idx="0">
                <a:schemeClr val="lt1">
                  <a:hueOff val="0"/>
                  <a:satOff val="0"/>
                  <a:lumOff val="0"/>
                  <a:alphaOff val="0"/>
                </a:schemeClr>
              </a:lnRef>
              <a:fillRef idx="1">
                <a:schemeClr val="accent4">
                  <a:hueOff val="-1488257"/>
                  <a:satOff val="8966"/>
                  <a:lumOff val="719"/>
                  <a:alphaOff val="0"/>
                </a:schemeClr>
              </a:fillRef>
              <a:effectRef idx="2">
                <a:schemeClr val="accent4">
                  <a:hueOff val="-1488257"/>
                  <a:satOff val="8966"/>
                  <a:lumOff val="719"/>
                  <a:alphaOff val="0"/>
                </a:schemeClr>
              </a:effectRef>
              <a:fontRef idx="minor">
                <a:schemeClr val="lt1"/>
              </a:fontRef>
            </p:style>
          </p:sp>
          <p:sp>
            <p:nvSpPr>
              <p:cNvPr id="16" name="Explosion 1 12"/>
              <p:cNvSpPr/>
              <p:nvPr/>
            </p:nvSpPr>
            <p:spPr>
              <a:xfrm>
                <a:off x="6599765" y="2827033"/>
                <a:ext cx="1402842" cy="884924"/>
              </a:xfrm>
              <a:prstGeom prst="round2DiagRect">
                <a:avLst/>
              </a:prstGeom>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200" kern="1200" dirty="0">
                    <a:ln w="0">
                      <a:noFill/>
                    </a:ln>
                    <a:solidFill>
                      <a:schemeClr val="bg1"/>
                    </a:solidFill>
                  </a:rPr>
                  <a:t>Internal</a:t>
                </a:r>
                <a:endParaRPr lang="en-US" sz="1000" kern="1200" dirty="0">
                  <a:ln w="0">
                    <a:noFill/>
                  </a:ln>
                  <a:solidFill>
                    <a:schemeClr val="bg1"/>
                  </a:solidFill>
                </a:endParaRPr>
              </a:p>
            </p:txBody>
          </p:sp>
        </p:grpSp>
        <p:grpSp>
          <p:nvGrpSpPr>
            <p:cNvPr id="17" name="Group 16"/>
            <p:cNvGrpSpPr/>
            <p:nvPr/>
          </p:nvGrpSpPr>
          <p:grpSpPr>
            <a:xfrm>
              <a:off x="3317284" y="5046236"/>
              <a:ext cx="2147621" cy="2102665"/>
              <a:chOff x="3546942" y="4608062"/>
              <a:chExt cx="2509432" cy="2509432"/>
            </a:xfrm>
            <a:scene3d>
              <a:camera prst="orthographicFront">
                <a:rot lat="0" lon="0" rev="0"/>
              </a:camera>
              <a:lightRig rig="contrasting" dir="t">
                <a:rot lat="0" lon="0" rev="1200000"/>
              </a:lightRig>
            </a:scene3d>
          </p:grpSpPr>
          <p:sp>
            <p:nvSpPr>
              <p:cNvPr id="18" name="Explosion 1 34"/>
              <p:cNvSpPr/>
              <p:nvPr/>
            </p:nvSpPr>
            <p:spPr>
              <a:xfrm>
                <a:off x="3546942" y="4608062"/>
                <a:ext cx="2509432" cy="2509432"/>
              </a:xfrm>
              <a:prstGeom prst="round2DiagRect">
                <a:avLst/>
              </a:prstGeom>
              <a:sp3d contourW="19050" prstMaterial="metal">
                <a:bevelT w="88900" h="203200"/>
                <a:bevelB w="165100" h="254000"/>
              </a:sp3d>
            </p:spPr>
            <p:style>
              <a:lnRef idx="0">
                <a:schemeClr val="lt1">
                  <a:hueOff val="0"/>
                  <a:satOff val="0"/>
                  <a:lumOff val="0"/>
                  <a:alphaOff val="0"/>
                </a:schemeClr>
              </a:lnRef>
              <a:fillRef idx="1">
                <a:schemeClr val="accent4">
                  <a:hueOff val="-2976514"/>
                  <a:satOff val="17933"/>
                  <a:lumOff val="1437"/>
                  <a:alphaOff val="0"/>
                </a:schemeClr>
              </a:fillRef>
              <a:effectRef idx="2">
                <a:schemeClr val="accent4">
                  <a:hueOff val="-2976514"/>
                  <a:satOff val="17933"/>
                  <a:lumOff val="1437"/>
                  <a:alphaOff val="0"/>
                </a:schemeClr>
              </a:effectRef>
              <a:fontRef idx="minor">
                <a:schemeClr val="lt1"/>
              </a:fontRef>
            </p:style>
          </p:sp>
          <p:sp>
            <p:nvSpPr>
              <p:cNvPr id="19" name="Explosion 1 14"/>
              <p:cNvSpPr/>
              <p:nvPr/>
            </p:nvSpPr>
            <p:spPr>
              <a:xfrm>
                <a:off x="3804196" y="5342303"/>
                <a:ext cx="1960746" cy="884924"/>
              </a:xfrm>
              <a:prstGeom prst="round2DiagRect">
                <a:avLst/>
              </a:prstGeom>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200" kern="1200" dirty="0">
                    <a:ln w="0">
                      <a:noFill/>
                    </a:ln>
                    <a:solidFill>
                      <a:schemeClr val="bg1"/>
                    </a:solidFill>
                  </a:rPr>
                  <a:t>Interpersonal</a:t>
                </a:r>
              </a:p>
            </p:txBody>
          </p:sp>
        </p:grpSp>
        <p:grpSp>
          <p:nvGrpSpPr>
            <p:cNvPr id="20" name="Group 19"/>
            <p:cNvGrpSpPr/>
            <p:nvPr/>
          </p:nvGrpSpPr>
          <p:grpSpPr>
            <a:xfrm>
              <a:off x="802014" y="2530966"/>
              <a:ext cx="2147621" cy="2102665"/>
              <a:chOff x="1031672" y="2092792"/>
              <a:chExt cx="2509432" cy="2509432"/>
            </a:xfrm>
            <a:scene3d>
              <a:camera prst="orthographicFront">
                <a:rot lat="0" lon="0" rev="0"/>
              </a:camera>
              <a:lightRig rig="contrasting" dir="t">
                <a:rot lat="0" lon="0" rev="1200000"/>
              </a:lightRig>
            </a:scene3d>
          </p:grpSpPr>
          <p:sp>
            <p:nvSpPr>
              <p:cNvPr id="21" name="Explosion 1 32"/>
              <p:cNvSpPr/>
              <p:nvPr/>
            </p:nvSpPr>
            <p:spPr>
              <a:xfrm>
                <a:off x="1031672" y="2092792"/>
                <a:ext cx="2509432" cy="2509432"/>
              </a:xfrm>
              <a:prstGeom prst="round2DiagRect">
                <a:avLst/>
              </a:prstGeom>
              <a:sp3d contourW="19050" prstMaterial="metal">
                <a:bevelT w="88900" h="203200"/>
                <a:bevelB w="165100" h="254000"/>
              </a:sp3d>
            </p:spPr>
            <p:style>
              <a:lnRef idx="0">
                <a:schemeClr val="lt1">
                  <a:hueOff val="0"/>
                  <a:satOff val="0"/>
                  <a:lumOff val="0"/>
                  <a:alphaOff val="0"/>
                </a:schemeClr>
              </a:lnRef>
              <a:fillRef idx="1">
                <a:schemeClr val="accent4">
                  <a:hueOff val="-4464771"/>
                  <a:satOff val="26899"/>
                  <a:lumOff val="2156"/>
                  <a:alphaOff val="0"/>
                </a:schemeClr>
              </a:fillRef>
              <a:effectRef idx="2">
                <a:schemeClr val="accent4">
                  <a:hueOff val="-4464771"/>
                  <a:satOff val="26899"/>
                  <a:lumOff val="2156"/>
                  <a:alphaOff val="0"/>
                </a:schemeClr>
              </a:effectRef>
              <a:fontRef idx="minor">
                <a:schemeClr val="lt1"/>
              </a:fontRef>
            </p:style>
          </p:sp>
          <p:sp>
            <p:nvSpPr>
              <p:cNvPr id="22" name="Explosion 1 16"/>
              <p:cNvSpPr/>
              <p:nvPr/>
            </p:nvSpPr>
            <p:spPr>
              <a:xfrm>
                <a:off x="1247062" y="2827032"/>
                <a:ext cx="2121329" cy="1029744"/>
              </a:xfrm>
              <a:prstGeom prst="round2DiagRect">
                <a:avLst/>
              </a:prstGeom>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200" kern="1200" dirty="0">
                    <a:ln w="0">
                      <a:noFill/>
                    </a:ln>
                    <a:solidFill>
                      <a:schemeClr val="bg1"/>
                    </a:solidFill>
                  </a:rPr>
                  <a:t>Institutional</a:t>
                </a:r>
              </a:p>
            </p:txBody>
          </p:sp>
        </p:grpSp>
        <p:sp>
          <p:nvSpPr>
            <p:cNvPr id="23" name="TextBox 22"/>
            <p:cNvSpPr txBox="1"/>
            <p:nvPr/>
          </p:nvSpPr>
          <p:spPr>
            <a:xfrm>
              <a:off x="711200" y="2895599"/>
              <a:ext cx="336678" cy="476793"/>
            </a:xfrm>
            <a:prstGeom prst="rect">
              <a:avLst/>
            </a:prstGeom>
            <a:noFill/>
          </p:spPr>
          <p:txBody>
            <a:bodyPr wrap="none" rtlCol="0">
              <a:spAutoFit/>
            </a:bodyPr>
            <a:lstStyle/>
            <a:p>
              <a:endParaRPr lang="en-US" sz="1100" dirty="0">
                <a:ln w="0">
                  <a:noFill/>
                </a:ln>
                <a:solidFill>
                  <a:schemeClr val="bg1"/>
                </a:solidFill>
              </a:endParaRPr>
            </a:p>
          </p:txBody>
        </p:sp>
      </p:grpSp>
    </p:spTree>
    <p:extLst>
      <p:ext uri="{BB962C8B-B14F-4D97-AF65-F5344CB8AC3E}">
        <p14:creationId xmlns:p14="http://schemas.microsoft.com/office/powerpoint/2010/main" val="1572990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Behavior Patterns in Power Relations</a:t>
            </a:r>
            <a:endParaRPr lang="en-US" dirty="0"/>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t="-2" b="87854"/>
          <a:stretch/>
        </p:blipFill>
        <p:spPr>
          <a:xfrm>
            <a:off x="940018" y="1737362"/>
            <a:ext cx="3108469" cy="488678"/>
          </a:xfrm>
        </p:spPr>
      </p:pic>
      <p:pic>
        <p:nvPicPr>
          <p:cNvPr id="6" name="Content Placeholder 4"/>
          <p:cNvPicPr>
            <a:picLocks noChangeAspect="1"/>
          </p:cNvPicPr>
          <p:nvPr/>
        </p:nvPicPr>
        <p:blipFill rotWithShape="1">
          <a:blip r:embed="rId3">
            <a:extLst>
              <a:ext uri="{28A0092B-C50C-407E-A947-70E740481C1C}">
                <a14:useLocalDpi xmlns:a14="http://schemas.microsoft.com/office/drawing/2010/main" val="0"/>
              </a:ext>
            </a:extLst>
          </a:blip>
          <a:srcRect t="32759" b="7550"/>
          <a:stretch/>
        </p:blipFill>
        <p:spPr>
          <a:xfrm>
            <a:off x="3951051" y="1881266"/>
            <a:ext cx="4705745" cy="3635114"/>
          </a:xfrm>
          <a:prstGeom prst="rect">
            <a:avLst/>
          </a:prstGeom>
        </p:spPr>
      </p:pic>
    </p:spTree>
    <p:extLst>
      <p:ext uri="{BB962C8B-B14F-4D97-AF65-F5344CB8AC3E}">
        <p14:creationId xmlns:p14="http://schemas.microsoft.com/office/powerpoint/2010/main" val="17963573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&amp; Privilege- Brief Intro</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b="84223"/>
          <a:stretch/>
        </p:blipFill>
        <p:spPr>
          <a:xfrm>
            <a:off x="1495575" y="1853352"/>
            <a:ext cx="3108469" cy="634668"/>
          </a:xfrm>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1639" y="2027016"/>
            <a:ext cx="3108469" cy="4022725"/>
          </a:xfrm>
          <a:prstGeom prst="rect">
            <a:avLst/>
          </a:prstGeom>
        </p:spPr>
      </p:pic>
    </p:spTree>
    <p:extLst>
      <p:ext uri="{BB962C8B-B14F-4D97-AF65-F5344CB8AC3E}">
        <p14:creationId xmlns:p14="http://schemas.microsoft.com/office/powerpoint/2010/main" val="12408956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Ethical Issues in the Field?</a:t>
            </a:r>
            <a:endParaRPr lang="en-US" dirty="0"/>
          </a:p>
        </p:txBody>
      </p:sp>
      <p:sp>
        <p:nvSpPr>
          <p:cNvPr id="3" name="Content Placeholder 2"/>
          <p:cNvSpPr>
            <a:spLocks noGrp="1"/>
          </p:cNvSpPr>
          <p:nvPr>
            <p:ph idx="1"/>
          </p:nvPr>
        </p:nvSpPr>
        <p:spPr>
          <a:xfrm>
            <a:off x="1305624" y="1845734"/>
            <a:ext cx="9850055" cy="4023360"/>
          </a:xfrm>
        </p:spPr>
        <p:txBody>
          <a:bodyPr/>
          <a:lstStyle/>
          <a:p>
            <a:r>
              <a:rPr lang="en-US" dirty="0" smtClean="0"/>
              <a:t>“Researchers have the best of intentions, but the system rewards bad behaviors.” – John Arnold, Arnold Foundation</a:t>
            </a:r>
          </a:p>
          <a:p>
            <a:endParaRPr lang="en-US" dirty="0"/>
          </a:p>
          <a:p>
            <a:r>
              <a:rPr lang="en-US" dirty="0" smtClean="0"/>
              <a:t>“Of 1,576 researchers who responded to a recent online survey from </a:t>
            </a:r>
            <a:r>
              <a:rPr lang="en-US" i="1" dirty="0" smtClean="0"/>
              <a:t>Nature</a:t>
            </a:r>
            <a:r>
              <a:rPr lang="en-US" dirty="0" smtClean="0"/>
              <a:t>, more than half agreed there is a “significant crises” of reproducibility”- From Waging War on Bad Science, by Sam apple, </a:t>
            </a:r>
            <a:r>
              <a:rPr lang="en-US" i="1" dirty="0" smtClean="0"/>
              <a:t>Wired</a:t>
            </a:r>
            <a:r>
              <a:rPr lang="en-US" dirty="0" smtClean="0"/>
              <a:t> Magazine</a:t>
            </a:r>
          </a:p>
          <a:p>
            <a:r>
              <a:rPr lang="en-US" u="sng" dirty="0" smtClean="0"/>
              <a:t>At the same time, Science is feeling under attack</a:t>
            </a:r>
            <a:r>
              <a:rPr lang="en-US" u="sng" dirty="0" smtClean="0"/>
              <a:t>:</a:t>
            </a:r>
          </a:p>
          <a:p>
            <a:r>
              <a:rPr lang="en-US" dirty="0" smtClean="0"/>
              <a:t>“</a:t>
            </a:r>
            <a:r>
              <a:rPr lang="en-US" dirty="0" smtClean="0"/>
              <a:t>March for Science” April </a:t>
            </a:r>
            <a:r>
              <a:rPr lang="en-US" dirty="0" smtClean="0"/>
              <a:t>22</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3742" y="4497612"/>
            <a:ext cx="2439493" cy="169680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3572" y="2171056"/>
            <a:ext cx="1292666" cy="804099"/>
          </a:xfrm>
          <a:prstGeom prst="rect">
            <a:avLst/>
          </a:prstGeom>
        </p:spPr>
      </p:pic>
      <p:pic>
        <p:nvPicPr>
          <p:cNvPr id="7" name="Picture 6"/>
          <p:cNvPicPr>
            <a:picLocks noChangeAspect="1"/>
          </p:cNvPicPr>
          <p:nvPr/>
        </p:nvPicPr>
        <p:blipFill>
          <a:blip r:embed="rId5"/>
          <a:stretch>
            <a:fillRect/>
          </a:stretch>
        </p:blipFill>
        <p:spPr>
          <a:xfrm>
            <a:off x="8812547" y="3638279"/>
            <a:ext cx="1766713" cy="2339189"/>
          </a:xfrm>
          <a:prstGeom prst="rect">
            <a:avLst/>
          </a:prstGeom>
        </p:spPr>
      </p:pic>
    </p:spTree>
    <p:extLst>
      <p:ext uri="{BB962C8B-B14F-4D97-AF65-F5344CB8AC3E}">
        <p14:creationId xmlns:p14="http://schemas.microsoft.com/office/powerpoint/2010/main" val="19993636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 </a:t>
            </a:r>
            <a:r>
              <a:rPr lang="en-US" dirty="0"/>
              <a:t>C</a:t>
            </a:r>
            <a:r>
              <a:rPr lang="en-US" dirty="0" smtClean="0"/>
              <a:t>ase Studies	</a:t>
            </a:r>
            <a:endParaRPr lang="en-US" dirty="0"/>
          </a:p>
        </p:txBody>
      </p:sp>
    </p:spTree>
    <p:extLst>
      <p:ext uri="{BB962C8B-B14F-4D97-AF65-F5344CB8AC3E}">
        <p14:creationId xmlns:p14="http://schemas.microsoft.com/office/powerpoint/2010/main" val="15859597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4029" y="239486"/>
            <a:ext cx="11179628" cy="707886"/>
          </a:xfrm>
          <a:prstGeom prst="rect">
            <a:avLst/>
          </a:prstGeom>
          <a:noFill/>
        </p:spPr>
        <p:txBody>
          <a:bodyPr wrap="square" rtlCol="0">
            <a:spAutoFit/>
          </a:bodyPr>
          <a:lstStyle/>
          <a:p>
            <a:r>
              <a:rPr lang="en-US" sz="4000" dirty="0" smtClean="0"/>
              <a:t>Indigenous </a:t>
            </a:r>
            <a:r>
              <a:rPr lang="en-US" sz="4000" dirty="0"/>
              <a:t>Knowledge: The bowhead whale census</a:t>
            </a:r>
          </a:p>
        </p:txBody>
      </p:sp>
      <p:cxnSp>
        <p:nvCxnSpPr>
          <p:cNvPr id="4" name="Straight Connector 3"/>
          <p:cNvCxnSpPr/>
          <p:nvPr/>
        </p:nvCxnSpPr>
        <p:spPr>
          <a:xfrm flipV="1">
            <a:off x="903514" y="859971"/>
            <a:ext cx="10265229" cy="87401"/>
          </a:xfrm>
          <a:prstGeom prst="line">
            <a:avLst/>
          </a:prstGeom>
        </p:spPr>
        <p:style>
          <a:lnRef idx="1">
            <a:schemeClr val="accent5"/>
          </a:lnRef>
          <a:fillRef idx="0">
            <a:schemeClr val="accent5"/>
          </a:fillRef>
          <a:effectRef idx="0">
            <a:schemeClr val="accent5"/>
          </a:effectRef>
          <a:fontRef idx="minor">
            <a:schemeClr val="tx1"/>
          </a:fontRef>
        </p:style>
      </p:cxnSp>
      <p:pic>
        <p:nvPicPr>
          <p:cNvPr id="5" name="Content Placeholder 3"/>
          <p:cNvPicPr>
            <a:picLocks noChangeAspect="1"/>
          </p:cNvPicPr>
          <p:nvPr/>
        </p:nvPicPr>
        <p:blipFill>
          <a:blip r:embed="rId2"/>
          <a:stretch>
            <a:fillRect/>
          </a:stretch>
        </p:blipFill>
        <p:spPr>
          <a:xfrm>
            <a:off x="7151914" y="2063978"/>
            <a:ext cx="3654175" cy="2607752"/>
          </a:xfrm>
          <a:prstGeom prst="rect">
            <a:avLst/>
          </a:prstGeom>
        </p:spPr>
      </p:pic>
      <p:sp>
        <p:nvSpPr>
          <p:cNvPr id="6" name="TextBox 5"/>
          <p:cNvSpPr txBox="1"/>
          <p:nvPr/>
        </p:nvSpPr>
        <p:spPr>
          <a:xfrm>
            <a:off x="664029" y="1317171"/>
            <a:ext cx="6096000" cy="4093428"/>
          </a:xfrm>
          <a:prstGeom prst="rect">
            <a:avLst/>
          </a:prstGeom>
          <a:noFill/>
        </p:spPr>
        <p:txBody>
          <a:bodyPr wrap="square" rtlCol="0">
            <a:spAutoFit/>
          </a:bodyPr>
          <a:lstStyle/>
          <a:p>
            <a:pPr marL="457200" lvl="0" indent="-457200">
              <a:buFont typeface="Arial" charset="0"/>
              <a:buChar char="•"/>
            </a:pPr>
            <a:r>
              <a:rPr lang="en-US" sz="2600" dirty="0"/>
              <a:t>1977 International Whaling commission imposed a ban on the harvest of bowhead whales.</a:t>
            </a:r>
          </a:p>
          <a:p>
            <a:pPr marL="457200" lvl="0" indent="-457200">
              <a:buFont typeface="Arial" charset="0"/>
              <a:buChar char="•"/>
            </a:pPr>
            <a:r>
              <a:rPr lang="en-US" sz="2600" dirty="0"/>
              <a:t>Indigenous Alaskans formed the Alaska Eskimo Whaling Commission, composed of one representative of each bowhead-hunting community to fight the ban.</a:t>
            </a:r>
          </a:p>
          <a:p>
            <a:pPr marL="457200" lvl="0" indent="-457200">
              <a:buFont typeface="Arial" charset="0"/>
              <a:buChar char="•"/>
            </a:pPr>
            <a:r>
              <a:rPr lang="en-US" sz="2600" dirty="0"/>
              <a:t>The fight against the ban was a political and scientific battle on the whale census along the north coast of Alaska.</a:t>
            </a:r>
          </a:p>
        </p:txBody>
      </p:sp>
    </p:spTree>
    <p:extLst>
      <p:ext uri="{BB962C8B-B14F-4D97-AF65-F5344CB8AC3E}">
        <p14:creationId xmlns:p14="http://schemas.microsoft.com/office/powerpoint/2010/main" val="18136630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4029" y="239486"/>
            <a:ext cx="11179628" cy="707886"/>
          </a:xfrm>
          <a:prstGeom prst="rect">
            <a:avLst/>
          </a:prstGeom>
          <a:noFill/>
        </p:spPr>
        <p:txBody>
          <a:bodyPr wrap="square" rtlCol="0">
            <a:spAutoFit/>
          </a:bodyPr>
          <a:lstStyle/>
          <a:p>
            <a:r>
              <a:rPr lang="en-US" sz="4000" dirty="0" smtClean="0"/>
              <a:t>Indigenous </a:t>
            </a:r>
            <a:r>
              <a:rPr lang="en-US" sz="4000" dirty="0"/>
              <a:t>Knowledge: The bowhead whale census</a:t>
            </a:r>
          </a:p>
        </p:txBody>
      </p:sp>
      <p:cxnSp>
        <p:nvCxnSpPr>
          <p:cNvPr id="4" name="Straight Connector 3"/>
          <p:cNvCxnSpPr/>
          <p:nvPr/>
        </p:nvCxnSpPr>
        <p:spPr>
          <a:xfrm flipV="1">
            <a:off x="903514" y="859971"/>
            <a:ext cx="10265229" cy="87401"/>
          </a:xfrm>
          <a:prstGeom prst="line">
            <a:avLst/>
          </a:prstGeom>
        </p:spPr>
        <p:style>
          <a:lnRef idx="1">
            <a:schemeClr val="accent5"/>
          </a:lnRef>
          <a:fillRef idx="0">
            <a:schemeClr val="accent5"/>
          </a:fillRef>
          <a:effectRef idx="0">
            <a:schemeClr val="accent5"/>
          </a:effectRef>
          <a:fontRef idx="minor">
            <a:schemeClr val="tx1"/>
          </a:fontRef>
        </p:style>
      </p:cxnSp>
      <p:pic>
        <p:nvPicPr>
          <p:cNvPr id="5" name="Content Placeholder 3"/>
          <p:cNvPicPr>
            <a:picLocks noChangeAspect="1"/>
          </p:cNvPicPr>
          <p:nvPr/>
        </p:nvPicPr>
        <p:blipFill>
          <a:blip r:embed="rId2"/>
          <a:stretch>
            <a:fillRect/>
          </a:stretch>
        </p:blipFill>
        <p:spPr>
          <a:xfrm>
            <a:off x="7151914" y="2063978"/>
            <a:ext cx="3654175" cy="2607752"/>
          </a:xfrm>
          <a:prstGeom prst="rect">
            <a:avLst/>
          </a:prstGeom>
        </p:spPr>
      </p:pic>
      <p:sp>
        <p:nvSpPr>
          <p:cNvPr id="6" name="TextBox 5"/>
          <p:cNvSpPr txBox="1"/>
          <p:nvPr/>
        </p:nvSpPr>
        <p:spPr>
          <a:xfrm>
            <a:off x="664029" y="1317171"/>
            <a:ext cx="6096000" cy="4801314"/>
          </a:xfrm>
          <a:prstGeom prst="rect">
            <a:avLst/>
          </a:prstGeom>
          <a:noFill/>
        </p:spPr>
        <p:txBody>
          <a:bodyPr wrap="square" rtlCol="0">
            <a:spAutoFit/>
          </a:bodyPr>
          <a:lstStyle/>
          <a:p>
            <a:pPr marL="457200" lvl="0" indent="-457200">
              <a:buFont typeface="Arial" charset="0"/>
              <a:buChar char="•"/>
            </a:pPr>
            <a:r>
              <a:rPr lang="en-US" sz="2000" dirty="0" smtClean="0"/>
              <a:t>The scientific census </a:t>
            </a:r>
            <a:r>
              <a:rPr lang="en-US" sz="2000" dirty="0"/>
              <a:t>started with visual counts of migrating bowheads made from sites on high cliffs or pressure ridges in the </a:t>
            </a:r>
            <a:r>
              <a:rPr lang="en-US" sz="2000" dirty="0" smtClean="0"/>
              <a:t>shore fast </a:t>
            </a:r>
            <a:r>
              <a:rPr lang="en-US" sz="2000" dirty="0"/>
              <a:t>ice along the open lead through which the migratory path lead.  Whale counts produced an estimate population of 2000-3000 bowheads.</a:t>
            </a:r>
          </a:p>
          <a:p>
            <a:pPr marL="457200" lvl="0" indent="-457200">
              <a:buFont typeface="Arial" charset="0"/>
              <a:buChar char="•"/>
            </a:pPr>
            <a:r>
              <a:rPr lang="en-US" sz="2000" dirty="0"/>
              <a:t>The Alaska Eskimo Whaling commission felt the count was not accurate </a:t>
            </a:r>
            <a:r>
              <a:rPr lang="en-US" sz="2000" dirty="0" smtClean="0"/>
              <a:t>as it was based </a:t>
            </a:r>
            <a:r>
              <a:rPr lang="en-US" sz="2000" dirty="0"/>
              <a:t>on assumptions that the migrating bowheads passed within sight of the census location and when the lead was closed the bowhead stopped migrating.</a:t>
            </a:r>
          </a:p>
          <a:p>
            <a:pPr marL="457200" lvl="0" indent="-457200">
              <a:buFont typeface="Arial" charset="0"/>
              <a:buChar char="•"/>
            </a:pPr>
            <a:r>
              <a:rPr lang="en-US" sz="2000" dirty="0"/>
              <a:t>The subsistence hunters travel on the ice when the lead is closed and go by boat to the pack ice </a:t>
            </a:r>
            <a:r>
              <a:rPr lang="en-US" sz="2000" dirty="0" smtClean="0"/>
              <a:t>across </a:t>
            </a:r>
            <a:r>
              <a:rPr lang="en-US" sz="2000" dirty="0"/>
              <a:t>the lead and reported seeing whales.</a:t>
            </a:r>
          </a:p>
          <a:p>
            <a:pPr marL="457200" lvl="0" indent="-457200">
              <a:buFont typeface="Arial" charset="0"/>
              <a:buChar char="•"/>
            </a:pPr>
            <a:endParaRPr lang="en-US" sz="2600" dirty="0"/>
          </a:p>
        </p:txBody>
      </p:sp>
    </p:spTree>
    <p:extLst>
      <p:ext uri="{BB962C8B-B14F-4D97-AF65-F5344CB8AC3E}">
        <p14:creationId xmlns:p14="http://schemas.microsoft.com/office/powerpoint/2010/main" val="8527689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4029" y="239486"/>
            <a:ext cx="11179628" cy="707886"/>
          </a:xfrm>
          <a:prstGeom prst="rect">
            <a:avLst/>
          </a:prstGeom>
          <a:noFill/>
        </p:spPr>
        <p:txBody>
          <a:bodyPr wrap="square" rtlCol="0">
            <a:spAutoFit/>
          </a:bodyPr>
          <a:lstStyle/>
          <a:p>
            <a:r>
              <a:rPr lang="en-US" sz="4000" dirty="0" smtClean="0"/>
              <a:t>Indigenous </a:t>
            </a:r>
            <a:r>
              <a:rPr lang="en-US" sz="4000" dirty="0"/>
              <a:t>Knowledge: The bowhead whale census</a:t>
            </a:r>
          </a:p>
        </p:txBody>
      </p:sp>
      <p:cxnSp>
        <p:nvCxnSpPr>
          <p:cNvPr id="4" name="Straight Connector 3"/>
          <p:cNvCxnSpPr/>
          <p:nvPr/>
        </p:nvCxnSpPr>
        <p:spPr>
          <a:xfrm flipV="1">
            <a:off x="903514" y="859971"/>
            <a:ext cx="10265229" cy="87401"/>
          </a:xfrm>
          <a:prstGeom prst="line">
            <a:avLst/>
          </a:prstGeom>
        </p:spPr>
        <p:style>
          <a:lnRef idx="1">
            <a:schemeClr val="accent5"/>
          </a:lnRef>
          <a:fillRef idx="0">
            <a:schemeClr val="accent5"/>
          </a:fillRef>
          <a:effectRef idx="0">
            <a:schemeClr val="accent5"/>
          </a:effectRef>
          <a:fontRef idx="minor">
            <a:schemeClr val="tx1"/>
          </a:fontRef>
        </p:style>
      </p:cxnSp>
      <p:pic>
        <p:nvPicPr>
          <p:cNvPr id="5" name="Content Placeholder 3"/>
          <p:cNvPicPr>
            <a:picLocks noChangeAspect="1"/>
          </p:cNvPicPr>
          <p:nvPr/>
        </p:nvPicPr>
        <p:blipFill>
          <a:blip r:embed="rId2"/>
          <a:stretch>
            <a:fillRect/>
          </a:stretch>
        </p:blipFill>
        <p:spPr>
          <a:xfrm>
            <a:off x="7151914" y="2063978"/>
            <a:ext cx="3654175" cy="2607752"/>
          </a:xfrm>
          <a:prstGeom prst="rect">
            <a:avLst/>
          </a:prstGeom>
        </p:spPr>
      </p:pic>
      <p:sp>
        <p:nvSpPr>
          <p:cNvPr id="6" name="TextBox 5"/>
          <p:cNvSpPr txBox="1"/>
          <p:nvPr/>
        </p:nvSpPr>
        <p:spPr>
          <a:xfrm>
            <a:off x="664029" y="1034143"/>
            <a:ext cx="6096000" cy="4939814"/>
          </a:xfrm>
          <a:prstGeom prst="rect">
            <a:avLst/>
          </a:prstGeom>
          <a:noFill/>
        </p:spPr>
        <p:txBody>
          <a:bodyPr wrap="square" rtlCol="0">
            <a:spAutoFit/>
          </a:bodyPr>
          <a:lstStyle/>
          <a:p>
            <a:pPr marL="342900" lvl="0" indent="-342900">
              <a:buFont typeface="Arial" charset="0"/>
              <a:buChar char="•"/>
            </a:pPr>
            <a:r>
              <a:rPr lang="en-US" sz="2250" dirty="0"/>
              <a:t>As a result of interactions between whalers and scientists similar to collaborative field work and analytical workshops, the census was expanded to include other components such as acoustic and aerial.</a:t>
            </a:r>
          </a:p>
          <a:p>
            <a:pPr marL="342900" lvl="0" indent="-342900">
              <a:buFont typeface="Arial" charset="0"/>
              <a:buChar char="•"/>
            </a:pPr>
            <a:r>
              <a:rPr lang="en-US" sz="2250" dirty="0"/>
              <a:t>Acoustics help detect migrating bowheads when the lead was closed as whales were found to breathe through cracks in the pack ice or force their blowholes through thinner ice.</a:t>
            </a:r>
          </a:p>
          <a:p>
            <a:pPr marL="342900" lvl="0" indent="-342900">
              <a:buFont typeface="Arial" charset="0"/>
              <a:buChar char="•"/>
            </a:pPr>
            <a:r>
              <a:rPr lang="en-US" sz="2250" dirty="0"/>
              <a:t>By flying transect perpendicular to the shore and well beyond the visual range of the surface location, the aerial component showed that bowheads do in fact migrate on a front broader than the confines of the nearshore lead.</a:t>
            </a:r>
          </a:p>
        </p:txBody>
      </p:sp>
    </p:spTree>
    <p:extLst>
      <p:ext uri="{BB962C8B-B14F-4D97-AF65-F5344CB8AC3E}">
        <p14:creationId xmlns:p14="http://schemas.microsoft.com/office/powerpoint/2010/main" val="1819498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 </a:t>
            </a:r>
            <a:r>
              <a:rPr lang="en-US" dirty="0"/>
              <a:t>C</a:t>
            </a:r>
            <a:r>
              <a:rPr lang="en-US" dirty="0" smtClean="0"/>
              <a:t>ase Studies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608" y="1987893"/>
            <a:ext cx="5687568" cy="2406727"/>
          </a:xfrm>
          <a:prstGeom prst="rect">
            <a:avLst/>
          </a:prstGeom>
        </p:spPr>
      </p:pic>
      <p:sp>
        <p:nvSpPr>
          <p:cNvPr id="7" name="TextBox 6"/>
          <p:cNvSpPr txBox="1"/>
          <p:nvPr/>
        </p:nvSpPr>
        <p:spPr>
          <a:xfrm>
            <a:off x="6419088" y="4740133"/>
            <a:ext cx="343364" cy="369332"/>
          </a:xfrm>
          <a:prstGeom prst="rect">
            <a:avLst/>
          </a:prstGeom>
          <a:noFill/>
        </p:spPr>
        <p:txBody>
          <a:bodyPr wrap="none" rtlCol="0">
            <a:spAutoFit/>
          </a:bodyPr>
          <a:lstStyle/>
          <a:p>
            <a:r>
              <a:rPr lang="is-IS" smtClean="0"/>
              <a:t>…</a:t>
            </a:r>
            <a:endParaRPr lang="en-US" dirty="0"/>
          </a:p>
        </p:txBody>
      </p:sp>
      <p:pic>
        <p:nvPicPr>
          <p:cNvPr id="8"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608" y="4645153"/>
            <a:ext cx="6997700" cy="1397000"/>
          </a:xfrm>
          <a:prstGeom prst="rect">
            <a:avLst/>
          </a:prstGeom>
        </p:spPr>
      </p:pic>
      <p:sp>
        <p:nvSpPr>
          <p:cNvPr id="9" name="TextBox 8"/>
          <p:cNvSpPr txBox="1"/>
          <p:nvPr/>
        </p:nvSpPr>
        <p:spPr>
          <a:xfrm>
            <a:off x="6419088" y="5672821"/>
            <a:ext cx="343364" cy="369332"/>
          </a:xfrm>
          <a:prstGeom prst="rect">
            <a:avLst/>
          </a:prstGeom>
          <a:noFill/>
        </p:spPr>
        <p:txBody>
          <a:bodyPr wrap="none" rtlCol="0">
            <a:spAutoFit/>
          </a:bodyPr>
          <a:lstStyle/>
          <a:p>
            <a:r>
              <a:rPr lang="is-IS" smtClean="0"/>
              <a:t>…</a:t>
            </a:r>
            <a:endParaRPr lang="en-US" dirty="0"/>
          </a:p>
        </p:txBody>
      </p:sp>
    </p:spTree>
    <p:extLst>
      <p:ext uri="{BB962C8B-B14F-4D97-AF65-F5344CB8AC3E}">
        <p14:creationId xmlns:p14="http://schemas.microsoft.com/office/powerpoint/2010/main" val="15350447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Science’s Roles &amp; Goals in Our Society</a:t>
            </a:r>
            <a:endParaRPr lang="en-US" dirty="0"/>
          </a:p>
        </p:txBody>
      </p:sp>
      <p:sp>
        <p:nvSpPr>
          <p:cNvPr id="3" name="Content Placeholder 2"/>
          <p:cNvSpPr>
            <a:spLocks noGrp="1"/>
          </p:cNvSpPr>
          <p:nvPr>
            <p:ph idx="1"/>
          </p:nvPr>
        </p:nvSpPr>
        <p:spPr/>
        <p:txBody>
          <a:bodyPr/>
          <a:lstStyle/>
          <a:p>
            <a:r>
              <a:rPr lang="en-US" dirty="0" smtClean="0"/>
              <a:t>-</a:t>
            </a:r>
            <a:endParaRPr lang="en-US" dirty="0"/>
          </a:p>
        </p:txBody>
      </p:sp>
    </p:spTree>
    <p:extLst>
      <p:ext uri="{BB962C8B-B14F-4D97-AF65-F5344CB8AC3E}">
        <p14:creationId xmlns:p14="http://schemas.microsoft.com/office/powerpoint/2010/main" val="19983220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641" y="1956817"/>
            <a:ext cx="6743700" cy="1016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6464" y="54209"/>
            <a:ext cx="4064054" cy="171972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3155697"/>
            <a:ext cx="6769100" cy="9906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750" y="4445000"/>
            <a:ext cx="6959600" cy="1600200"/>
          </a:xfrm>
          <a:prstGeom prst="rect">
            <a:avLst/>
          </a:prstGeom>
        </p:spPr>
      </p:pic>
      <p:sp>
        <p:nvSpPr>
          <p:cNvPr id="2" name="Rectangle 1"/>
          <p:cNvSpPr/>
          <p:nvPr/>
        </p:nvSpPr>
        <p:spPr>
          <a:xfrm>
            <a:off x="6199147" y="2679700"/>
            <a:ext cx="594641" cy="29311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843061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584" y="0"/>
            <a:ext cx="4064054" cy="1719728"/>
          </a:xfrm>
          <a:prstGeom prst="rect">
            <a:avLst/>
          </a:prstGeom>
        </p:spPr>
      </p:pic>
      <p:pic>
        <p:nvPicPr>
          <p:cNvPr id="6" name="Content Placeholder 4"/>
          <p:cNvPicPr>
            <a:picLocks noChangeAspect="1"/>
          </p:cNvPicPr>
          <p:nvPr/>
        </p:nvPicPr>
        <p:blipFill rotWithShape="1">
          <a:blip r:embed="rId4">
            <a:extLst>
              <a:ext uri="{28A0092B-C50C-407E-A947-70E740481C1C}">
                <a14:useLocalDpi xmlns:a14="http://schemas.microsoft.com/office/drawing/2010/main" val="0"/>
              </a:ext>
            </a:extLst>
          </a:blip>
          <a:srcRect b="65687"/>
          <a:stretch/>
        </p:blipFill>
        <p:spPr>
          <a:xfrm>
            <a:off x="1314477" y="2553931"/>
            <a:ext cx="7986322" cy="873081"/>
          </a:xfrm>
          <a:prstGeom prst="rect">
            <a:avLst/>
          </a:prstGeom>
          <a:solidFill>
            <a:schemeClr val="bg2">
              <a:lumMod val="90000"/>
            </a:schemeClr>
          </a:solidFill>
        </p:spPr>
      </p:pic>
      <p:pic>
        <p:nvPicPr>
          <p:cNvPr id="7" name="Content Placeholder 4"/>
          <p:cNvPicPr>
            <a:picLocks noChangeAspect="1"/>
          </p:cNvPicPr>
          <p:nvPr/>
        </p:nvPicPr>
        <p:blipFill rotWithShape="1">
          <a:blip r:embed="rId4">
            <a:extLst>
              <a:ext uri="{28A0092B-C50C-407E-A947-70E740481C1C}">
                <a14:useLocalDpi xmlns:a14="http://schemas.microsoft.com/office/drawing/2010/main" val="0"/>
              </a:ext>
            </a:extLst>
          </a:blip>
          <a:srcRect t="35511"/>
          <a:stretch/>
        </p:blipFill>
        <p:spPr>
          <a:xfrm>
            <a:off x="1680906" y="3642758"/>
            <a:ext cx="8289128" cy="1640884"/>
          </a:xfrm>
          <a:prstGeom prst="rect">
            <a:avLst/>
          </a:prstGeom>
          <a:solidFill>
            <a:schemeClr val="bg2">
              <a:lumMod val="90000"/>
            </a:schemeClr>
          </a:solidFill>
        </p:spPr>
      </p:pic>
    </p:spTree>
    <p:extLst>
      <p:ext uri="{BB962C8B-B14F-4D97-AF65-F5344CB8AC3E}">
        <p14:creationId xmlns:p14="http://schemas.microsoft.com/office/powerpoint/2010/main" val="14203178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Practices</a:t>
            </a:r>
            <a:endParaRPr lang="en-US" dirty="0"/>
          </a:p>
        </p:txBody>
      </p:sp>
      <p:sp>
        <p:nvSpPr>
          <p:cNvPr id="3" name="Content Placeholder 2"/>
          <p:cNvSpPr>
            <a:spLocks noGrp="1"/>
          </p:cNvSpPr>
          <p:nvPr>
            <p:ph idx="1"/>
          </p:nvPr>
        </p:nvSpPr>
        <p:spPr/>
        <p:txBody>
          <a:bodyPr>
            <a:normAutofit fontScale="92500" lnSpcReduction="10000"/>
          </a:bodyPr>
          <a:lstStyle/>
          <a:p>
            <a:pPr>
              <a:buFont typeface="Wingdings" charset="2"/>
              <a:buChar char="v"/>
            </a:pPr>
            <a:r>
              <a:rPr lang="en-US" dirty="0" smtClean="0"/>
              <a:t> Look locally 1</a:t>
            </a:r>
            <a:r>
              <a:rPr lang="en-US" baseline="30000" dirty="0" smtClean="0"/>
              <a:t>st</a:t>
            </a:r>
            <a:r>
              <a:rPr lang="en-US" dirty="0" smtClean="0"/>
              <a:t>! Especially with the University!</a:t>
            </a:r>
          </a:p>
          <a:p>
            <a:pPr>
              <a:buFont typeface="Wingdings" charset="2"/>
              <a:buChar char="v"/>
            </a:pPr>
            <a:r>
              <a:rPr lang="en-US" dirty="0" smtClean="0"/>
              <a:t> Communities </a:t>
            </a:r>
            <a:r>
              <a:rPr lang="en-US" dirty="0" smtClean="0"/>
              <a:t>should be agents of their own change</a:t>
            </a:r>
          </a:p>
          <a:p>
            <a:pPr>
              <a:buFont typeface="Wingdings" charset="2"/>
              <a:buChar char="v"/>
            </a:pPr>
            <a:r>
              <a:rPr lang="en-US" dirty="0" smtClean="0"/>
              <a:t> Communication </a:t>
            </a:r>
            <a:r>
              <a:rPr lang="en-US" dirty="0"/>
              <a:t>for social change </a:t>
            </a:r>
            <a:r>
              <a:rPr lang="en-US" dirty="0" smtClean="0"/>
              <a:t>should be </a:t>
            </a:r>
            <a:r>
              <a:rPr lang="en-US" dirty="0"/>
              <a:t>empowering, horizontal (versus </a:t>
            </a:r>
            <a:r>
              <a:rPr lang="en-US" dirty="0" err="1"/>
              <a:t>topdown</a:t>
            </a:r>
            <a:r>
              <a:rPr lang="en-US" dirty="0" smtClean="0"/>
              <a:t>), give </a:t>
            </a:r>
            <a:r>
              <a:rPr lang="en-US" dirty="0"/>
              <a:t>a voice to the </a:t>
            </a:r>
            <a:r>
              <a:rPr lang="en-US" dirty="0" smtClean="0"/>
              <a:t>previously unheard </a:t>
            </a:r>
            <a:r>
              <a:rPr lang="en-US" dirty="0"/>
              <a:t>members of the community</a:t>
            </a:r>
            <a:r>
              <a:rPr lang="en-US" dirty="0" smtClean="0"/>
              <a:t>, and </a:t>
            </a:r>
            <a:r>
              <a:rPr lang="en-US" dirty="0"/>
              <a:t>be biased towards local c</a:t>
            </a:r>
            <a:r>
              <a:rPr lang="en-US" dirty="0" smtClean="0"/>
              <a:t>ontent and ownership.</a:t>
            </a:r>
          </a:p>
          <a:p>
            <a:pPr>
              <a:buFont typeface="Wingdings" charset="2"/>
              <a:buChar char="v"/>
            </a:pPr>
            <a:r>
              <a:rPr lang="en-US" dirty="0" smtClean="0"/>
              <a:t> Asset-Based</a:t>
            </a:r>
          </a:p>
          <a:p>
            <a:pPr>
              <a:buFont typeface="Wingdings" charset="2"/>
              <a:buChar char="v"/>
            </a:pPr>
            <a:r>
              <a:rPr lang="en-US" dirty="0" smtClean="0"/>
              <a:t> If </a:t>
            </a:r>
            <a:r>
              <a:rPr lang="en-US" dirty="0"/>
              <a:t>you're working with </a:t>
            </a:r>
            <a:r>
              <a:rPr lang="en-US" dirty="0" smtClean="0"/>
              <a:t>Indigenous </a:t>
            </a:r>
            <a:r>
              <a:rPr lang="en-US" dirty="0"/>
              <a:t>communities, plan to visit at least 4 times to discuss research plan before starting</a:t>
            </a:r>
            <a:r>
              <a:rPr lang="en-US" dirty="0" smtClean="0"/>
              <a:t>.</a:t>
            </a:r>
          </a:p>
          <a:p>
            <a:pPr>
              <a:buFont typeface="Wingdings" charset="2"/>
              <a:buChar char="v"/>
            </a:pPr>
            <a:r>
              <a:rPr lang="en-US" dirty="0" smtClean="0"/>
              <a:t> Allow </a:t>
            </a:r>
            <a:r>
              <a:rPr lang="en-US" dirty="0" smtClean="0"/>
              <a:t>Indigenous </a:t>
            </a:r>
            <a:r>
              <a:rPr lang="en-US" dirty="0"/>
              <a:t>communities to help define the problems or research objectives. Native people intimately understand </a:t>
            </a:r>
            <a:r>
              <a:rPr lang="en-US" dirty="0" smtClean="0"/>
              <a:t>concerns</a:t>
            </a:r>
          </a:p>
          <a:p>
            <a:pPr>
              <a:buFont typeface="Wingdings" charset="2"/>
              <a:buChar char="v"/>
            </a:pPr>
            <a:r>
              <a:rPr lang="en-US" dirty="0" smtClean="0"/>
              <a:t> Include </a:t>
            </a:r>
            <a:r>
              <a:rPr lang="en-US" dirty="0"/>
              <a:t>request </a:t>
            </a:r>
            <a:r>
              <a:rPr lang="en-US" dirty="0" smtClean="0"/>
              <a:t>for travel </a:t>
            </a:r>
            <a:r>
              <a:rPr lang="en-US" dirty="0"/>
              <a:t>to </a:t>
            </a:r>
            <a:r>
              <a:rPr lang="en-US" dirty="0" smtClean="0"/>
              <a:t>Indigenous </a:t>
            </a:r>
            <a:r>
              <a:rPr lang="en-US" dirty="0"/>
              <a:t>communities &amp; open access publications</a:t>
            </a:r>
            <a:r>
              <a:rPr lang="en-US" dirty="0" smtClean="0"/>
              <a:t>.</a:t>
            </a:r>
          </a:p>
          <a:p>
            <a:pPr>
              <a:buFont typeface="Wingdings" charset="2"/>
              <a:buChar char="v"/>
            </a:pPr>
            <a:endParaRPr lang="en-US" dirty="0" smtClean="0"/>
          </a:p>
          <a:p>
            <a:pPr>
              <a:buFont typeface="Wingdings" charset="2"/>
              <a:buChar char="v"/>
            </a:pPr>
            <a:endParaRPr lang="en-US" dirty="0"/>
          </a:p>
        </p:txBody>
      </p:sp>
    </p:spTree>
    <p:extLst>
      <p:ext uri="{BB962C8B-B14F-4D97-AF65-F5344CB8AC3E}">
        <p14:creationId xmlns:p14="http://schemas.microsoft.com/office/powerpoint/2010/main" val="11927190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Going forward</a:t>
            </a:r>
            <a:endParaRPr lang="en-US" dirty="0"/>
          </a:p>
        </p:txBody>
      </p:sp>
      <p:sp>
        <p:nvSpPr>
          <p:cNvPr id="4" name="TextBox 3"/>
          <p:cNvSpPr txBox="1"/>
          <p:nvPr/>
        </p:nvSpPr>
        <p:spPr>
          <a:xfrm>
            <a:off x="912552" y="3601941"/>
            <a:ext cx="7570662" cy="1477328"/>
          </a:xfrm>
          <a:prstGeom prst="rect">
            <a:avLst/>
          </a:prstGeom>
          <a:noFill/>
        </p:spPr>
        <p:txBody>
          <a:bodyPr wrap="none" rtlCol="0">
            <a:spAutoFit/>
          </a:bodyPr>
          <a:lstStyle/>
          <a:p>
            <a:r>
              <a:rPr lang="en-US" u="sng" dirty="0" smtClean="0"/>
              <a:t>For Engaged Research:</a:t>
            </a:r>
          </a:p>
          <a:p>
            <a:pPr marL="285750" indent="-285750">
              <a:buFont typeface="Arial" charset="0"/>
              <a:buChar char="•"/>
            </a:pPr>
            <a:r>
              <a:rPr lang="en-US" dirty="0" smtClean="0"/>
              <a:t>What research are you engaged with?</a:t>
            </a:r>
          </a:p>
          <a:p>
            <a:pPr marL="285750" indent="-285750">
              <a:buFont typeface="Arial" charset="0"/>
              <a:buChar char="•"/>
            </a:pPr>
            <a:r>
              <a:rPr lang="en-US" dirty="0" smtClean="0"/>
              <a:t>What are some possible ethical </a:t>
            </a:r>
            <a:r>
              <a:rPr lang="en-US" dirty="0" err="1" smtClean="0"/>
              <a:t>dillemas</a:t>
            </a:r>
            <a:r>
              <a:rPr lang="en-US" dirty="0" smtClean="0"/>
              <a:t>?</a:t>
            </a:r>
          </a:p>
          <a:p>
            <a:pPr marL="285750" indent="-285750">
              <a:buFont typeface="Arial" charset="0"/>
              <a:buChar char="•"/>
            </a:pPr>
            <a:r>
              <a:rPr lang="en-US" dirty="0" smtClean="0"/>
              <a:t>What are some possible interfaces with community-- from design, to finish?</a:t>
            </a:r>
          </a:p>
          <a:p>
            <a:pPr marL="285750" indent="-285750">
              <a:buFont typeface="Arial" charset="0"/>
              <a:buChar char="•"/>
            </a:pPr>
            <a:r>
              <a:rPr lang="en-US" dirty="0" smtClean="0"/>
              <a:t>Who will have access to the results?</a:t>
            </a:r>
            <a:endParaRPr lang="en-US" dirty="0"/>
          </a:p>
        </p:txBody>
      </p:sp>
      <p:sp>
        <p:nvSpPr>
          <p:cNvPr id="6" name="TextBox 5"/>
          <p:cNvSpPr txBox="1"/>
          <p:nvPr/>
        </p:nvSpPr>
        <p:spPr>
          <a:xfrm>
            <a:off x="912552" y="1893707"/>
            <a:ext cx="5005537" cy="1477328"/>
          </a:xfrm>
          <a:prstGeom prst="rect">
            <a:avLst/>
          </a:prstGeom>
          <a:noFill/>
        </p:spPr>
        <p:txBody>
          <a:bodyPr wrap="none" rtlCol="0">
            <a:spAutoFit/>
          </a:bodyPr>
          <a:lstStyle/>
          <a:p>
            <a:r>
              <a:rPr lang="en-US" u="sng" dirty="0" smtClean="0"/>
              <a:t>General Environmental Justice-Inspired questions: </a:t>
            </a:r>
          </a:p>
          <a:p>
            <a:pPr marL="285750" indent="-285750">
              <a:buFont typeface="Arial" charset="0"/>
              <a:buChar char="•"/>
            </a:pPr>
            <a:r>
              <a:rPr lang="en-US" dirty="0" smtClean="0"/>
              <a:t>Who will benefit?</a:t>
            </a:r>
          </a:p>
          <a:p>
            <a:pPr marL="742950" lvl="1" indent="-285750">
              <a:buFont typeface="Arial" charset="0"/>
              <a:buChar char="•"/>
            </a:pPr>
            <a:r>
              <a:rPr lang="en-US" dirty="0"/>
              <a:t>	</a:t>
            </a:r>
            <a:r>
              <a:rPr lang="en-US" dirty="0" smtClean="0"/>
              <a:t>In what ways?</a:t>
            </a:r>
          </a:p>
          <a:p>
            <a:pPr marL="285750" indent="-285750">
              <a:buFont typeface="Arial" charset="0"/>
              <a:buChar char="•"/>
            </a:pPr>
            <a:r>
              <a:rPr lang="en-US" dirty="0" smtClean="0"/>
              <a:t>Who will bear the burdens?</a:t>
            </a:r>
          </a:p>
          <a:p>
            <a:pPr marL="742950" lvl="1" indent="-285750">
              <a:buFont typeface="Arial" charset="0"/>
              <a:buChar char="•"/>
            </a:pPr>
            <a:r>
              <a:rPr lang="en-US" dirty="0" smtClean="0"/>
              <a:t>In what ways </a:t>
            </a:r>
            <a:endParaRPr lang="en-US" dirty="0"/>
          </a:p>
        </p:txBody>
      </p:sp>
    </p:spTree>
    <p:extLst>
      <p:ext uri="{BB962C8B-B14F-4D97-AF65-F5344CB8AC3E}">
        <p14:creationId xmlns:p14="http://schemas.microsoft.com/office/powerpoint/2010/main" val="1840812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a:t>
            </a:r>
            <a:endParaRPr lang="en-US" dirty="0"/>
          </a:p>
        </p:txBody>
      </p:sp>
      <p:sp>
        <p:nvSpPr>
          <p:cNvPr id="4" name="Content Placeholder 3"/>
          <p:cNvSpPr>
            <a:spLocks noGrp="1"/>
          </p:cNvSpPr>
          <p:nvPr>
            <p:ph idx="1"/>
          </p:nvPr>
        </p:nvSpPr>
        <p:spPr>
          <a:xfrm>
            <a:off x="1060241" y="1715368"/>
            <a:ext cx="10995950" cy="4693963"/>
          </a:xfrm>
        </p:spPr>
        <p:txBody>
          <a:bodyPr numCol="3">
            <a:noAutofit/>
          </a:bodyPr>
          <a:lstStyle/>
          <a:p>
            <a:pPr fontAlgn="base">
              <a:lnSpc>
                <a:spcPct val="100000"/>
              </a:lnSpc>
              <a:spcBef>
                <a:spcPts val="600"/>
              </a:spcBef>
              <a:spcAft>
                <a:spcPts val="0"/>
              </a:spcAft>
            </a:pPr>
            <a:r>
              <a:rPr lang="en-US" sz="1400" b="1" u="sng" dirty="0"/>
              <a:t>On-campus</a:t>
            </a:r>
            <a:r>
              <a:rPr lang="en-US" sz="1400" u="sng" dirty="0" smtClean="0"/>
              <a:t>:</a:t>
            </a:r>
            <a:endParaRPr lang="en-US" sz="1400" dirty="0" smtClean="0"/>
          </a:p>
          <a:p>
            <a:pPr marL="0">
              <a:lnSpc>
                <a:spcPct val="100000"/>
              </a:lnSpc>
              <a:spcBef>
                <a:spcPts val="0"/>
              </a:spcBef>
              <a:spcAft>
                <a:spcPts val="0"/>
              </a:spcAft>
              <a:buFont typeface="Arial" charset="0"/>
              <a:buChar char="•"/>
            </a:pPr>
            <a:r>
              <a:rPr lang="en-US" sz="1400" dirty="0" smtClean="0"/>
              <a:t> IDI- Intercultural Development Inventory available to all on-campus. Michelle a Qualified Administrator</a:t>
            </a:r>
          </a:p>
          <a:p>
            <a:pPr marL="0">
              <a:lnSpc>
                <a:spcPct val="100000"/>
              </a:lnSpc>
              <a:spcBef>
                <a:spcPts val="0"/>
              </a:spcBef>
              <a:spcAft>
                <a:spcPts val="0"/>
              </a:spcAft>
              <a:buFont typeface="Arial" charset="0"/>
              <a:buChar char="•"/>
            </a:pPr>
            <a:r>
              <a:rPr lang="en-US" sz="1400" dirty="0" smtClean="0"/>
              <a:t>ELOKA</a:t>
            </a:r>
          </a:p>
          <a:p>
            <a:pPr marL="0">
              <a:lnSpc>
                <a:spcPct val="100000"/>
              </a:lnSpc>
              <a:spcBef>
                <a:spcPts val="0"/>
              </a:spcBef>
              <a:spcAft>
                <a:spcPts val="0"/>
              </a:spcAft>
              <a:buFont typeface="Arial" charset="0"/>
              <a:buChar char="•"/>
            </a:pPr>
            <a:r>
              <a:rPr lang="en-US" sz="1400" dirty="0" err="1" smtClean="0"/>
              <a:t>Environmenter</a:t>
            </a:r>
            <a:r>
              <a:rPr lang="en-US" sz="1400" dirty="0" smtClean="0"/>
              <a:t> Center</a:t>
            </a:r>
            <a:endParaRPr lang="en-US" sz="1400" dirty="0"/>
          </a:p>
          <a:p>
            <a:pPr marL="0">
              <a:lnSpc>
                <a:spcPct val="100000"/>
              </a:lnSpc>
              <a:spcBef>
                <a:spcPts val="0"/>
              </a:spcBef>
              <a:spcAft>
                <a:spcPts val="0"/>
              </a:spcAft>
              <a:buFont typeface="Arial" charset="0"/>
              <a:buChar char="•"/>
            </a:pPr>
            <a:r>
              <a:rPr lang="en-US" sz="1400" dirty="0" smtClean="0"/>
              <a:t>CU Engage</a:t>
            </a:r>
          </a:p>
          <a:p>
            <a:pPr marL="0">
              <a:lnSpc>
                <a:spcPct val="100000"/>
              </a:lnSpc>
              <a:spcBef>
                <a:spcPts val="0"/>
              </a:spcBef>
              <a:spcAft>
                <a:spcPts val="0"/>
              </a:spcAft>
              <a:buFont typeface="Arial" charset="0"/>
              <a:buChar char="•"/>
            </a:pPr>
            <a:r>
              <a:rPr lang="en-US" sz="1400" dirty="0" smtClean="0"/>
              <a:t>Just Transition Collaborative</a:t>
            </a:r>
            <a:endParaRPr lang="en-US" sz="1400" dirty="0"/>
          </a:p>
          <a:p>
            <a:pPr>
              <a:lnSpc>
                <a:spcPct val="100000"/>
              </a:lnSpc>
              <a:spcBef>
                <a:spcPts val="600"/>
              </a:spcBef>
              <a:spcAft>
                <a:spcPts val="0"/>
              </a:spcAft>
            </a:pPr>
            <a:r>
              <a:rPr lang="en-US" sz="1400" b="1" u="sng" dirty="0" smtClean="0"/>
              <a:t>Books and Articles</a:t>
            </a:r>
            <a:r>
              <a:rPr lang="en-US" sz="1400" dirty="0" smtClean="0"/>
              <a:t>:</a:t>
            </a:r>
            <a:endParaRPr lang="en-US" sz="1400" dirty="0"/>
          </a:p>
          <a:p>
            <a:pPr fontAlgn="base">
              <a:lnSpc>
                <a:spcPct val="100000"/>
              </a:lnSpc>
              <a:spcBef>
                <a:spcPts val="600"/>
              </a:spcBef>
              <a:spcAft>
                <a:spcPts val="0"/>
              </a:spcAft>
            </a:pPr>
            <a:r>
              <a:rPr lang="en-US" sz="1400" dirty="0" smtClean="0"/>
              <a:t>Meaning </a:t>
            </a:r>
            <a:r>
              <a:rPr lang="en-US" sz="1400" dirty="0"/>
              <a:t>of Ice- Shari Fox </a:t>
            </a:r>
            <a:r>
              <a:rPr lang="en-US" sz="1400" dirty="0" err="1"/>
              <a:t>Gearheard</a:t>
            </a:r>
            <a:endParaRPr lang="en-US" sz="1400" dirty="0"/>
          </a:p>
          <a:p>
            <a:pPr fontAlgn="base">
              <a:lnSpc>
                <a:spcPct val="100000"/>
              </a:lnSpc>
              <a:spcBef>
                <a:spcPts val="600"/>
              </a:spcBef>
              <a:spcAft>
                <a:spcPts val="0"/>
              </a:spcAft>
            </a:pPr>
            <a:r>
              <a:rPr lang="en-US" sz="1400" dirty="0"/>
              <a:t>Tending the Wild- Kat Anderson</a:t>
            </a:r>
          </a:p>
          <a:p>
            <a:pPr fontAlgn="base">
              <a:lnSpc>
                <a:spcPct val="100000"/>
              </a:lnSpc>
              <a:spcBef>
                <a:spcPts val="600"/>
              </a:spcBef>
              <a:spcAft>
                <a:spcPts val="0"/>
              </a:spcAft>
            </a:pPr>
            <a:r>
              <a:rPr lang="en-US" sz="1400" dirty="0"/>
              <a:t>Indigenous Notions of Ownership and Libraries, Archives and Museums; Sharing and Preserving Indigenous Knowledge of the Arctic Using Information and Communication Technologies- </a:t>
            </a:r>
            <a:r>
              <a:rPr lang="en-US" sz="1400" dirty="0" smtClean="0"/>
              <a:t>feat. Heidi McCann</a:t>
            </a:r>
            <a:endParaRPr lang="en-US" sz="1400" dirty="0"/>
          </a:p>
          <a:p>
            <a:pPr fontAlgn="base">
              <a:lnSpc>
                <a:spcPct val="100000"/>
              </a:lnSpc>
              <a:spcBef>
                <a:spcPts val="600"/>
              </a:spcBef>
              <a:spcAft>
                <a:spcPts val="0"/>
              </a:spcAft>
            </a:pPr>
            <a:r>
              <a:rPr lang="en-US" sz="1400" dirty="0"/>
              <a:t>Indigenous Science- G. </a:t>
            </a:r>
            <a:r>
              <a:rPr lang="en-US" sz="1400" dirty="0" err="1"/>
              <a:t>Cajete</a:t>
            </a:r>
            <a:endParaRPr lang="en-US" sz="1400" dirty="0"/>
          </a:p>
          <a:p>
            <a:pPr fontAlgn="base">
              <a:lnSpc>
                <a:spcPct val="100000"/>
              </a:lnSpc>
              <a:spcBef>
                <a:spcPts val="600"/>
              </a:spcBef>
              <a:spcAft>
                <a:spcPts val="0"/>
              </a:spcAft>
            </a:pPr>
            <a:r>
              <a:rPr lang="en-US" sz="1400" dirty="0"/>
              <a:t>Decolonizing Museums-A. </a:t>
            </a:r>
            <a:r>
              <a:rPr lang="en-US" sz="1400" dirty="0" err="1"/>
              <a:t>Lonetree</a:t>
            </a:r>
            <a:endParaRPr lang="en-US" sz="1400" dirty="0"/>
          </a:p>
          <a:p>
            <a:pPr fontAlgn="base">
              <a:lnSpc>
                <a:spcPct val="100000"/>
              </a:lnSpc>
              <a:spcBef>
                <a:spcPts val="600"/>
              </a:spcBef>
              <a:spcAft>
                <a:spcPts val="0"/>
              </a:spcAft>
            </a:pPr>
            <a:r>
              <a:rPr lang="en-US" sz="1400" dirty="0"/>
              <a:t>Medical Apartheid- Harriet Washington</a:t>
            </a:r>
          </a:p>
          <a:p>
            <a:pPr fontAlgn="base">
              <a:lnSpc>
                <a:spcPct val="100000"/>
              </a:lnSpc>
              <a:spcBef>
                <a:spcPts val="600"/>
              </a:spcBef>
              <a:spcAft>
                <a:spcPts val="0"/>
              </a:spcAft>
            </a:pPr>
            <a:endParaRPr lang="en-US" sz="1400" dirty="0" smtClean="0"/>
          </a:p>
          <a:p>
            <a:pPr fontAlgn="base">
              <a:lnSpc>
                <a:spcPct val="100000"/>
              </a:lnSpc>
              <a:spcBef>
                <a:spcPts val="600"/>
              </a:spcBef>
              <a:spcAft>
                <a:spcPts val="0"/>
              </a:spcAft>
            </a:pPr>
            <a:r>
              <a:rPr lang="en-US" sz="1400" dirty="0" smtClean="0"/>
              <a:t>Red </a:t>
            </a:r>
            <a:r>
              <a:rPr lang="en-US" sz="1400" dirty="0"/>
              <a:t>Alert: Saving the Planet with Indigenous Knowledge-D. Wildcat</a:t>
            </a:r>
          </a:p>
          <a:p>
            <a:pPr fontAlgn="base">
              <a:lnSpc>
                <a:spcPct val="100000"/>
              </a:lnSpc>
              <a:spcBef>
                <a:spcPts val="600"/>
              </a:spcBef>
              <a:spcAft>
                <a:spcPts val="0"/>
              </a:spcAft>
            </a:pPr>
            <a:r>
              <a:rPr lang="en-US" sz="1400" dirty="0"/>
              <a:t>Indigenous peoples and the collaborative Stewardship of </a:t>
            </a:r>
            <a:r>
              <a:rPr lang="en-US" sz="1400" dirty="0" smtClean="0"/>
              <a:t>Nature</a:t>
            </a:r>
            <a:r>
              <a:rPr lang="en-US" sz="1400" dirty="0"/>
              <a:t>: Knowledge Binds and Institutional Conflicts-Anne Ross, K. </a:t>
            </a:r>
            <a:r>
              <a:rPr lang="en-US" sz="1400" dirty="0" err="1"/>
              <a:t>Pickerling</a:t>
            </a:r>
            <a:r>
              <a:rPr lang="en-US" sz="1400" dirty="0"/>
              <a:t> Sherman, J.G. Snodgrass, H. D </a:t>
            </a:r>
            <a:r>
              <a:rPr lang="en-US" sz="1400" dirty="0" err="1"/>
              <a:t>Delcore</a:t>
            </a:r>
            <a:r>
              <a:rPr lang="en-US" sz="1400" dirty="0"/>
              <a:t>, R. Sherman</a:t>
            </a:r>
          </a:p>
          <a:p>
            <a:pPr fontAlgn="base">
              <a:lnSpc>
                <a:spcPct val="100000"/>
              </a:lnSpc>
              <a:spcBef>
                <a:spcPts val="600"/>
              </a:spcBef>
              <a:spcAft>
                <a:spcPts val="0"/>
              </a:spcAft>
            </a:pPr>
            <a:r>
              <a:rPr lang="en-US" sz="1400" dirty="0"/>
              <a:t>Climate, Culture, Change: Inuit and Western Dialogues with a Warming North-T. B. Leduc</a:t>
            </a:r>
          </a:p>
          <a:p>
            <a:pPr fontAlgn="base">
              <a:lnSpc>
                <a:spcPct val="100000"/>
              </a:lnSpc>
              <a:spcBef>
                <a:spcPts val="600"/>
              </a:spcBef>
              <a:spcAft>
                <a:spcPts val="0"/>
              </a:spcAft>
            </a:pPr>
            <a:r>
              <a:rPr lang="en-US" sz="1400" dirty="0"/>
              <a:t>Sacred Ecology-F. </a:t>
            </a:r>
            <a:r>
              <a:rPr lang="en-US" sz="1400" dirty="0" err="1"/>
              <a:t>Berkes</a:t>
            </a:r>
            <a:endParaRPr lang="en-US" sz="1400" dirty="0"/>
          </a:p>
          <a:p>
            <a:pPr fontAlgn="base">
              <a:lnSpc>
                <a:spcPct val="100000"/>
              </a:lnSpc>
              <a:spcBef>
                <a:spcPts val="600"/>
              </a:spcBef>
              <a:spcAft>
                <a:spcPts val="0"/>
              </a:spcAft>
            </a:pPr>
            <a:r>
              <a:rPr lang="en-US" sz="1400" dirty="0"/>
              <a:t>Watching Ice and Weather Our Way-Conrad </a:t>
            </a:r>
            <a:r>
              <a:rPr lang="en-US" sz="1400" dirty="0" err="1"/>
              <a:t>Oozeva</a:t>
            </a:r>
            <a:r>
              <a:rPr lang="en-US" sz="1400" dirty="0"/>
              <a:t>, C. </a:t>
            </a:r>
            <a:r>
              <a:rPr lang="en-US" sz="1400" dirty="0" err="1"/>
              <a:t>Noongwook</a:t>
            </a:r>
            <a:r>
              <a:rPr lang="en-US" sz="1400" dirty="0"/>
              <a:t>, G. </a:t>
            </a:r>
            <a:r>
              <a:rPr lang="en-US" sz="1400" dirty="0" err="1"/>
              <a:t>Noonqwook</a:t>
            </a:r>
            <a:r>
              <a:rPr lang="en-US" sz="1400" dirty="0"/>
              <a:t>, C. </a:t>
            </a:r>
            <a:r>
              <a:rPr lang="en-US" sz="1400" dirty="0" err="1"/>
              <a:t>Alowa</a:t>
            </a:r>
            <a:r>
              <a:rPr lang="en-US" sz="1400" dirty="0"/>
              <a:t>, I. </a:t>
            </a:r>
            <a:r>
              <a:rPr lang="en-US" sz="1400" dirty="0" err="1"/>
              <a:t>Krupnik</a:t>
            </a:r>
            <a:endParaRPr lang="en-US" sz="1400" dirty="0"/>
          </a:p>
          <a:p>
            <a:pPr fontAlgn="base">
              <a:lnSpc>
                <a:spcPct val="100000"/>
              </a:lnSpc>
              <a:spcBef>
                <a:spcPts val="600"/>
              </a:spcBef>
              <a:spcAft>
                <a:spcPts val="0"/>
              </a:spcAft>
            </a:pPr>
            <a:r>
              <a:rPr lang="en-US" sz="1400" dirty="0" smtClean="0"/>
              <a:t>Cosmic </a:t>
            </a:r>
            <a:r>
              <a:rPr lang="en-US" sz="1400" dirty="0"/>
              <a:t>Serpent- Jeremy </a:t>
            </a:r>
            <a:r>
              <a:rPr lang="en-US" sz="1400" dirty="0" err="1"/>
              <a:t>Narby</a:t>
            </a:r>
            <a:endParaRPr lang="en-US" sz="1400" dirty="0"/>
          </a:p>
          <a:p>
            <a:pPr fontAlgn="base">
              <a:lnSpc>
                <a:spcPct val="100000"/>
              </a:lnSpc>
              <a:spcBef>
                <a:spcPts val="600"/>
              </a:spcBef>
              <a:spcAft>
                <a:spcPts val="0"/>
              </a:spcAft>
            </a:pPr>
            <a:r>
              <a:rPr lang="en-US" sz="1400" dirty="0"/>
              <a:t>Staying Alive, </a:t>
            </a:r>
            <a:r>
              <a:rPr lang="en-US" sz="1400" dirty="0" err="1"/>
              <a:t>Vandana</a:t>
            </a:r>
            <a:r>
              <a:rPr lang="en-US" sz="1400" dirty="0"/>
              <a:t> Shiva</a:t>
            </a:r>
          </a:p>
          <a:p>
            <a:pPr fontAlgn="base">
              <a:lnSpc>
                <a:spcPct val="100000"/>
              </a:lnSpc>
              <a:spcBef>
                <a:spcPts val="600"/>
              </a:spcBef>
              <a:spcAft>
                <a:spcPts val="0"/>
              </a:spcAft>
            </a:pPr>
            <a:r>
              <a:rPr lang="en-US" sz="1400" dirty="0"/>
              <a:t>An Indigenous People’s </a:t>
            </a:r>
            <a:r>
              <a:rPr lang="en-US" sz="1400" dirty="0" smtClean="0"/>
              <a:t>History </a:t>
            </a:r>
            <a:r>
              <a:rPr lang="en-US" sz="1400" dirty="0"/>
              <a:t>of the </a:t>
            </a:r>
            <a:r>
              <a:rPr lang="en-US" sz="1400" dirty="0" smtClean="0"/>
              <a:t>United States </a:t>
            </a:r>
            <a:r>
              <a:rPr lang="en-US" sz="1400" dirty="0"/>
              <a:t>- </a:t>
            </a:r>
            <a:r>
              <a:rPr lang="en-US" sz="1400" dirty="0" err="1" smtClean="0"/>
              <a:t>RoxanneDunbar-Oritz</a:t>
            </a:r>
            <a:endParaRPr lang="en-US" sz="1400" dirty="0" smtClean="0"/>
          </a:p>
          <a:p>
            <a:pPr fontAlgn="base">
              <a:lnSpc>
                <a:spcPct val="100000"/>
              </a:lnSpc>
              <a:spcBef>
                <a:spcPts val="600"/>
              </a:spcBef>
              <a:spcAft>
                <a:spcPts val="0"/>
              </a:spcAft>
            </a:pPr>
            <a:r>
              <a:rPr lang="en-US" sz="1400" dirty="0" smtClean="0"/>
              <a:t> </a:t>
            </a:r>
            <a:endParaRPr lang="en-US" sz="1400" dirty="0"/>
          </a:p>
          <a:p>
            <a:pPr>
              <a:lnSpc>
                <a:spcPct val="100000"/>
              </a:lnSpc>
              <a:spcBef>
                <a:spcPts val="600"/>
              </a:spcBef>
              <a:spcAft>
                <a:spcPts val="0"/>
              </a:spcAft>
            </a:pPr>
            <a:r>
              <a:rPr lang="en-US" sz="1400" dirty="0" smtClean="0"/>
              <a:t>Professor </a:t>
            </a:r>
            <a:r>
              <a:rPr lang="en-US" sz="1400" dirty="0"/>
              <a:t>explores intersection of climate change and social </a:t>
            </a:r>
            <a:r>
              <a:rPr lang="en-US" sz="1400" dirty="0" smtClean="0"/>
              <a:t>justice- Cornell Daily Sun</a:t>
            </a:r>
            <a:endParaRPr lang="en-US" sz="1400" dirty="0"/>
          </a:p>
          <a:p>
            <a:pPr>
              <a:lnSpc>
                <a:spcPct val="100000"/>
              </a:lnSpc>
              <a:spcBef>
                <a:spcPts val="600"/>
              </a:spcBef>
              <a:spcAft>
                <a:spcPts val="0"/>
              </a:spcAft>
            </a:pPr>
            <a:r>
              <a:rPr lang="en-US" sz="1400" b="1" u="sng" dirty="0" smtClean="0"/>
              <a:t>Documentaries/Film</a:t>
            </a:r>
            <a:r>
              <a:rPr lang="en-US" sz="1400" dirty="0" smtClean="0"/>
              <a:t>:</a:t>
            </a:r>
            <a:endParaRPr lang="en-US" sz="1400" dirty="0"/>
          </a:p>
          <a:p>
            <a:pPr marL="0" fontAlgn="base">
              <a:lnSpc>
                <a:spcPct val="100000"/>
              </a:lnSpc>
              <a:spcBef>
                <a:spcPts val="0"/>
              </a:spcBef>
              <a:spcAft>
                <a:spcPts val="0"/>
              </a:spcAft>
            </a:pPr>
            <a:r>
              <a:rPr lang="en-US" sz="1400" dirty="0"/>
              <a:t>Inuit Knowledge and Climate Change</a:t>
            </a:r>
          </a:p>
          <a:p>
            <a:pPr marL="0" fontAlgn="base">
              <a:lnSpc>
                <a:spcPct val="100000"/>
              </a:lnSpc>
              <a:spcBef>
                <a:spcPts val="0"/>
              </a:spcBef>
              <a:spcAft>
                <a:spcPts val="0"/>
              </a:spcAft>
            </a:pPr>
            <a:r>
              <a:rPr lang="en-US" sz="1400" dirty="0"/>
              <a:t>People of a </a:t>
            </a:r>
            <a:r>
              <a:rPr lang="en-US" sz="1400" dirty="0" smtClean="0"/>
              <a:t>Feather</a:t>
            </a:r>
          </a:p>
          <a:p>
            <a:pPr marL="0" fontAlgn="base">
              <a:lnSpc>
                <a:spcPct val="100000"/>
              </a:lnSpc>
              <a:spcBef>
                <a:spcPts val="0"/>
              </a:spcBef>
              <a:spcAft>
                <a:spcPts val="0"/>
              </a:spcAft>
            </a:pPr>
            <a:r>
              <a:rPr lang="en-US" sz="1400" dirty="0" smtClean="0"/>
              <a:t>The </a:t>
            </a:r>
            <a:r>
              <a:rPr lang="en-US" sz="1400" dirty="0"/>
              <a:t>Leech &amp; the Earthworm- documentary</a:t>
            </a:r>
          </a:p>
          <a:p>
            <a:pPr>
              <a:lnSpc>
                <a:spcPct val="100000"/>
              </a:lnSpc>
              <a:spcBef>
                <a:spcPts val="600"/>
              </a:spcBef>
              <a:spcAft>
                <a:spcPts val="0"/>
              </a:spcAft>
            </a:pPr>
            <a:r>
              <a:rPr lang="en-US" sz="1400" dirty="0" smtClean="0"/>
              <a:t/>
            </a:r>
            <a:br>
              <a:rPr lang="en-US" sz="1400" dirty="0" smtClean="0"/>
            </a:br>
            <a:r>
              <a:rPr lang="en-US" sz="1400" b="1" u="sng" dirty="0" smtClean="0"/>
              <a:t>Websites</a:t>
            </a:r>
            <a:r>
              <a:rPr lang="en-US" sz="1400" dirty="0"/>
              <a:t>: </a:t>
            </a:r>
            <a:endParaRPr lang="en-US" sz="1400" dirty="0"/>
          </a:p>
          <a:p>
            <a:pPr>
              <a:lnSpc>
                <a:spcPct val="100000"/>
              </a:lnSpc>
              <a:spcBef>
                <a:spcPts val="600"/>
              </a:spcBef>
              <a:spcAft>
                <a:spcPts val="0"/>
              </a:spcAft>
            </a:pPr>
            <a:r>
              <a:rPr lang="en-US" sz="1400" dirty="0"/>
              <a:t>“Matching Researchers to Local Stakeholders” with </a:t>
            </a:r>
            <a:r>
              <a:rPr lang="en-US" sz="1400" dirty="0" err="1">
                <a:hlinkClick r:id="rId3"/>
              </a:rPr>
              <a:t>MarineScienceMatch.com</a:t>
            </a:r>
            <a:r>
              <a:rPr lang="en-US" sz="1400" dirty="0"/>
              <a:t>: </a:t>
            </a:r>
            <a:endParaRPr lang="en-US" sz="1400" dirty="0" smtClean="0"/>
          </a:p>
          <a:p>
            <a:pPr>
              <a:lnSpc>
                <a:spcPct val="100000"/>
              </a:lnSpc>
              <a:spcBef>
                <a:spcPts val="600"/>
              </a:spcBef>
              <a:spcAft>
                <a:spcPts val="0"/>
              </a:spcAft>
            </a:pPr>
            <a:r>
              <a:rPr lang="en-US" sz="1400" dirty="0" smtClean="0"/>
              <a:t>Center </a:t>
            </a:r>
            <a:r>
              <a:rPr lang="en-US" sz="1400" dirty="0"/>
              <a:t>for Open Science</a:t>
            </a:r>
            <a:r>
              <a:rPr lang="en-US" sz="1400" dirty="0">
                <a:hlinkClick r:id="rId4"/>
              </a:rPr>
              <a:t> </a:t>
            </a:r>
            <a:r>
              <a:rPr lang="en-US" sz="1400" u="sng" dirty="0">
                <a:hlinkClick r:id="rId4"/>
              </a:rPr>
              <a:t>https://cos.io/</a:t>
            </a:r>
            <a:endParaRPr lang="en-US" sz="1400" dirty="0"/>
          </a:p>
          <a:p>
            <a:pPr>
              <a:lnSpc>
                <a:spcPct val="100000"/>
              </a:lnSpc>
              <a:spcBef>
                <a:spcPts val="600"/>
              </a:spcBef>
              <a:spcAft>
                <a:spcPts val="0"/>
              </a:spcAft>
            </a:pPr>
            <a:r>
              <a:rPr lang="en-US" sz="1400" dirty="0"/>
              <a:t/>
            </a:r>
            <a:br>
              <a:rPr lang="en-US" sz="1400" dirty="0"/>
            </a:br>
            <a:r>
              <a:rPr lang="en-US" sz="1400" b="1" u="sng" dirty="0"/>
              <a:t>Audio</a:t>
            </a:r>
            <a:r>
              <a:rPr lang="en-US" sz="1400" dirty="0"/>
              <a:t>:</a:t>
            </a:r>
            <a:endParaRPr lang="en-US" sz="1400" dirty="0"/>
          </a:p>
          <a:p>
            <a:pPr fontAlgn="base">
              <a:lnSpc>
                <a:spcPct val="100000"/>
              </a:lnSpc>
              <a:spcBef>
                <a:spcPts val="600"/>
              </a:spcBef>
              <a:spcAft>
                <a:spcPts val="0"/>
              </a:spcAft>
            </a:pPr>
            <a:r>
              <a:rPr lang="en-US" sz="1400" dirty="0"/>
              <a:t>Build </a:t>
            </a:r>
            <a:r>
              <a:rPr lang="en-US" sz="1400" dirty="0" smtClean="0"/>
              <a:t>2020- </a:t>
            </a:r>
            <a:r>
              <a:rPr lang="en-US" sz="1400" u="sng" dirty="0" smtClean="0">
                <a:hlinkClick r:id="rId5"/>
              </a:rPr>
              <a:t>https</a:t>
            </a:r>
            <a:r>
              <a:rPr lang="en-US" sz="1400" u="sng" dirty="0">
                <a:hlinkClick r:id="rId5"/>
              </a:rPr>
              <a:t>://molina.bandcamp.com/album/build-2020-manifesto</a:t>
            </a:r>
            <a:r>
              <a:rPr lang="en-US" sz="1400" dirty="0"/>
              <a:t> </a:t>
            </a:r>
          </a:p>
        </p:txBody>
      </p:sp>
    </p:spTree>
    <p:extLst>
      <p:ext uri="{BB962C8B-B14F-4D97-AF65-F5344CB8AC3E}">
        <p14:creationId xmlns:p14="http://schemas.microsoft.com/office/powerpoint/2010/main" val="11149112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Everything Culture?</a:t>
            </a:r>
            <a:endParaRPr lang="en-US" dirty="0"/>
          </a:p>
        </p:txBody>
      </p:sp>
      <p:sp>
        <p:nvSpPr>
          <p:cNvPr id="3" name="Content Placeholder 2"/>
          <p:cNvSpPr>
            <a:spLocks noGrp="1"/>
          </p:cNvSpPr>
          <p:nvPr>
            <p:ph idx="1"/>
          </p:nvPr>
        </p:nvSpPr>
        <p:spPr>
          <a:xfrm>
            <a:off x="1097280" y="1845734"/>
            <a:ext cx="10058400" cy="3723793"/>
          </a:xfrm>
        </p:spPr>
        <p:txBody>
          <a:bodyPr numCol="2">
            <a:normAutofit fontScale="92500" lnSpcReduction="20000"/>
          </a:bodyPr>
          <a:lstStyle/>
          <a:p>
            <a:r>
              <a:rPr lang="en-US" dirty="0"/>
              <a:t>W</a:t>
            </a:r>
            <a:r>
              <a:rPr lang="en-US" dirty="0" smtClean="0"/>
              <a:t>hat is culture? </a:t>
            </a:r>
          </a:p>
          <a:p>
            <a:r>
              <a:rPr lang="en-US" sz="2200" dirty="0" smtClean="0"/>
              <a:t>What are some </a:t>
            </a:r>
            <a:r>
              <a:rPr lang="en-US" sz="2200" dirty="0" smtClean="0"/>
              <a:t>aspects of “Western” scientific culture?</a:t>
            </a:r>
            <a:endParaRPr lang="en-US" sz="2200" dirty="0" smtClean="0"/>
          </a:p>
          <a:p>
            <a:pPr lvl="1"/>
            <a:r>
              <a:rPr lang="en-US" sz="1900" dirty="0" smtClean="0"/>
              <a:t>Language (acronyms?)</a:t>
            </a:r>
            <a:endParaRPr lang="en-US" sz="1900" dirty="0"/>
          </a:p>
          <a:p>
            <a:pPr lvl="1"/>
            <a:r>
              <a:rPr lang="en-US" sz="1900" dirty="0" smtClean="0"/>
              <a:t>Heroes?</a:t>
            </a:r>
          </a:p>
          <a:p>
            <a:pPr lvl="1"/>
            <a:r>
              <a:rPr lang="en-US" sz="1900" dirty="0" smtClean="0"/>
              <a:t>Elders? </a:t>
            </a:r>
          </a:p>
          <a:p>
            <a:pPr lvl="2"/>
            <a:r>
              <a:rPr lang="en-US" sz="1500" dirty="0" smtClean="0"/>
              <a:t>Who/when do </a:t>
            </a:r>
            <a:r>
              <a:rPr lang="en-US" sz="1500" dirty="0" smtClean="0"/>
              <a:t>you need to ask permission, </a:t>
            </a:r>
            <a:r>
              <a:rPr lang="en-US" sz="1500" dirty="0" err="1" smtClean="0"/>
              <a:t>etc</a:t>
            </a:r>
            <a:r>
              <a:rPr lang="en-US" sz="1500" dirty="0" smtClean="0"/>
              <a:t>?</a:t>
            </a:r>
          </a:p>
          <a:p>
            <a:pPr lvl="1"/>
            <a:r>
              <a:rPr lang="en-US" sz="1900" dirty="0" smtClean="0"/>
              <a:t>Body contact?</a:t>
            </a:r>
          </a:p>
          <a:p>
            <a:pPr lvl="1"/>
            <a:r>
              <a:rPr lang="en-US" sz="1900" dirty="0" smtClean="0"/>
              <a:t>Personal Space?</a:t>
            </a:r>
          </a:p>
          <a:p>
            <a:pPr lvl="1"/>
            <a:r>
              <a:rPr lang="en-US" sz="1900" dirty="0" smtClean="0"/>
              <a:t>How express emotions?</a:t>
            </a:r>
          </a:p>
          <a:p>
            <a:pPr lvl="2"/>
            <a:r>
              <a:rPr lang="en-US" sz="1500" dirty="0" smtClean="0"/>
              <a:t>Sad, angry, excited, celebrating, life transitions?</a:t>
            </a:r>
          </a:p>
          <a:p>
            <a:pPr lvl="1"/>
            <a:r>
              <a:rPr lang="en-US" sz="1900" dirty="0"/>
              <a:t>Gender roles</a:t>
            </a:r>
            <a:r>
              <a:rPr lang="en-US" sz="1900" dirty="0" smtClean="0"/>
              <a:t>?</a:t>
            </a:r>
          </a:p>
          <a:p>
            <a:pPr lvl="1"/>
            <a:r>
              <a:rPr lang="en-US" sz="1900" dirty="0"/>
              <a:t>Food/Meals?</a:t>
            </a:r>
          </a:p>
          <a:p>
            <a:pPr lvl="1"/>
            <a:endParaRPr lang="en-US" sz="1900" dirty="0" smtClean="0"/>
          </a:p>
          <a:p>
            <a:pPr lvl="1"/>
            <a:endParaRPr lang="en-US" sz="1900" dirty="0" smtClean="0"/>
          </a:p>
          <a:p>
            <a:pPr lvl="1"/>
            <a:endParaRPr lang="en-US" sz="1900" dirty="0"/>
          </a:p>
          <a:p>
            <a:pPr lvl="1"/>
            <a:r>
              <a:rPr lang="en-US" sz="1900" dirty="0" smtClean="0"/>
              <a:t>Fashion/Clothing</a:t>
            </a:r>
            <a:r>
              <a:rPr lang="en-US" sz="1900" dirty="0" smtClean="0"/>
              <a:t>?</a:t>
            </a:r>
          </a:p>
          <a:p>
            <a:pPr lvl="1"/>
            <a:r>
              <a:rPr lang="en-US" sz="1900" dirty="0" smtClean="0"/>
              <a:t>How let people know you want/don</a:t>
            </a:r>
            <a:r>
              <a:rPr lang="uk-UA" sz="1900" dirty="0" smtClean="0"/>
              <a:t>’</a:t>
            </a:r>
            <a:r>
              <a:rPr lang="en-US" sz="1900" dirty="0" smtClean="0"/>
              <a:t>t want to engage?</a:t>
            </a:r>
          </a:p>
          <a:p>
            <a:pPr lvl="1"/>
            <a:r>
              <a:rPr lang="en-US" sz="1900" dirty="0" smtClean="0"/>
              <a:t>Certainty? How comfortable with uncertainty/ambiguity?</a:t>
            </a:r>
          </a:p>
          <a:p>
            <a:pPr lvl="1"/>
            <a:r>
              <a:rPr lang="en-US" sz="1900" dirty="0" smtClean="0"/>
              <a:t>Task- or Relationship- oriented?</a:t>
            </a:r>
          </a:p>
          <a:p>
            <a:pPr lvl="1"/>
            <a:r>
              <a:rPr lang="en-US" sz="1900" dirty="0" smtClean="0"/>
              <a:t>Reductionist or see everything connected</a:t>
            </a:r>
            <a:r>
              <a:rPr lang="en-US" sz="1900" dirty="0" smtClean="0"/>
              <a:t>? </a:t>
            </a:r>
          </a:p>
          <a:p>
            <a:pPr lvl="1"/>
            <a:r>
              <a:rPr lang="en-US" sz="1900" dirty="0" smtClean="0"/>
              <a:t>Linear vs plural?</a:t>
            </a:r>
            <a:endParaRPr lang="en-US" sz="1900" dirty="0" smtClean="0"/>
          </a:p>
          <a:p>
            <a:pPr lvl="1"/>
            <a:r>
              <a:rPr lang="en-US" sz="1900" dirty="0" smtClean="0"/>
              <a:t>Metaphors?</a:t>
            </a:r>
          </a:p>
          <a:p>
            <a:pPr lvl="1"/>
            <a:r>
              <a:rPr lang="en-US" sz="1900" dirty="0" smtClean="0"/>
              <a:t>Creation </a:t>
            </a:r>
            <a:r>
              <a:rPr lang="en-US" sz="1900" dirty="0" smtClean="0"/>
              <a:t>Story?</a:t>
            </a:r>
            <a:endParaRPr lang="en-US" sz="1900" dirty="0" smtClean="0"/>
          </a:p>
          <a:p>
            <a:pPr lvl="1"/>
            <a:r>
              <a:rPr lang="en-US" sz="1900" dirty="0" smtClean="0"/>
              <a:t>Rites of Passage &amp; Rituals? </a:t>
            </a:r>
          </a:p>
        </p:txBody>
      </p:sp>
      <p:sp>
        <p:nvSpPr>
          <p:cNvPr id="5" name="TextBox 4"/>
          <p:cNvSpPr txBox="1"/>
          <p:nvPr/>
        </p:nvSpPr>
        <p:spPr>
          <a:xfrm>
            <a:off x="1097280" y="5677901"/>
            <a:ext cx="6523261" cy="646331"/>
          </a:xfrm>
          <a:prstGeom prst="rect">
            <a:avLst/>
          </a:prstGeom>
          <a:noFill/>
        </p:spPr>
        <p:txBody>
          <a:bodyPr wrap="none" rtlCol="0">
            <a:spAutoFit/>
          </a:bodyPr>
          <a:lstStyle/>
          <a:p>
            <a:r>
              <a:rPr lang="en-US" dirty="0" smtClean="0"/>
              <a:t>This by the way</a:t>
            </a:r>
            <a:r>
              <a:rPr lang="en-US" smtClean="0"/>
              <a:t>, this is </a:t>
            </a:r>
            <a:r>
              <a:rPr lang="en-US" dirty="0" smtClean="0"/>
              <a:t>often much clearer to cultures from outside</a:t>
            </a:r>
            <a:r>
              <a:rPr lang="is-IS" dirty="0" smtClean="0"/>
              <a:t>…</a:t>
            </a:r>
          </a:p>
          <a:p>
            <a:endParaRPr lang="en-US" dirty="0"/>
          </a:p>
        </p:txBody>
      </p:sp>
    </p:spTree>
    <p:extLst>
      <p:ext uri="{BB962C8B-B14F-4D97-AF65-F5344CB8AC3E}">
        <p14:creationId xmlns:p14="http://schemas.microsoft.com/office/powerpoint/2010/main" val="14022609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as culture!?</a:t>
            </a:r>
            <a:endParaRPr lang="en-US" dirty="0"/>
          </a:p>
        </p:txBody>
      </p:sp>
      <p:sp>
        <p:nvSpPr>
          <p:cNvPr id="3" name="Content Placeholder 2"/>
          <p:cNvSpPr>
            <a:spLocks noGrp="1"/>
          </p:cNvSpPr>
          <p:nvPr>
            <p:ph idx="1"/>
          </p:nvPr>
        </p:nvSpPr>
        <p:spPr>
          <a:xfrm>
            <a:off x="1097280" y="1845734"/>
            <a:ext cx="10058400" cy="4323572"/>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lstStyle/>
          <a:p>
            <a:endParaRPr lang="en-US" dirty="0" smtClean="0"/>
          </a:p>
          <a:p>
            <a:endParaRPr lang="en-US" dirty="0"/>
          </a:p>
          <a:p>
            <a:endParaRPr lang="en-US" dirty="0" smtClean="0"/>
          </a:p>
          <a:p>
            <a:endParaRPr lang="en-US" dirty="0"/>
          </a:p>
          <a:p>
            <a:endParaRPr lang="en-US" dirty="0" smtClean="0"/>
          </a:p>
          <a:p>
            <a:endParaRPr lang="en-US" dirty="0" smtClean="0"/>
          </a:p>
          <a:p>
            <a:pPr>
              <a:lnSpc>
                <a:spcPct val="100000"/>
              </a:lnSpc>
            </a:pPr>
            <a:endParaRPr lang="en-US" sz="1800" dirty="0"/>
          </a:p>
          <a:p>
            <a:pPr>
              <a:lnSpc>
                <a:spcPct val="100000"/>
              </a:lnSpc>
            </a:pPr>
            <a:r>
              <a:rPr lang="en-US" sz="1800" dirty="0" smtClean="0"/>
              <a:t>“The </a:t>
            </a:r>
            <a:r>
              <a:rPr lang="en-US" sz="1800" dirty="0"/>
              <a:t>project that science’s sacredness makes taboo is the examination of science in just the ways any other institution or set of social practices can be examined” –Sandra Harding, via </a:t>
            </a:r>
            <a:r>
              <a:rPr lang="en-US" sz="1800" dirty="0" err="1"/>
              <a:t>Vandana</a:t>
            </a:r>
            <a:r>
              <a:rPr lang="en-US" sz="1800" dirty="0"/>
              <a:t> Shiva, </a:t>
            </a:r>
            <a:r>
              <a:rPr lang="en-US" sz="1800" i="1" dirty="0"/>
              <a:t>Staying Alive</a:t>
            </a:r>
          </a:p>
          <a:p>
            <a:endParaRPr lang="en-US" dirty="0" smtClean="0"/>
          </a:p>
        </p:txBody>
      </p:sp>
      <p:sp>
        <p:nvSpPr>
          <p:cNvPr id="4" name="TextBox 3"/>
          <p:cNvSpPr txBox="1"/>
          <p:nvPr/>
        </p:nvSpPr>
        <p:spPr>
          <a:xfrm>
            <a:off x="1097280" y="2060123"/>
            <a:ext cx="9771348" cy="1477328"/>
          </a:xfrm>
          <a:prstGeom prst="rect">
            <a:avLst/>
          </a:prstGeom>
          <a:noFill/>
        </p:spPr>
        <p:txBody>
          <a:bodyPr wrap="square" rtlCol="0">
            <a:spAutoFit/>
          </a:bodyPr>
          <a:lstStyle/>
          <a:p>
            <a:r>
              <a:rPr lang="en-US" dirty="0"/>
              <a:t>“The vision of science is not specifically Western. It is no more Western than it is Arab or Indian or Chinese...One of the central facts about science is that it pays no attention to East and </a:t>
            </a:r>
            <a:r>
              <a:rPr lang="en-US" dirty="0" smtClean="0"/>
              <a:t>West and </a:t>
            </a:r>
            <a:r>
              <a:rPr lang="en-US" dirty="0"/>
              <a:t>North and South and black and yellow and white. It belongs to everybody who is willing to make the effort to learn it.” --Freeman Dyson</a:t>
            </a:r>
          </a:p>
          <a:p>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33592"/>
          <a:stretch/>
        </p:blipFill>
        <p:spPr>
          <a:xfrm>
            <a:off x="5194368" y="3388521"/>
            <a:ext cx="1864223" cy="1237998"/>
          </a:xfrm>
          <a:prstGeom prst="rect">
            <a:avLst/>
          </a:prstGeom>
        </p:spPr>
      </p:pic>
    </p:spTree>
    <p:extLst>
      <p:ext uri="{BB962C8B-B14F-4D97-AF65-F5344CB8AC3E}">
        <p14:creationId xmlns:p14="http://schemas.microsoft.com/office/powerpoint/2010/main" val="17332752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693940"/>
          </a:xfrm>
        </p:spPr>
        <p:txBody>
          <a:bodyPr>
            <a:normAutofit fontScale="90000"/>
          </a:bodyPr>
          <a:lstStyle/>
          <a:p>
            <a:r>
              <a:rPr lang="en-US" dirty="0" smtClean="0"/>
              <a:t>Quotes to </a:t>
            </a:r>
            <a:r>
              <a:rPr lang="en-US" dirty="0"/>
              <a:t>C</a:t>
            </a:r>
            <a:r>
              <a:rPr lang="en-US" dirty="0" smtClean="0"/>
              <a:t>hew On:</a:t>
            </a:r>
            <a:endParaRPr lang="en-US" dirty="0"/>
          </a:p>
        </p:txBody>
      </p:sp>
      <p:sp>
        <p:nvSpPr>
          <p:cNvPr id="3" name="Content Placeholder 2"/>
          <p:cNvSpPr>
            <a:spLocks noGrp="1"/>
          </p:cNvSpPr>
          <p:nvPr>
            <p:ph idx="1"/>
          </p:nvPr>
        </p:nvSpPr>
        <p:spPr>
          <a:xfrm>
            <a:off x="1097280" y="980544"/>
            <a:ext cx="10058400" cy="4888550"/>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lstStyle/>
          <a:p>
            <a:endParaRPr lang="en-US" dirty="0"/>
          </a:p>
          <a:p>
            <a:endParaRPr lang="en-US" dirty="0" smtClean="0"/>
          </a:p>
          <a:p>
            <a:endParaRPr lang="en-US"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146" y="2768359"/>
            <a:ext cx="2816300" cy="1826789"/>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2988" t="5879"/>
          <a:stretch/>
        </p:blipFill>
        <p:spPr>
          <a:xfrm>
            <a:off x="4199615" y="3445239"/>
            <a:ext cx="2950123" cy="1705155"/>
          </a:xfrm>
          <a:prstGeom prst="rect">
            <a:avLst/>
          </a:prstGeom>
          <a:effectLst>
            <a:outerShdw blurRad="63500" sx="102000" sy="102000" algn="ctr" rotWithShape="0">
              <a:prstClr val="black">
                <a:alpha val="40000"/>
              </a:prstClr>
            </a:outerShdw>
          </a:effectLst>
        </p:spPr>
      </p:pic>
      <p:sp>
        <p:nvSpPr>
          <p:cNvPr id="4" name="TextBox 3"/>
          <p:cNvSpPr txBox="1"/>
          <p:nvPr/>
        </p:nvSpPr>
        <p:spPr>
          <a:xfrm>
            <a:off x="1066799" y="972213"/>
            <a:ext cx="3331029" cy="1754326"/>
          </a:xfrm>
          <a:prstGeom prst="rect">
            <a:avLst/>
          </a:prstGeom>
          <a:noFill/>
        </p:spPr>
        <p:txBody>
          <a:bodyPr wrap="square" rtlCol="0">
            <a:spAutoFit/>
          </a:bodyPr>
          <a:lstStyle/>
          <a:p>
            <a:r>
              <a:rPr lang="en-US" dirty="0"/>
              <a:t>“Science is one thing, wisdom is another. Science is an edged tool, with which men play like children, and cut their own fingers.” </a:t>
            </a:r>
            <a:r>
              <a:rPr lang="en-US" dirty="0" smtClean="0"/>
              <a:t>~ Sir </a:t>
            </a:r>
            <a:r>
              <a:rPr lang="en-US" dirty="0"/>
              <a:t>Arthur Eddington</a:t>
            </a:r>
          </a:p>
          <a:p>
            <a:endParaRPr lang="en-US" dirty="0"/>
          </a:p>
        </p:txBody>
      </p:sp>
      <p:sp>
        <p:nvSpPr>
          <p:cNvPr id="9" name="TextBox 8"/>
          <p:cNvSpPr txBox="1"/>
          <p:nvPr/>
        </p:nvSpPr>
        <p:spPr>
          <a:xfrm>
            <a:off x="7149738" y="980544"/>
            <a:ext cx="4005942" cy="2308324"/>
          </a:xfrm>
          <a:prstGeom prst="rect">
            <a:avLst/>
          </a:prstGeom>
          <a:noFill/>
        </p:spPr>
        <p:txBody>
          <a:bodyPr wrap="square" rtlCol="0">
            <a:spAutoFit/>
          </a:bodyPr>
          <a:lstStyle/>
          <a:p>
            <a:r>
              <a:rPr lang="en-US" i="1" dirty="0"/>
              <a:t>“</a:t>
            </a:r>
            <a:r>
              <a:rPr lang="en-US" dirty="0"/>
              <a:t>It's these funny little cuts on the side that give it away. Those analysis droids only focus on symbols. Huh! I should think that you Jedi would have more respect for the difference between knowledge and... heh heh heh... wisdom.” </a:t>
            </a:r>
            <a:r>
              <a:rPr lang="en-US" dirty="0" smtClean="0"/>
              <a:t>~ Dexter </a:t>
            </a:r>
            <a:r>
              <a:rPr lang="en-US" dirty="0" err="1"/>
              <a:t>Jettster</a:t>
            </a:r>
            <a:r>
              <a:rPr lang="en-US" dirty="0"/>
              <a:t> (Star Wars: The Clone Wars)</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9857" y="3620556"/>
            <a:ext cx="3235702" cy="1820083"/>
          </a:xfrm>
          <a:prstGeom prst="rect">
            <a:avLst/>
          </a:prstGeom>
        </p:spPr>
      </p:pic>
    </p:spTree>
    <p:extLst>
      <p:ext uri="{BB962C8B-B14F-4D97-AF65-F5344CB8AC3E}">
        <p14:creationId xmlns:p14="http://schemas.microsoft.com/office/powerpoint/2010/main" val="4723510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8769" y="1845734"/>
            <a:ext cx="3738821" cy="2994036"/>
          </a:xfrm>
          <a:prstGeom prst="rect">
            <a:avLst/>
          </a:prstGeom>
        </p:spPr>
      </p:pic>
      <p:sp>
        <p:nvSpPr>
          <p:cNvPr id="2" name="Title 1"/>
          <p:cNvSpPr>
            <a:spLocks noGrp="1"/>
          </p:cNvSpPr>
          <p:nvPr>
            <p:ph type="title"/>
          </p:nvPr>
        </p:nvSpPr>
        <p:spPr/>
        <p:txBody>
          <a:bodyPr/>
          <a:lstStyle/>
          <a:p>
            <a:r>
              <a:rPr lang="en-US" dirty="0" smtClean="0"/>
              <a:t>Culture, Imagination and the Future</a:t>
            </a:r>
            <a:endParaRPr lang="en-US" dirty="0"/>
          </a:p>
        </p:txBody>
      </p:sp>
      <p:sp>
        <p:nvSpPr>
          <p:cNvPr id="3" name="Content Placeholder 2"/>
          <p:cNvSpPr>
            <a:spLocks noGrp="1"/>
          </p:cNvSpPr>
          <p:nvPr>
            <p:ph idx="1"/>
          </p:nvPr>
        </p:nvSpPr>
        <p:spPr>
          <a:xfrm>
            <a:off x="1097279" y="1845734"/>
            <a:ext cx="5771353" cy="737978"/>
          </a:xfrm>
        </p:spPr>
        <p:txBody>
          <a:bodyPr/>
          <a:lstStyle/>
          <a:p>
            <a:r>
              <a:rPr lang="en-US" dirty="0" smtClean="0"/>
              <a:t>Is it surprising that the same culture </a:t>
            </a:r>
            <a:r>
              <a:rPr lang="en-US" smtClean="0"/>
              <a:t>that brought us:</a:t>
            </a:r>
          </a:p>
          <a:p>
            <a:endParaRPr lang="en-US" dirty="0"/>
          </a:p>
        </p:txBody>
      </p:sp>
      <p:pic>
        <p:nvPicPr>
          <p:cNvPr id="6" name="Picture 5"/>
          <p:cNvPicPr>
            <a:picLocks noChangeAspect="1"/>
          </p:cNvPicPr>
          <p:nvPr/>
        </p:nvPicPr>
        <p:blipFill>
          <a:blip r:embed="rId3"/>
          <a:stretch>
            <a:fillRect/>
          </a:stretch>
        </p:blipFill>
        <p:spPr>
          <a:xfrm>
            <a:off x="223284" y="2164926"/>
            <a:ext cx="4894768" cy="258203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7879" y="3342752"/>
            <a:ext cx="4443228" cy="2882524"/>
          </a:xfrm>
          <a:prstGeom prst="rect">
            <a:avLst/>
          </a:prstGeom>
        </p:spPr>
      </p:pic>
      <p:sp>
        <p:nvSpPr>
          <p:cNvPr id="4" name="TextBox 3"/>
          <p:cNvSpPr txBox="1"/>
          <p:nvPr/>
        </p:nvSpPr>
        <p:spPr>
          <a:xfrm>
            <a:off x="1797615" y="4746956"/>
            <a:ext cx="1199367" cy="261610"/>
          </a:xfrm>
          <a:prstGeom prst="rect">
            <a:avLst/>
          </a:prstGeom>
          <a:noFill/>
        </p:spPr>
        <p:txBody>
          <a:bodyPr wrap="none" rtlCol="0">
            <a:spAutoFit/>
          </a:bodyPr>
          <a:lstStyle/>
          <a:p>
            <a:r>
              <a:rPr lang="en-US" sz="1100" dirty="0" smtClean="0"/>
              <a:t>The assembly line</a:t>
            </a:r>
            <a:endParaRPr lang="en-US" sz="1100" dirty="0"/>
          </a:p>
        </p:txBody>
      </p:sp>
      <p:sp>
        <p:nvSpPr>
          <p:cNvPr id="5" name="TextBox 4"/>
          <p:cNvSpPr txBox="1"/>
          <p:nvPr/>
        </p:nvSpPr>
        <p:spPr>
          <a:xfrm>
            <a:off x="9027041" y="4817339"/>
            <a:ext cx="1774845" cy="261610"/>
          </a:xfrm>
          <a:prstGeom prst="rect">
            <a:avLst/>
          </a:prstGeom>
          <a:noFill/>
        </p:spPr>
        <p:txBody>
          <a:bodyPr wrap="none" rtlCol="0">
            <a:spAutoFit/>
          </a:bodyPr>
          <a:lstStyle/>
          <a:p>
            <a:r>
              <a:rPr lang="en-US" sz="1100" dirty="0" smtClean="0"/>
              <a:t>Giant mono crop corn fields</a:t>
            </a:r>
            <a:endParaRPr lang="en-US" sz="1100" dirty="0"/>
          </a:p>
        </p:txBody>
      </p:sp>
      <p:sp>
        <p:nvSpPr>
          <p:cNvPr id="9" name="TextBox 8"/>
          <p:cNvSpPr txBox="1"/>
          <p:nvPr/>
        </p:nvSpPr>
        <p:spPr>
          <a:xfrm>
            <a:off x="8591107" y="5963666"/>
            <a:ext cx="2236510" cy="261610"/>
          </a:xfrm>
          <a:prstGeom prst="rect">
            <a:avLst/>
          </a:prstGeom>
          <a:noFill/>
        </p:spPr>
        <p:txBody>
          <a:bodyPr wrap="none" rtlCol="0">
            <a:spAutoFit/>
          </a:bodyPr>
          <a:lstStyle/>
          <a:p>
            <a:r>
              <a:rPr lang="en-US" sz="1100" dirty="0" smtClean="0"/>
              <a:t>Repetitive non-place-based suburbs</a:t>
            </a:r>
            <a:endParaRPr lang="en-US" sz="1100" dirty="0"/>
          </a:p>
        </p:txBody>
      </p:sp>
    </p:spTree>
    <p:extLst>
      <p:ext uri="{BB962C8B-B14F-4D97-AF65-F5344CB8AC3E}">
        <p14:creationId xmlns:p14="http://schemas.microsoft.com/office/powerpoint/2010/main" val="2369923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105842"/>
            <a:ext cx="10058400" cy="1450757"/>
          </a:xfrm>
        </p:spPr>
        <p:txBody>
          <a:bodyPr/>
          <a:lstStyle/>
          <a:p>
            <a:r>
              <a:rPr lang="en-US" dirty="0" err="1" smtClean="0"/>
              <a:t>Contd</a:t>
            </a:r>
            <a:r>
              <a:rPr lang="en-US" dirty="0" smtClean="0"/>
              <a:t>:</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8204" y="2092032"/>
            <a:ext cx="4564321" cy="295539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9355" y="4364703"/>
            <a:ext cx="3048000" cy="1981200"/>
          </a:xfrm>
          <a:prstGeom prst="rect">
            <a:avLst/>
          </a:prstGeom>
        </p:spPr>
      </p:pic>
      <p:sp>
        <p:nvSpPr>
          <p:cNvPr id="7" name="TextBox 6"/>
          <p:cNvSpPr txBox="1"/>
          <p:nvPr/>
        </p:nvSpPr>
        <p:spPr>
          <a:xfrm>
            <a:off x="8679824" y="5047431"/>
            <a:ext cx="2749471" cy="261610"/>
          </a:xfrm>
          <a:prstGeom prst="rect">
            <a:avLst/>
          </a:prstGeom>
          <a:noFill/>
        </p:spPr>
        <p:txBody>
          <a:bodyPr wrap="none" rtlCol="0">
            <a:spAutoFit/>
          </a:bodyPr>
          <a:lstStyle/>
          <a:p>
            <a:r>
              <a:rPr lang="en-US" sz="1100" dirty="0" smtClean="0"/>
              <a:t>Mono crop, largely cloned (naturally) potato </a:t>
            </a:r>
            <a:endParaRPr lang="en-US" sz="1100" dirty="0"/>
          </a:p>
        </p:txBody>
      </p:sp>
      <p:sp>
        <p:nvSpPr>
          <p:cNvPr id="8" name="TextBox 7"/>
          <p:cNvSpPr txBox="1"/>
          <p:nvPr/>
        </p:nvSpPr>
        <p:spPr>
          <a:xfrm>
            <a:off x="8087355" y="6084293"/>
            <a:ext cx="1967205" cy="261610"/>
          </a:xfrm>
          <a:prstGeom prst="rect">
            <a:avLst/>
          </a:prstGeom>
          <a:noFill/>
        </p:spPr>
        <p:txBody>
          <a:bodyPr wrap="none" rtlCol="0">
            <a:spAutoFit/>
          </a:bodyPr>
          <a:lstStyle/>
          <a:p>
            <a:r>
              <a:rPr lang="en-US" sz="1100" dirty="0" smtClean="0"/>
              <a:t>Snapshot of Peruvian potatoes </a:t>
            </a:r>
            <a:endParaRPr lang="en-US" sz="1100" dirty="0"/>
          </a:p>
        </p:txBody>
      </p:sp>
      <p:sp>
        <p:nvSpPr>
          <p:cNvPr id="9" name="TextBox 8"/>
          <p:cNvSpPr txBox="1"/>
          <p:nvPr/>
        </p:nvSpPr>
        <p:spPr>
          <a:xfrm>
            <a:off x="5645888" y="4072270"/>
            <a:ext cx="453650" cy="369332"/>
          </a:xfrm>
          <a:prstGeom prst="rect">
            <a:avLst/>
          </a:prstGeom>
          <a:noFill/>
        </p:spPr>
        <p:txBody>
          <a:bodyPr wrap="none" rtlCol="0">
            <a:spAutoFit/>
          </a:bodyPr>
          <a:lstStyle/>
          <a:p>
            <a:r>
              <a:rPr lang="en-US" dirty="0" smtClean="0"/>
              <a:t>Vs.</a:t>
            </a:r>
            <a:endParaRPr lang="en-US" dirty="0"/>
          </a:p>
        </p:txBody>
      </p:sp>
      <p:grpSp>
        <p:nvGrpSpPr>
          <p:cNvPr id="10" name="Group 9"/>
          <p:cNvGrpSpPr/>
          <p:nvPr/>
        </p:nvGrpSpPr>
        <p:grpSpPr>
          <a:xfrm>
            <a:off x="1319739" y="2092032"/>
            <a:ext cx="3416349" cy="2874963"/>
            <a:chOff x="7770225" y="2269099"/>
            <a:chExt cx="3187700" cy="2983587"/>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0225" y="2269099"/>
              <a:ext cx="3187700" cy="2552700"/>
            </a:xfrm>
            <a:prstGeom prst="rect">
              <a:avLst/>
            </a:prstGeom>
          </p:spPr>
        </p:pic>
        <p:sp>
          <p:nvSpPr>
            <p:cNvPr id="12" name="TextBox 11"/>
            <p:cNvSpPr txBox="1"/>
            <p:nvPr/>
          </p:nvSpPr>
          <p:spPr>
            <a:xfrm>
              <a:off x="8196996" y="4821799"/>
              <a:ext cx="2518629" cy="430887"/>
            </a:xfrm>
            <a:prstGeom prst="rect">
              <a:avLst/>
            </a:prstGeom>
            <a:noFill/>
          </p:spPr>
          <p:txBody>
            <a:bodyPr wrap="square" rtlCol="0">
              <a:spAutoFit/>
            </a:bodyPr>
            <a:lstStyle/>
            <a:p>
              <a:pPr algn="ctr"/>
              <a:r>
                <a:rPr lang="en-US" sz="1100" dirty="0" smtClean="0"/>
                <a:t>Prized uniformity in tomatoes– helps with packaging and transport</a:t>
              </a:r>
              <a:endParaRPr lang="en-US" sz="1100" dirty="0"/>
            </a:p>
          </p:txBody>
        </p:sp>
      </p:grpSp>
    </p:spTree>
    <p:extLst>
      <p:ext uri="{BB962C8B-B14F-4D97-AF65-F5344CB8AC3E}">
        <p14:creationId xmlns:p14="http://schemas.microsoft.com/office/powerpoint/2010/main" val="7245654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2721" y="2966084"/>
            <a:ext cx="4555121" cy="3031744"/>
          </a:xfrm>
          <a:prstGeom prst="rect">
            <a:avLst/>
          </a:prstGeom>
        </p:spPr>
      </p:pic>
      <p:sp>
        <p:nvSpPr>
          <p:cNvPr id="2" name="Title 1"/>
          <p:cNvSpPr>
            <a:spLocks noGrp="1"/>
          </p:cNvSpPr>
          <p:nvPr>
            <p:ph type="title"/>
          </p:nvPr>
        </p:nvSpPr>
        <p:spPr/>
        <p:txBody>
          <a:bodyPr/>
          <a:lstStyle/>
          <a:p>
            <a:pPr algn="ctr"/>
            <a:r>
              <a:rPr lang="en-US" dirty="0" smtClean="0"/>
              <a:t>With further technological prowess?</a:t>
            </a:r>
            <a:br>
              <a:rPr lang="en-US" dirty="0" smtClean="0"/>
            </a:br>
            <a:r>
              <a:rPr lang="is-IS" dirty="0" smtClean="0"/>
              <a:t>Cloning</a:t>
            </a:r>
            <a:endParaRPr lang="en-US" dirty="0"/>
          </a:p>
        </p:txBody>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l="10666"/>
          <a:stretch/>
        </p:blipFill>
        <p:spPr>
          <a:xfrm>
            <a:off x="237743" y="2308987"/>
            <a:ext cx="4879043" cy="3611245"/>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6786" y="1984375"/>
            <a:ext cx="3235293" cy="4260468"/>
          </a:xfrm>
          <a:prstGeom prst="rect">
            <a:avLst/>
          </a:prstGeom>
        </p:spPr>
      </p:pic>
    </p:spTree>
    <p:extLst>
      <p:ext uri="{BB962C8B-B14F-4D97-AF65-F5344CB8AC3E}">
        <p14:creationId xmlns:p14="http://schemas.microsoft.com/office/powerpoint/2010/main" val="12733410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29413" y="1346360"/>
            <a:ext cx="4643918" cy="4922555"/>
          </a:xfr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836" y="286603"/>
            <a:ext cx="5918200" cy="5168900"/>
          </a:xfrm>
          <a:prstGeom prst="rect">
            <a:avLst/>
          </a:prstGeom>
        </p:spPr>
      </p:pic>
    </p:spTree>
    <p:extLst>
      <p:ext uri="{BB962C8B-B14F-4D97-AF65-F5344CB8AC3E}">
        <p14:creationId xmlns:p14="http://schemas.microsoft.com/office/powerpoint/2010/main" val="830341980"/>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21518</TotalTime>
  <Words>1643</Words>
  <Application>Microsoft Macintosh PowerPoint</Application>
  <PresentationFormat>Widescreen</PresentationFormat>
  <Paragraphs>195</Paragraphs>
  <Slides>24</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Calibri</vt:lpstr>
      <vt:lpstr>Calibri Light</vt:lpstr>
      <vt:lpstr>Wingdings</vt:lpstr>
      <vt:lpstr>Arial</vt:lpstr>
      <vt:lpstr>Retrospect</vt:lpstr>
      <vt:lpstr>Science is Culture</vt:lpstr>
      <vt:lpstr>Science’s Roles &amp; Goals in Our Society</vt:lpstr>
      <vt:lpstr>Is Everything Culture?</vt:lpstr>
      <vt:lpstr>Science as culture!?</vt:lpstr>
      <vt:lpstr>Quotes to Chew On:</vt:lpstr>
      <vt:lpstr>Culture, Imagination and the Future</vt:lpstr>
      <vt:lpstr>Contd:</vt:lpstr>
      <vt:lpstr>With further technological prowess? Cloning</vt:lpstr>
      <vt:lpstr>PowerPoint Presentation</vt:lpstr>
      <vt:lpstr>Like All Things: Science is Intertwined</vt:lpstr>
      <vt:lpstr>4 Is break out</vt:lpstr>
      <vt:lpstr>Behavior Patterns in Power Relations</vt:lpstr>
      <vt:lpstr>Power &amp; Privilege- Brief Intro</vt:lpstr>
      <vt:lpstr>Ethical Issues in the Field?</vt:lpstr>
      <vt:lpstr>Mini Case Studies </vt:lpstr>
      <vt:lpstr>PowerPoint Presentation</vt:lpstr>
      <vt:lpstr>PowerPoint Presentation</vt:lpstr>
      <vt:lpstr>PowerPoint Presentation</vt:lpstr>
      <vt:lpstr>Mini Case Studies </vt:lpstr>
      <vt:lpstr>PowerPoint Presentation</vt:lpstr>
      <vt:lpstr>PowerPoint Presentation</vt:lpstr>
      <vt:lpstr>Best Practices</vt:lpstr>
      <vt:lpstr>Going forward</vt:lpstr>
      <vt:lpstr>Resources </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Mazal Gabrieloff</dc:creator>
  <cp:lastModifiedBy>Michelle Mazal Gabrieloff</cp:lastModifiedBy>
  <cp:revision>72</cp:revision>
  <dcterms:created xsi:type="dcterms:W3CDTF">2017-03-02T20:34:23Z</dcterms:created>
  <dcterms:modified xsi:type="dcterms:W3CDTF">2017-04-06T20:37:24Z</dcterms:modified>
</cp:coreProperties>
</file>