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67" r:id="rId3"/>
    <p:sldId id="264" r:id="rId4"/>
    <p:sldId id="266" r:id="rId5"/>
    <p:sldId id="259" r:id="rId6"/>
    <p:sldId id="270" r:id="rId7"/>
    <p:sldId id="261" r:id="rId8"/>
    <p:sldId id="262" r:id="rId9"/>
    <p:sldId id="269" r:id="rId10"/>
    <p:sldId id="263" r:id="rId11"/>
  </p:sldIdLst>
  <p:sldSz cx="9144000" cy="5143500" type="screen16x9"/>
  <p:notesSz cx="6858000" cy="9144000"/>
  <p:embeddedFontLst>
    <p:embeddedFont>
      <p:font typeface="Architects Daughter" panose="020B0604020202020204" charset="0"/>
      <p:regular r:id="rId13"/>
    </p:embeddedFont>
    <p:embeddedFont>
      <p:font typeface="Ebrima" panose="02000000000000000000" pitchFamily="2" charset="0"/>
      <p:regular r:id="rId14"/>
      <p:bold r:id="rId15"/>
    </p:embeddedFont>
    <p:embeddedFont>
      <p:font typeface="Open Sans" panose="020B0606030504020204"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413" autoAdjust="0"/>
  </p:normalViewPr>
  <p:slideViewPr>
    <p:cSldViewPr snapToGrid="0">
      <p:cViewPr varScale="1">
        <p:scale>
          <a:sx n="117" d="100"/>
          <a:sy n="117" d="100"/>
        </p:scale>
        <p:origin x="1380"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rgbClr val="1F252E"/>
              </a:solidFill>
              <a:effectLst/>
              <a:latin typeface="Roboto" panose="02000000000000000000" pitchFamily="2" charset="0"/>
            </a:endParaRPr>
          </a:p>
          <a:p>
            <a:pPr marL="158750" indent="0" algn="l">
              <a:buNone/>
            </a:pPr>
            <a:r>
              <a:rPr lang="en-US" b="1" i="0" dirty="0">
                <a:solidFill>
                  <a:srgbClr val="1F252E"/>
                </a:solidFill>
                <a:effectLst/>
                <a:latin typeface="Roboto" panose="02000000000000000000" pitchFamily="2" charset="0"/>
              </a:rPr>
              <a:t>Paul Klee, Swiss – Fish Magic – Google Art Project.jpg (1925)</a:t>
            </a:r>
          </a:p>
          <a:p>
            <a:pPr marL="158750" indent="0" algn="l">
              <a:buNone/>
            </a:pPr>
            <a:r>
              <a:rPr lang="en-US" b="1" i="0" dirty="0">
                <a:solidFill>
                  <a:srgbClr val="1F252E"/>
                </a:solidFill>
                <a:effectLst/>
                <a:latin typeface="Roboto" panose="02000000000000000000" pitchFamily="2" charset="0"/>
              </a:rPr>
              <a:t>Allowing students to inspect an artistic image gets their observation juices flowing. They perk up. They know there isn’t a right answer. They are intrigued. Then move on to the maps. Do the same facilitation for both.</a:t>
            </a:r>
            <a:br>
              <a:rPr lang="en-US" b="1" i="0" dirty="0">
                <a:solidFill>
                  <a:srgbClr val="1F252E"/>
                </a:solidFill>
                <a:effectLst/>
                <a:latin typeface="Roboto" panose="02000000000000000000" pitchFamily="2" charset="0"/>
              </a:rPr>
            </a:br>
            <a:endParaRPr lang="en-US" dirty="0"/>
          </a:p>
        </p:txBody>
      </p:sp>
    </p:spTree>
    <p:extLst>
      <p:ext uri="{BB962C8B-B14F-4D97-AF65-F5344CB8AC3E}">
        <p14:creationId xmlns:p14="http://schemas.microsoft.com/office/powerpoint/2010/main" val="427694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pPr marL="158750" indent="0">
              <a:buNone/>
            </a:pPr>
            <a:endParaRPr lang="en-US" dirty="0"/>
          </a:p>
        </p:txBody>
      </p:sp>
    </p:spTree>
    <p:extLst>
      <p:ext uri="{BB962C8B-B14F-4D97-AF65-F5344CB8AC3E}">
        <p14:creationId xmlns:p14="http://schemas.microsoft.com/office/powerpoint/2010/main" val="317183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endParaRPr lang="en-US" dirty="0"/>
          </a:p>
        </p:txBody>
      </p:sp>
    </p:spTree>
    <p:extLst>
      <p:ext uri="{BB962C8B-B14F-4D97-AF65-F5344CB8AC3E}">
        <p14:creationId xmlns:p14="http://schemas.microsoft.com/office/powerpoint/2010/main" val="2088884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fab94222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fab9422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7155fb33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f7155fb33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f7155fb33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f7155fb33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7155fb33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f7155fb33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sos.noaa.gov/catalog/datasets/ocean-color-monthly-real-tim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commons.wikimedia.org/wiki/File:Paul_Klee,_Swiss_-_Fish_Magic_-_Google_Art_Project.jpg"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51900" y="-324225"/>
            <a:ext cx="8440200" cy="1233000"/>
          </a:xfrm>
          <a:prstGeom prst="rect">
            <a:avLst/>
          </a:prstGeom>
        </p:spPr>
        <p:txBody>
          <a:bodyPr spcFirstLastPara="1" wrap="square" lIns="91425" tIns="91425" rIns="91425" bIns="91425" anchor="b" anchorCtr="0">
            <a:normAutofit/>
          </a:bodyPr>
          <a:lstStyle/>
          <a:p>
            <a:pPr marL="0" lvl="0" indent="0" algn="ctr" rtl="0">
              <a:lnSpc>
                <a:spcPct val="115000"/>
              </a:lnSpc>
              <a:spcBef>
                <a:spcPts val="1800"/>
              </a:spcBef>
              <a:spcAft>
                <a:spcPts val="600"/>
              </a:spcAft>
              <a:buClr>
                <a:schemeClr val="dk1"/>
              </a:buClr>
              <a:buSzPts val="1100"/>
              <a:buFont typeface="Arial"/>
              <a:buNone/>
            </a:pPr>
            <a:r>
              <a:rPr lang="en" sz="4000" dirty="0"/>
              <a:t>🌎</a:t>
            </a:r>
            <a:r>
              <a:rPr lang="en" sz="4000" dirty="0">
                <a:latin typeface="Architects Daughter"/>
                <a:ea typeface="Architects Daughter"/>
                <a:cs typeface="Architects Daughter"/>
                <a:sym typeface="Architects Daughter"/>
              </a:rPr>
              <a:t> </a:t>
            </a:r>
            <a:r>
              <a:rPr lang="en" sz="2600" dirty="0">
                <a:latin typeface="Architects Daughter"/>
                <a:ea typeface="Architects Daughter"/>
                <a:cs typeface="Architects Daughter"/>
                <a:sym typeface="Architects Daughter"/>
              </a:rPr>
              <a:t>Data Lens: Exploring Earth’s Visual Stories</a:t>
            </a:r>
            <a:endParaRPr sz="6400" dirty="0"/>
          </a:p>
        </p:txBody>
      </p:sp>
      <p:sp>
        <p:nvSpPr>
          <p:cNvPr id="55" name="Google Shape;55;p13"/>
          <p:cNvSpPr txBox="1">
            <a:spLocks noGrp="1"/>
          </p:cNvSpPr>
          <p:nvPr>
            <p:ph type="subTitle" idx="1"/>
          </p:nvPr>
        </p:nvSpPr>
        <p:spPr>
          <a:xfrm>
            <a:off x="271500" y="1035650"/>
            <a:ext cx="8520600" cy="792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US" sz="1800" dirty="0">
                <a:solidFill>
                  <a:schemeClr val="dk1"/>
                </a:solidFill>
                <a:latin typeface="Open Sans"/>
                <a:ea typeface="Open Sans"/>
                <a:cs typeface="Open Sans"/>
                <a:sym typeface="Open Sans"/>
              </a:rPr>
              <a:t>We are going to slow down and take ten minutes or so to just observe and discuss what we discover and notice. There are no right or wrong answers.</a:t>
            </a:r>
          </a:p>
          <a:p>
            <a:pPr marL="0" lvl="0" indent="0" algn="l" rtl="0">
              <a:spcBef>
                <a:spcPts val="2400"/>
              </a:spcBef>
              <a:spcAft>
                <a:spcPts val="0"/>
              </a:spcAft>
              <a:buNone/>
            </a:pPr>
            <a:r>
              <a:rPr lang="en-US" sz="1800" dirty="0">
                <a:solidFill>
                  <a:srgbClr val="282323"/>
                </a:solidFill>
                <a:latin typeface="Open Sans"/>
                <a:ea typeface="Open Sans"/>
                <a:cs typeface="Open Sans"/>
                <a:sym typeface="Open Sans"/>
              </a:rPr>
              <a:t>First: Ground Rules</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Raise your hand to share your ideas with the class.</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All ideas are welcome. </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Be respectful of others’ ideas. It’s okay to disagree.</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Build on each other’s ideas.</a:t>
            </a:r>
          </a:p>
          <a:p>
            <a:pPr marL="95250" lvl="0" indent="0" algn="l" rtl="0">
              <a:spcBef>
                <a:spcPts val="1200"/>
              </a:spcBef>
              <a:spcAft>
                <a:spcPts val="0"/>
              </a:spcAft>
              <a:buClr>
                <a:srgbClr val="282323"/>
              </a:buClr>
              <a:buSzPts val="2100"/>
            </a:pPr>
            <a:endParaRPr lang="en-US" sz="1800" dirty="0">
              <a:solidFill>
                <a:srgbClr val="28232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5250" lvl="0" indent="0" algn="l" rtl="0">
              <a:spcBef>
                <a:spcPts val="1200"/>
              </a:spcBef>
              <a:spcAft>
                <a:spcPts val="0"/>
              </a:spcAft>
              <a:buClr>
                <a:srgbClr val="282323"/>
              </a:buClr>
              <a:buSzPts val="2100"/>
            </a:pPr>
            <a:r>
              <a:rPr lang="en-US" sz="1800" dirty="0">
                <a:solidFill>
                  <a:srgbClr val="282323"/>
                </a:solidFill>
                <a:latin typeface="Open Sans" panose="020B0606030504020204" pitchFamily="34" charset="0"/>
                <a:ea typeface="Open Sans" panose="020B0606030504020204" pitchFamily="34" charset="0"/>
                <a:cs typeface="Open Sans" panose="020B0606030504020204" pitchFamily="34" charset="0"/>
                <a:sym typeface="Open Sans"/>
              </a:rPr>
              <a:t>Next: One minute to quietly </a:t>
            </a:r>
            <a:r>
              <a:rPr lang="en-US" sz="1800" dirty="0">
                <a:solidFill>
                  <a:srgbClr val="282323"/>
                </a:solidFill>
                <a:latin typeface="Open Sans"/>
                <a:ea typeface="Open Sans"/>
                <a:cs typeface="Open Sans"/>
                <a:sym typeface="Open Sans"/>
              </a:rPr>
              <a:t>observe…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Open Sans"/>
                <a:ea typeface="Open Sans"/>
                <a:cs typeface="Open Sans"/>
                <a:sym typeface="Open Sans"/>
              </a:rPr>
              <a:t>Multimedia extension</a:t>
            </a:r>
            <a:endParaRPr dirty="0">
              <a:latin typeface="Open Sans"/>
              <a:ea typeface="Open Sans"/>
              <a:cs typeface="Open Sans"/>
              <a:sym typeface="Open Sans"/>
            </a:endParaRPr>
          </a:p>
        </p:txBody>
      </p:sp>
      <p:sp>
        <p:nvSpPr>
          <p:cNvPr id="105" name="Google Shape;105;p20"/>
          <p:cNvSpPr txBox="1">
            <a:spLocks noGrp="1"/>
          </p:cNvSpPr>
          <p:nvPr>
            <p:ph type="body" idx="1"/>
          </p:nvPr>
        </p:nvSpPr>
        <p:spPr>
          <a:xfrm>
            <a:off x="246386" y="1208314"/>
            <a:ext cx="8004316" cy="3747407"/>
          </a:xfrm>
          <a:prstGeom prst="rect">
            <a:avLst/>
          </a:prstGeom>
        </p:spPr>
        <p:txBody>
          <a:bodyPr spcFirstLastPara="1" wrap="square" lIns="91425" tIns="91425" rIns="91425" bIns="91425" anchor="t" anchorCtr="0">
            <a:normAutofit/>
          </a:bodyPr>
          <a:lstStyle/>
          <a:p>
            <a:pPr marL="0" lvl="0" indent="0" algn="l" rtl="0">
              <a:spcBef>
                <a:spcPts val="1800"/>
              </a:spcBef>
              <a:spcAft>
                <a:spcPts val="0"/>
              </a:spcAft>
              <a:buClr>
                <a:schemeClr val="dk1"/>
              </a:buClr>
              <a:buSzPts val="1100"/>
              <a:buFont typeface="Arial"/>
              <a:buNone/>
            </a:pPr>
            <a:r>
              <a:rPr lang="en" i="1" dirty="0">
                <a:latin typeface="Open Sans" panose="020B0606030504020204" pitchFamily="34" charset="0"/>
                <a:ea typeface="Open Sans" panose="020B0606030504020204" pitchFamily="34" charset="0"/>
                <a:sym typeface="Open Sans"/>
              </a:rPr>
              <a:t>Intended for: 6-12 Grade (15-20 minutes)</a:t>
            </a:r>
            <a:endParaRPr i="1" dirty="0">
              <a:latin typeface="Open Sans" panose="020B0606030504020204" pitchFamily="34" charset="0"/>
              <a:ea typeface="Open Sans" panose="020B0606030504020204" pitchFamily="34" charset="0"/>
              <a:sym typeface="Open Sans"/>
            </a:endParaRPr>
          </a:p>
          <a:p>
            <a:pPr marL="0" lvl="0" indent="0" algn="l" rtl="0">
              <a:spcBef>
                <a:spcPts val="600"/>
              </a:spcBef>
              <a:spcAft>
                <a:spcPts val="0"/>
              </a:spcAft>
              <a:buClr>
                <a:schemeClr val="dk1"/>
              </a:buClr>
              <a:buSzPts val="1100"/>
              <a:buFont typeface="Arial"/>
              <a:buNone/>
            </a:pPr>
            <a:endParaRPr sz="1200" b="1" dirty="0">
              <a:solidFill>
                <a:schemeClr val="dk1"/>
              </a:solidFill>
              <a:latin typeface="Open Sans"/>
              <a:ea typeface="Open Sans"/>
              <a:cs typeface="Open Sans"/>
              <a:sym typeface="Open Sans"/>
            </a:endParaRPr>
          </a:p>
          <a:p>
            <a:pPr marL="0" lvl="0" indent="0" algn="l" rtl="0">
              <a:spcBef>
                <a:spcPts val="1200"/>
              </a:spcBef>
              <a:spcAft>
                <a:spcPts val="1200"/>
              </a:spcAft>
              <a:buNone/>
            </a:pPr>
            <a:r>
              <a:rPr lang="en-US" dirty="0">
                <a:latin typeface="Open Sans" panose="020B0606030504020204" pitchFamily="34" charset="0"/>
                <a:ea typeface="Open Sans" panose="020B0606030504020204" pitchFamily="34" charset="0"/>
              </a:rPr>
              <a:t>Either as a class or individually – explore a 360</a:t>
            </a:r>
            <a:r>
              <a:rPr lang="en-US" dirty="0">
                <a:latin typeface="Ebrima" panose="02000000000000000000" pitchFamily="2" charset="0"/>
                <a:ea typeface="Ebrima" panose="02000000000000000000" pitchFamily="2" charset="0"/>
                <a:cs typeface="Ebrima" panose="02000000000000000000" pitchFamily="2" charset="0"/>
              </a:rPr>
              <a:t>º</a:t>
            </a:r>
            <a:r>
              <a:rPr lang="en-US" dirty="0">
                <a:latin typeface="Open Sans" panose="020B0606030504020204" pitchFamily="34" charset="0"/>
                <a:ea typeface="Open Sans" panose="020B0606030504020204" pitchFamily="34" charset="0"/>
                <a:cs typeface="Ebrima" panose="02000000000000000000" pitchFamily="2" charset="0"/>
              </a:rPr>
              <a:t> Virtual Dive into one or more National Marine Sanctuary.</a:t>
            </a:r>
            <a:endParaRPr lang="en-US" dirty="0">
              <a:latin typeface="Open Sans" panose="020B0606030504020204" pitchFamily="34" charset="0"/>
              <a:ea typeface="Open Sans" panose="020B0606030504020204" pitchFamily="34" charset="0"/>
            </a:endParaRPr>
          </a:p>
          <a:p>
            <a:pPr marL="0" lvl="0" indent="0" algn="l" rtl="0">
              <a:spcBef>
                <a:spcPts val="1200"/>
              </a:spcBef>
              <a:spcAft>
                <a:spcPts val="1200"/>
              </a:spcAft>
              <a:buNone/>
            </a:pPr>
            <a:r>
              <a:rPr lang="en-US" dirty="0">
                <a:latin typeface="Open Sans" panose="020B0606030504020204" pitchFamily="34" charset="0"/>
                <a:ea typeface="Open Sans" panose="020B0606030504020204" pitchFamily="34" charset="0"/>
              </a:rPr>
              <a:t>Answer a few questions on your worksheet.</a:t>
            </a:r>
          </a:p>
          <a:p>
            <a:pPr marL="0" indent="0">
              <a:spcBef>
                <a:spcPts val="1200"/>
              </a:spcBef>
              <a:spcAft>
                <a:spcPts val="1200"/>
              </a:spcAft>
              <a:buNone/>
            </a:pPr>
            <a:r>
              <a:rPr lang="en-US" sz="1800" dirty="0">
                <a:effectLst/>
                <a:latin typeface="Open Sans" panose="020B0606030504020204" pitchFamily="34" charset="0"/>
                <a:ea typeface="Open Sans" panose="020B0606030504020204" pitchFamily="34" charset="0"/>
              </a:rPr>
              <a:t>What careers do you think are highlighted in these videos and images.</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1200"/>
              </a:spcBef>
              <a:spcAft>
                <a:spcPts val="1200"/>
              </a:spcAft>
              <a:buNone/>
            </a:pPr>
            <a:endParaRPr lang="en-US" dirty="0">
              <a:latin typeface="Open Sans" panose="020B0606030504020204" pitchFamily="34" charset="0"/>
              <a:ea typeface="Open Sans" panose="020B0606030504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1086-CEC8-40B5-92A5-35ECA6F6E250}"/>
              </a:ext>
            </a:extLst>
          </p:cNvPr>
          <p:cNvSpPr>
            <a:spLocks noGrp="1"/>
          </p:cNvSpPr>
          <p:nvPr>
            <p:ph type="title"/>
          </p:nvPr>
        </p:nvSpPr>
        <p:spPr>
          <a:xfrm>
            <a:off x="417107" y="119743"/>
            <a:ext cx="8309786" cy="326572"/>
          </a:xfrm>
        </p:spPr>
        <p:txBody>
          <a:bodyPr>
            <a:normAutofit fontScale="90000"/>
          </a:bodyPr>
          <a:lstStyle/>
          <a:p>
            <a:r>
              <a:rPr lang="en-US" dirty="0"/>
              <a:t>What’s going on here?</a:t>
            </a:r>
          </a:p>
        </p:txBody>
      </p:sp>
      <p:pic>
        <p:nvPicPr>
          <p:cNvPr id="5" name="Picture 4">
            <a:extLst>
              <a:ext uri="{FF2B5EF4-FFF2-40B4-BE49-F238E27FC236}">
                <a16:creationId xmlns:a16="http://schemas.microsoft.com/office/drawing/2014/main" id="{D5032CBA-6FB6-46E6-9F38-E1DFC3863DCD}"/>
              </a:ext>
            </a:extLst>
          </p:cNvPr>
          <p:cNvPicPr>
            <a:picLocks noChangeAspect="1"/>
          </p:cNvPicPr>
          <p:nvPr/>
        </p:nvPicPr>
        <p:blipFill>
          <a:blip r:embed="rId3"/>
          <a:stretch>
            <a:fillRect/>
          </a:stretch>
        </p:blipFill>
        <p:spPr>
          <a:xfrm>
            <a:off x="1653356" y="562422"/>
            <a:ext cx="5837287" cy="4581078"/>
          </a:xfrm>
          <a:prstGeom prst="rect">
            <a:avLst/>
          </a:prstGeom>
        </p:spPr>
      </p:pic>
    </p:spTree>
    <p:extLst>
      <p:ext uri="{BB962C8B-B14F-4D97-AF65-F5344CB8AC3E}">
        <p14:creationId xmlns:p14="http://schemas.microsoft.com/office/powerpoint/2010/main" val="350347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23491-6BE7-4864-8F1D-62D87E165A9B}"/>
              </a:ext>
            </a:extLst>
          </p:cNvPr>
          <p:cNvSpPr txBox="1"/>
          <p:nvPr/>
        </p:nvSpPr>
        <p:spPr>
          <a:xfrm>
            <a:off x="1302327" y="109835"/>
            <a:ext cx="6354619" cy="461665"/>
          </a:xfrm>
          <a:prstGeom prst="rect">
            <a:avLst/>
          </a:prstGeom>
          <a:noFill/>
        </p:spPr>
        <p:txBody>
          <a:bodyPr wrap="square" rtlCol="0">
            <a:spAutoFit/>
          </a:bodyPr>
          <a:lstStyle/>
          <a:p>
            <a:pPr algn="ctr"/>
            <a:r>
              <a:rPr lang="en-US" sz="2400" dirty="0"/>
              <a:t>What’s going on here?</a:t>
            </a:r>
          </a:p>
        </p:txBody>
      </p:sp>
      <p:pic>
        <p:nvPicPr>
          <p:cNvPr id="3" name="Picture 2">
            <a:extLst>
              <a:ext uri="{FF2B5EF4-FFF2-40B4-BE49-F238E27FC236}">
                <a16:creationId xmlns:a16="http://schemas.microsoft.com/office/drawing/2014/main" id="{83884D61-8049-43D6-9F3B-665C8AB02279}"/>
              </a:ext>
            </a:extLst>
          </p:cNvPr>
          <p:cNvPicPr>
            <a:picLocks noChangeAspect="1"/>
          </p:cNvPicPr>
          <p:nvPr/>
        </p:nvPicPr>
        <p:blipFill>
          <a:blip r:embed="rId3"/>
          <a:stretch>
            <a:fillRect/>
          </a:stretch>
        </p:blipFill>
        <p:spPr>
          <a:xfrm>
            <a:off x="0" y="571500"/>
            <a:ext cx="9144000" cy="4572000"/>
          </a:xfrm>
          <a:prstGeom prst="rect">
            <a:avLst/>
          </a:prstGeom>
        </p:spPr>
      </p:pic>
    </p:spTree>
    <p:extLst>
      <p:ext uri="{BB962C8B-B14F-4D97-AF65-F5344CB8AC3E}">
        <p14:creationId xmlns:p14="http://schemas.microsoft.com/office/powerpoint/2010/main" val="124014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23491-6BE7-4864-8F1D-62D87E165A9B}"/>
              </a:ext>
            </a:extLst>
          </p:cNvPr>
          <p:cNvSpPr txBox="1"/>
          <p:nvPr/>
        </p:nvSpPr>
        <p:spPr>
          <a:xfrm>
            <a:off x="1302327" y="109835"/>
            <a:ext cx="6354619" cy="461665"/>
          </a:xfrm>
          <a:prstGeom prst="rect">
            <a:avLst/>
          </a:prstGeom>
          <a:noFill/>
        </p:spPr>
        <p:txBody>
          <a:bodyPr wrap="square" rtlCol="0">
            <a:spAutoFit/>
          </a:bodyPr>
          <a:lstStyle/>
          <a:p>
            <a:pPr algn="ctr"/>
            <a:r>
              <a:rPr lang="en-US" sz="2400" dirty="0"/>
              <a:t>Now, what do you notice?</a:t>
            </a:r>
          </a:p>
        </p:txBody>
      </p:sp>
      <p:pic>
        <p:nvPicPr>
          <p:cNvPr id="4" name="Picture 3">
            <a:extLst>
              <a:ext uri="{FF2B5EF4-FFF2-40B4-BE49-F238E27FC236}">
                <a16:creationId xmlns:a16="http://schemas.microsoft.com/office/drawing/2014/main" id="{C228BB68-1877-44D0-A645-874901184CC9}"/>
              </a:ext>
            </a:extLst>
          </p:cNvPr>
          <p:cNvPicPr>
            <a:picLocks noChangeAspect="1"/>
          </p:cNvPicPr>
          <p:nvPr/>
        </p:nvPicPr>
        <p:blipFill>
          <a:blip r:embed="rId3"/>
          <a:stretch>
            <a:fillRect/>
          </a:stretch>
        </p:blipFill>
        <p:spPr>
          <a:xfrm>
            <a:off x="0" y="571500"/>
            <a:ext cx="9144000" cy="4572000"/>
          </a:xfrm>
          <a:prstGeom prst="rect">
            <a:avLst/>
          </a:prstGeom>
        </p:spPr>
      </p:pic>
      <p:sp>
        <p:nvSpPr>
          <p:cNvPr id="6" name="TextBox 5">
            <a:extLst>
              <a:ext uri="{FF2B5EF4-FFF2-40B4-BE49-F238E27FC236}">
                <a16:creationId xmlns:a16="http://schemas.microsoft.com/office/drawing/2014/main" id="{369BA3FE-E8B0-4AFC-9303-AA0AFECD1EC5}"/>
              </a:ext>
            </a:extLst>
          </p:cNvPr>
          <p:cNvSpPr txBox="1"/>
          <p:nvPr/>
        </p:nvSpPr>
        <p:spPr>
          <a:xfrm>
            <a:off x="5061857" y="4572000"/>
            <a:ext cx="3126921" cy="523220"/>
          </a:xfrm>
          <a:prstGeom prst="rect">
            <a:avLst/>
          </a:prstGeom>
          <a:noFill/>
        </p:spPr>
        <p:txBody>
          <a:bodyPr wrap="square" rtlCol="0">
            <a:spAutoFit/>
          </a:bodyPr>
          <a:lstStyle/>
          <a:p>
            <a:r>
              <a:rPr lang="en-US" dirty="0"/>
              <a:t>Monthly average Chlorophyll Concentration – August 2025</a:t>
            </a:r>
          </a:p>
        </p:txBody>
      </p:sp>
    </p:spTree>
    <p:extLst>
      <p:ext uri="{BB962C8B-B14F-4D97-AF65-F5344CB8AC3E}">
        <p14:creationId xmlns:p14="http://schemas.microsoft.com/office/powerpoint/2010/main" val="1118869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366144" y="928467"/>
            <a:ext cx="2137905" cy="3748763"/>
          </a:xfrm>
          <a:prstGeom prst="rect">
            <a:avLst/>
          </a:prstGeom>
          <a:noFill/>
          <a:ln>
            <a:noFill/>
          </a:ln>
        </p:spPr>
        <p:txBody>
          <a:bodyPr spcFirstLastPara="1" wrap="square" lIns="91425" tIns="91425" rIns="91425" bIns="91425" anchor="t" anchorCtr="0">
            <a:noAutofit/>
          </a:bodyPr>
          <a:lstStyle/>
          <a:p>
            <a:pPr marL="342900" indent="-342900">
              <a:spcBef>
                <a:spcPts val="600"/>
              </a:spcBef>
              <a:buClr>
                <a:schemeClr val="dk1"/>
              </a:buClr>
              <a:buSzPts val="1100"/>
              <a:buFont typeface="Arial"/>
              <a:buAutoNum type="arabicParenR"/>
            </a:pPr>
            <a:r>
              <a:rPr lang="en-US" sz="1500" dirty="0">
                <a:solidFill>
                  <a:schemeClr val="dk1"/>
                </a:solidFill>
                <a:latin typeface="Open Sans"/>
                <a:ea typeface="Open Sans"/>
                <a:cs typeface="Open Sans"/>
                <a:sym typeface="Open Sans"/>
              </a:rPr>
              <a:t>In this map, identify which Earth systems are shown.</a:t>
            </a:r>
          </a:p>
          <a:p>
            <a:pPr marL="342900" indent="-342900">
              <a:spcBef>
                <a:spcPts val="600"/>
              </a:spcBef>
              <a:buClr>
                <a:schemeClr val="dk1"/>
              </a:buClr>
              <a:buSzPts val="1100"/>
              <a:buFont typeface="Arial"/>
              <a:buAutoNum type="arabicParenR"/>
            </a:pPr>
            <a:r>
              <a:rPr lang="en-US" sz="1500" dirty="0">
                <a:solidFill>
                  <a:schemeClr val="dk1"/>
                </a:solidFill>
                <a:latin typeface="Open Sans"/>
                <a:ea typeface="Open Sans"/>
                <a:cs typeface="Open Sans"/>
                <a:sym typeface="Open Sans"/>
              </a:rPr>
              <a:t>How do these systems interact?</a:t>
            </a:r>
          </a:p>
          <a:p>
            <a:pPr marL="342900" indent="-342900">
              <a:spcBef>
                <a:spcPts val="600"/>
              </a:spcBef>
              <a:buClr>
                <a:schemeClr val="dk1"/>
              </a:buClr>
              <a:buSzPts val="1100"/>
              <a:buFont typeface="Arial"/>
              <a:buAutoNum type="arabicParenR"/>
            </a:pPr>
            <a:r>
              <a:rPr lang="en-US" sz="1500" dirty="0">
                <a:solidFill>
                  <a:schemeClr val="dk1"/>
                </a:solidFill>
                <a:latin typeface="Open Sans"/>
                <a:ea typeface="Open Sans"/>
                <a:cs typeface="Open Sans"/>
                <a:sym typeface="Open Sans"/>
              </a:rPr>
              <a:t>How might the systems change over time?</a:t>
            </a:r>
          </a:p>
        </p:txBody>
      </p:sp>
      <p:sp>
        <p:nvSpPr>
          <p:cNvPr id="15" name="Google Shape;87;p17">
            <a:extLst>
              <a:ext uri="{FF2B5EF4-FFF2-40B4-BE49-F238E27FC236}">
                <a16:creationId xmlns:a16="http://schemas.microsoft.com/office/drawing/2014/main" id="{F267D1FC-B41A-4A5F-9E85-649F950DFEEC}"/>
              </a:ext>
            </a:extLst>
          </p:cNvPr>
          <p:cNvSpPr txBox="1"/>
          <p:nvPr/>
        </p:nvSpPr>
        <p:spPr>
          <a:xfrm>
            <a:off x="366144" y="191949"/>
            <a:ext cx="5901013" cy="57446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800" dirty="0">
                <a:solidFill>
                  <a:schemeClr val="dk1"/>
                </a:solidFill>
                <a:latin typeface="Open Sans"/>
                <a:ea typeface="Open Sans"/>
                <a:cs typeface="Open Sans"/>
                <a:sym typeface="Open Sans"/>
              </a:rPr>
              <a:t>Questions </a:t>
            </a:r>
          </a:p>
          <a:p>
            <a:pPr marL="0" marR="0" lvl="0" indent="0" algn="l" rtl="0">
              <a:lnSpc>
                <a:spcPct val="100000"/>
              </a:lnSpc>
              <a:spcBef>
                <a:spcPts val="0"/>
              </a:spcBef>
              <a:spcAft>
                <a:spcPts val="0"/>
              </a:spcAft>
              <a:buNone/>
            </a:pPr>
            <a:r>
              <a:rPr lang="en" sz="2000" dirty="0">
                <a:solidFill>
                  <a:schemeClr val="dk1"/>
                </a:solidFill>
                <a:latin typeface="Open Sans"/>
                <a:ea typeface="Open Sans"/>
                <a:cs typeface="Open Sans"/>
                <a:sym typeface="Open Sans"/>
              </a:rPr>
              <a:t>Answer on your worksheet:</a:t>
            </a:r>
            <a:endParaRPr sz="2000" dirty="0">
              <a:solidFill>
                <a:schemeClr val="dk1"/>
              </a:solidFill>
              <a:latin typeface="Open Sans"/>
              <a:ea typeface="Open Sans"/>
              <a:cs typeface="Open Sans"/>
              <a:sym typeface="Open Sans"/>
            </a:endParaRPr>
          </a:p>
        </p:txBody>
      </p:sp>
      <p:sp>
        <p:nvSpPr>
          <p:cNvPr id="5" name="TextBox 4">
            <a:extLst>
              <a:ext uri="{FF2B5EF4-FFF2-40B4-BE49-F238E27FC236}">
                <a16:creationId xmlns:a16="http://schemas.microsoft.com/office/drawing/2014/main" id="{37B9BB8A-52B7-4714-8266-2B28F759B41D}"/>
              </a:ext>
            </a:extLst>
          </p:cNvPr>
          <p:cNvSpPr txBox="1"/>
          <p:nvPr/>
        </p:nvSpPr>
        <p:spPr>
          <a:xfrm>
            <a:off x="4572000" y="4813051"/>
            <a:ext cx="4846321" cy="276999"/>
          </a:xfrm>
          <a:prstGeom prst="rect">
            <a:avLst/>
          </a:prstGeom>
          <a:noFill/>
        </p:spPr>
        <p:txBody>
          <a:bodyPr wrap="square" rtlCol="0">
            <a:spAutoFit/>
          </a:bodyPr>
          <a:lstStyle/>
          <a:p>
            <a:r>
              <a:rPr lang="en-US" sz="1200" dirty="0"/>
              <a:t>Sources: NOAA Science On a Sphere, NOAA View</a:t>
            </a:r>
          </a:p>
        </p:txBody>
      </p:sp>
      <p:pic>
        <p:nvPicPr>
          <p:cNvPr id="6" name="Picture 5">
            <a:extLst>
              <a:ext uri="{FF2B5EF4-FFF2-40B4-BE49-F238E27FC236}">
                <a16:creationId xmlns:a16="http://schemas.microsoft.com/office/drawing/2014/main" id="{5DF9CDB4-C5E6-4EE5-869F-F2D444E39614}"/>
              </a:ext>
            </a:extLst>
          </p:cNvPr>
          <p:cNvPicPr>
            <a:picLocks noChangeAspect="1"/>
          </p:cNvPicPr>
          <p:nvPr/>
        </p:nvPicPr>
        <p:blipFill>
          <a:blip r:embed="rId3"/>
          <a:stretch>
            <a:fillRect/>
          </a:stretch>
        </p:blipFill>
        <p:spPr>
          <a:xfrm>
            <a:off x="2648241" y="928467"/>
            <a:ext cx="6443004" cy="3221502"/>
          </a:xfrm>
          <a:prstGeom prst="rect">
            <a:avLst/>
          </a:prstGeom>
        </p:spPr>
      </p:pic>
      <p:sp>
        <p:nvSpPr>
          <p:cNvPr id="7" name="TextBox 6">
            <a:extLst>
              <a:ext uri="{FF2B5EF4-FFF2-40B4-BE49-F238E27FC236}">
                <a16:creationId xmlns:a16="http://schemas.microsoft.com/office/drawing/2014/main" id="{8074058C-21DC-4686-AA87-61BC71A7E3DB}"/>
              </a:ext>
            </a:extLst>
          </p:cNvPr>
          <p:cNvSpPr txBox="1"/>
          <p:nvPr/>
        </p:nvSpPr>
        <p:spPr>
          <a:xfrm>
            <a:off x="4572000" y="4197232"/>
            <a:ext cx="3126921" cy="523220"/>
          </a:xfrm>
          <a:prstGeom prst="rect">
            <a:avLst/>
          </a:prstGeom>
          <a:noFill/>
        </p:spPr>
        <p:txBody>
          <a:bodyPr wrap="square" rtlCol="0">
            <a:spAutoFit/>
          </a:bodyPr>
          <a:lstStyle/>
          <a:p>
            <a:r>
              <a:rPr lang="en-US" dirty="0"/>
              <a:t>Monthly average Chlorophyll Concentration – August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BBDD-E786-480F-96A3-A9E39C0A6231}"/>
              </a:ext>
            </a:extLst>
          </p:cNvPr>
          <p:cNvSpPr>
            <a:spLocks noGrp="1"/>
          </p:cNvSpPr>
          <p:nvPr>
            <p:ph type="title"/>
          </p:nvPr>
        </p:nvSpPr>
        <p:spPr>
          <a:xfrm>
            <a:off x="311700" y="445024"/>
            <a:ext cx="3443871" cy="575511"/>
          </a:xfrm>
        </p:spPr>
        <p:txBody>
          <a:bodyPr>
            <a:normAutofit fontScale="90000"/>
          </a:bodyPr>
          <a:lstStyle/>
          <a:p>
            <a:r>
              <a:rPr lang="en-US" dirty="0"/>
              <a:t>Higher order thinking</a:t>
            </a:r>
          </a:p>
        </p:txBody>
      </p:sp>
      <p:sp>
        <p:nvSpPr>
          <p:cNvPr id="3" name="Text Placeholder 2">
            <a:extLst>
              <a:ext uri="{FF2B5EF4-FFF2-40B4-BE49-F238E27FC236}">
                <a16:creationId xmlns:a16="http://schemas.microsoft.com/office/drawing/2014/main" id="{F43ACD80-C641-4148-B2EC-14E67C1829A3}"/>
              </a:ext>
            </a:extLst>
          </p:cNvPr>
          <p:cNvSpPr>
            <a:spLocks noGrp="1"/>
          </p:cNvSpPr>
          <p:nvPr>
            <p:ph type="body" idx="1"/>
          </p:nvPr>
        </p:nvSpPr>
        <p:spPr>
          <a:xfrm>
            <a:off x="311700" y="1152474"/>
            <a:ext cx="3443871" cy="3697111"/>
          </a:xfrm>
        </p:spPr>
        <p:txBody>
          <a:bodyPr/>
          <a:lstStyle/>
          <a:p>
            <a:pPr marL="114300" indent="0">
              <a:buNone/>
            </a:pPr>
            <a:r>
              <a:rPr lang="en-US" dirty="0"/>
              <a:t>4. How might the maps of chlorophyll in the ocean relate to this photosynthesis diagram? </a:t>
            </a:r>
          </a:p>
        </p:txBody>
      </p:sp>
      <p:pic>
        <p:nvPicPr>
          <p:cNvPr id="5" name="Picture 4">
            <a:extLst>
              <a:ext uri="{FF2B5EF4-FFF2-40B4-BE49-F238E27FC236}">
                <a16:creationId xmlns:a16="http://schemas.microsoft.com/office/drawing/2014/main" id="{D2833F7B-E21A-4EAF-BC66-DB7936EF890E}"/>
              </a:ext>
            </a:extLst>
          </p:cNvPr>
          <p:cNvPicPr>
            <a:picLocks noChangeAspect="1"/>
          </p:cNvPicPr>
          <p:nvPr/>
        </p:nvPicPr>
        <p:blipFill>
          <a:blip r:embed="rId2"/>
          <a:stretch>
            <a:fillRect/>
          </a:stretch>
        </p:blipFill>
        <p:spPr>
          <a:xfrm>
            <a:off x="4038657" y="0"/>
            <a:ext cx="5105343" cy="5143500"/>
          </a:xfrm>
          <a:prstGeom prst="rect">
            <a:avLst/>
          </a:prstGeom>
        </p:spPr>
      </p:pic>
    </p:spTree>
    <p:extLst>
      <p:ext uri="{BB962C8B-B14F-4D97-AF65-F5344CB8AC3E}">
        <p14:creationId xmlns:p14="http://schemas.microsoft.com/office/powerpoint/2010/main" val="1671805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Open Sans"/>
                <a:ea typeface="Open Sans"/>
                <a:cs typeface="Open Sans"/>
                <a:sym typeface="Open Sans"/>
              </a:rPr>
              <a:t>End of Data Lens</a:t>
            </a:r>
            <a:endParaRPr dirty="0">
              <a:latin typeface="Open Sans"/>
              <a:ea typeface="Open Sans"/>
              <a:cs typeface="Open Sans"/>
              <a:sym typeface="Open Sans"/>
            </a:endParaRPr>
          </a:p>
        </p:txBody>
      </p:sp>
      <p:sp>
        <p:nvSpPr>
          <p:cNvPr id="93" name="Google Shape;9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latin typeface="Open Sans"/>
                <a:ea typeface="Open Sans"/>
                <a:cs typeface="Open Sans"/>
                <a:sym typeface="Open Sans"/>
              </a:rPr>
              <a:t>Learn more about the dataset and artwork. Read the descriptions on the next slides. (5 min)</a:t>
            </a:r>
          </a:p>
          <a:p>
            <a:pPr marL="0" lvl="0" indent="0" algn="l" rtl="0">
              <a:spcBef>
                <a:spcPts val="0"/>
              </a:spcBef>
              <a:spcAft>
                <a:spcPts val="0"/>
              </a:spcAft>
              <a:buNone/>
            </a:pPr>
            <a:endParaRPr lang="en-US" dirty="0">
              <a:latin typeface="Open Sans"/>
              <a:ea typeface="Open Sans"/>
              <a:cs typeface="Open Sans"/>
              <a:sym typeface="Open Sans"/>
            </a:endParaRPr>
          </a:p>
          <a:p>
            <a:pPr marL="0" lvl="0" indent="0" algn="l" rtl="0">
              <a:spcBef>
                <a:spcPts val="0"/>
              </a:spcBef>
              <a:spcAft>
                <a:spcPts val="0"/>
              </a:spcAft>
              <a:buNone/>
            </a:pPr>
            <a:r>
              <a:rPr lang="en-US" dirty="0">
                <a:latin typeface="Open Sans"/>
                <a:ea typeface="Open Sans"/>
                <a:cs typeface="Open Sans"/>
                <a:sym typeface="Open Sans"/>
              </a:rPr>
              <a:t>Go to the last slide for directions to the multimedia extension. (10 min)</a:t>
            </a:r>
            <a:endParaRPr dirty="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24807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2220" u="sng" dirty="0">
                <a:solidFill>
                  <a:schemeClr val="hlink"/>
                </a:solidFill>
                <a:latin typeface="Open Sans"/>
                <a:ea typeface="Open Sans"/>
                <a:cs typeface="Open Sans"/>
                <a:sym typeface="Open Sans"/>
                <a:hlinkClick r:id="rId3"/>
              </a:rPr>
              <a:t>Ocean Color</a:t>
            </a:r>
            <a:endParaRPr sz="2220" dirty="0">
              <a:latin typeface="Open Sans"/>
              <a:ea typeface="Open Sans"/>
              <a:cs typeface="Open Sans"/>
              <a:sym typeface="Open Sans"/>
            </a:endParaRPr>
          </a:p>
        </p:txBody>
      </p:sp>
      <p:sp>
        <p:nvSpPr>
          <p:cNvPr id="4" name="Rectangle 3">
            <a:extLst>
              <a:ext uri="{FF2B5EF4-FFF2-40B4-BE49-F238E27FC236}">
                <a16:creationId xmlns:a16="http://schemas.microsoft.com/office/drawing/2014/main" id="{4E178FE6-B32A-4BDD-8AEA-371F5CE01287}"/>
              </a:ext>
            </a:extLst>
          </p:cNvPr>
          <p:cNvSpPr>
            <a:spLocks noChangeArrowheads="1"/>
          </p:cNvSpPr>
          <p:nvPr/>
        </p:nvSpPr>
        <p:spPr bwMode="auto">
          <a:xfrm>
            <a:off x="248093" y="820778"/>
            <a:ext cx="889590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US" b="0" i="0" dirty="0">
                <a:solidFill>
                  <a:srgbClr val="1B1B1B"/>
                </a:solidFill>
                <a:effectLst/>
                <a:latin typeface="Open Sans" panose="020B0606030504020204" pitchFamily="34" charset="0"/>
              </a:rPr>
              <a:t>About half of the oxygen we breathe actually comes from the ocean! Tiny ocean plants called algae release oxygen during photosynthesis, just like land plants do. These algae are also the base of most ocean food webs, feeding everything from small fish to whales.</a:t>
            </a:r>
          </a:p>
          <a:p>
            <a:pPr algn="l"/>
            <a:endParaRPr lang="en-US" b="0" i="0" dirty="0">
              <a:solidFill>
                <a:srgbClr val="1B1B1B"/>
              </a:solidFill>
              <a:effectLst/>
              <a:latin typeface="Open Sans" panose="020B0606030504020204" pitchFamily="34" charset="0"/>
            </a:endParaRPr>
          </a:p>
          <a:p>
            <a:pPr algn="l"/>
            <a:r>
              <a:rPr lang="en-US" b="0" i="0" dirty="0">
                <a:solidFill>
                  <a:srgbClr val="1B1B1B"/>
                </a:solidFill>
                <a:effectLst/>
                <a:latin typeface="Open Sans" panose="020B0606030504020204" pitchFamily="34" charset="0"/>
              </a:rPr>
              <a:t>Satellites can “see” the ocean by measuring how sunlight bounces off the surface. Algae contain a green pigment called chlorophyll. Chlorophyll absorbs red and blue light but reflects green light, so scientists can use satellite data to figure out how much algae is in the water.</a:t>
            </a:r>
          </a:p>
          <a:p>
            <a:pPr algn="l"/>
            <a:endParaRPr lang="en-US" b="0" i="0" dirty="0">
              <a:solidFill>
                <a:srgbClr val="1B1B1B"/>
              </a:solidFill>
              <a:effectLst/>
              <a:latin typeface="Open Sans" panose="020B0606030504020204" pitchFamily="34" charset="0"/>
            </a:endParaRPr>
          </a:p>
          <a:p>
            <a:pPr algn="l"/>
            <a:r>
              <a:rPr lang="en-US" b="0" i="0" dirty="0">
                <a:solidFill>
                  <a:srgbClr val="1B1B1B"/>
                </a:solidFill>
                <a:effectLst/>
                <a:latin typeface="Open Sans" panose="020B0606030504020204" pitchFamily="34" charset="0"/>
              </a:rPr>
              <a:t>Since 1997, satellites like NASA’s </a:t>
            </a:r>
            <a:r>
              <a:rPr lang="en-US" b="0" i="0" dirty="0" err="1">
                <a:solidFill>
                  <a:srgbClr val="1B1B1B"/>
                </a:solidFill>
                <a:effectLst/>
                <a:latin typeface="Open Sans" panose="020B0606030504020204" pitchFamily="34" charset="0"/>
              </a:rPr>
              <a:t>SeaWiFS</a:t>
            </a:r>
            <a:r>
              <a:rPr lang="en-US" b="0" i="0" dirty="0">
                <a:solidFill>
                  <a:srgbClr val="1B1B1B"/>
                </a:solidFill>
                <a:effectLst/>
                <a:latin typeface="Open Sans" panose="020B0606030504020204" pitchFamily="34" charset="0"/>
              </a:rPr>
              <a:t>, Aqua, and the joint NASA/NOAA Suomi NPP have been collecting this kind of information. NOAA uses the data to study things like how productive the ocean is, how carbon moves through Earth’s systems, and where fish are likely to live.</a:t>
            </a:r>
          </a:p>
          <a:p>
            <a:pPr algn="l"/>
            <a:endParaRPr lang="en-US" b="0" i="0" dirty="0">
              <a:solidFill>
                <a:srgbClr val="1B1B1B"/>
              </a:solidFill>
              <a:effectLst/>
              <a:latin typeface="Open Sans" panose="020B0606030504020204" pitchFamily="34" charset="0"/>
            </a:endParaRPr>
          </a:p>
          <a:p>
            <a:pPr algn="l"/>
            <a:r>
              <a:rPr lang="en-US" b="0" i="0" dirty="0">
                <a:solidFill>
                  <a:srgbClr val="1B1B1B"/>
                </a:solidFill>
                <a:effectLst/>
                <a:latin typeface="Open Sans" panose="020B0606030504020204" pitchFamily="34" charset="0"/>
              </a:rPr>
              <a:t>In the imagery, ocean areas with little algae show up blue, while areas with more algae appear green to yellow. Gray patches mean the satellite couldn’t “see” the ocean surface because of clouds—or in the polar regions during winter, because there’s no sunlight.</a:t>
            </a:r>
          </a:p>
          <a:p>
            <a:pPr algn="l"/>
            <a:endParaRPr lang="en-US" b="0" i="0" dirty="0">
              <a:solidFill>
                <a:srgbClr val="1B1B1B"/>
              </a:solidFill>
              <a:effectLst/>
              <a:latin typeface="Open Sans" panose="020B0606030504020204" pitchFamily="34" charset="0"/>
            </a:endParaRPr>
          </a:p>
          <a:p>
            <a:pPr algn="l"/>
            <a:r>
              <a:rPr lang="en-US" b="0" i="0" dirty="0">
                <a:solidFill>
                  <a:srgbClr val="1B1B1B"/>
                </a:solidFill>
                <a:effectLst/>
                <a:latin typeface="Open Sans" panose="020B0606030504020204" pitchFamily="34" charset="0"/>
              </a:rPr>
              <a:t>This dataset is updated every month. In the year-long loop, you can watch the seasonal changes in algae growth across the globe.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D47B-D5D4-433B-AF67-0169A34228CE}"/>
              </a:ext>
            </a:extLst>
          </p:cNvPr>
          <p:cNvSpPr>
            <a:spLocks noGrp="1"/>
          </p:cNvSpPr>
          <p:nvPr>
            <p:ph type="title"/>
          </p:nvPr>
        </p:nvSpPr>
        <p:spPr/>
        <p:txBody>
          <a:bodyPr>
            <a:normAutofit fontScale="90000"/>
          </a:bodyPr>
          <a:lstStyle/>
          <a:p>
            <a:r>
              <a:rPr lang="en-US" i="0" dirty="0">
                <a:solidFill>
                  <a:srgbClr val="444444"/>
                </a:solidFill>
                <a:effectLst/>
                <a:latin typeface="Open Sans" panose="020B0606030504020204" pitchFamily="34" charset="0"/>
                <a:hlinkClick r:id="rId2"/>
              </a:rPr>
              <a:t>Fish Magic</a:t>
            </a:r>
            <a:endParaRPr lang="en-US" dirty="0"/>
          </a:p>
        </p:txBody>
      </p:sp>
      <p:sp>
        <p:nvSpPr>
          <p:cNvPr id="3" name="Text Placeholder 2">
            <a:extLst>
              <a:ext uri="{FF2B5EF4-FFF2-40B4-BE49-F238E27FC236}">
                <a16:creationId xmlns:a16="http://schemas.microsoft.com/office/drawing/2014/main" id="{901271C4-51FB-4DEE-B25D-25B4BD115921}"/>
              </a:ext>
            </a:extLst>
          </p:cNvPr>
          <p:cNvSpPr>
            <a:spLocks noGrp="1"/>
          </p:cNvSpPr>
          <p:nvPr>
            <p:ph type="body" idx="1"/>
          </p:nvPr>
        </p:nvSpPr>
        <p:spPr/>
        <p:txBody>
          <a:bodyPr>
            <a:normAutofit/>
          </a:bodyPr>
          <a:lstStyle/>
          <a:p>
            <a:pPr marL="114300" indent="0" algn="l">
              <a:buNone/>
            </a:pPr>
            <a:r>
              <a:rPr lang="en-US" b="1" i="0" dirty="0">
                <a:solidFill>
                  <a:srgbClr val="444444"/>
                </a:solidFill>
                <a:effectLst/>
                <a:latin typeface="Open Sans" panose="020B0606030504020204" pitchFamily="34" charset="0"/>
              </a:rPr>
              <a:t>Artist: Paul Klee, Swiss</a:t>
            </a:r>
            <a:br>
              <a:rPr lang="en-US" b="1" i="0" dirty="0">
                <a:solidFill>
                  <a:srgbClr val="444444"/>
                </a:solidFill>
                <a:effectLst/>
                <a:latin typeface="Open Sans" panose="020B0606030504020204" pitchFamily="34" charset="0"/>
              </a:rPr>
            </a:br>
            <a:endParaRPr lang="en-US" b="0" i="0" dirty="0">
              <a:solidFill>
                <a:srgbClr val="444444"/>
              </a:solidFill>
              <a:effectLst/>
              <a:latin typeface="Open Sans" panose="020B0606030504020204" pitchFamily="34" charset="0"/>
            </a:endParaRPr>
          </a:p>
          <a:p>
            <a:pPr marL="114300" indent="0" algn="l">
              <a:buNone/>
            </a:pPr>
            <a:r>
              <a:rPr lang="en-US" b="1" i="0" dirty="0">
                <a:solidFill>
                  <a:srgbClr val="444444"/>
                </a:solidFill>
                <a:effectLst/>
                <a:latin typeface="Open Sans" panose="020B0606030504020204" pitchFamily="34" charset="0"/>
              </a:rPr>
              <a:t>Year: </a:t>
            </a:r>
            <a:r>
              <a:rPr lang="en-US" b="0" i="0" dirty="0">
                <a:solidFill>
                  <a:srgbClr val="444444"/>
                </a:solidFill>
                <a:effectLst/>
                <a:latin typeface="Open Sans" panose="020B0606030504020204" pitchFamily="34" charset="0"/>
              </a:rPr>
              <a:t>1925</a:t>
            </a:r>
          </a:p>
          <a:p>
            <a:pPr marL="114300" indent="0" algn="l">
              <a:buNone/>
            </a:pPr>
            <a:r>
              <a:rPr lang="en-US" b="1" i="0" dirty="0">
                <a:solidFill>
                  <a:srgbClr val="444444"/>
                </a:solidFill>
                <a:effectLst/>
                <a:latin typeface="Open Sans" panose="020B0606030504020204" pitchFamily="34" charset="0"/>
              </a:rPr>
              <a:t>Description: </a:t>
            </a:r>
            <a:r>
              <a:rPr lang="en-US" i="0" dirty="0">
                <a:solidFill>
                  <a:srgbClr val="444444"/>
                </a:solidFill>
                <a:effectLst/>
                <a:latin typeface="Open Sans" panose="020B0606030504020204" pitchFamily="34" charset="0"/>
              </a:rPr>
              <a:t>Oil and watercolor on canvas on panel</a:t>
            </a:r>
            <a:endParaRPr lang="en-US" dirty="0"/>
          </a:p>
        </p:txBody>
      </p:sp>
    </p:spTree>
    <p:extLst>
      <p:ext uri="{BB962C8B-B14F-4D97-AF65-F5344CB8AC3E}">
        <p14:creationId xmlns:p14="http://schemas.microsoft.com/office/powerpoint/2010/main" val="222148965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11172</TotalTime>
  <Words>795</Words>
  <Application>Microsoft Office PowerPoint</Application>
  <PresentationFormat>On-screen Show (16:9)</PresentationFormat>
  <Paragraphs>58</Paragraphs>
  <Slides>10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Open Sans</vt:lpstr>
      <vt:lpstr>Roboto</vt:lpstr>
      <vt:lpstr>Arial</vt:lpstr>
      <vt:lpstr>Times New Roman</vt:lpstr>
      <vt:lpstr>Architects Daughter</vt:lpstr>
      <vt:lpstr>Ebrima</vt:lpstr>
      <vt:lpstr>Simple Light</vt:lpstr>
      <vt:lpstr>🌎 Data Lens: Exploring Earth’s Visual Stories</vt:lpstr>
      <vt:lpstr>What’s going on here?</vt:lpstr>
      <vt:lpstr>PowerPoint Presentation</vt:lpstr>
      <vt:lpstr>PowerPoint Presentation</vt:lpstr>
      <vt:lpstr>PowerPoint Presentation</vt:lpstr>
      <vt:lpstr>Higher order thinking</vt:lpstr>
      <vt:lpstr>End of Data Lens</vt:lpstr>
      <vt:lpstr>Ocean Color</vt:lpstr>
      <vt:lpstr>Fish Magic</vt:lpstr>
      <vt:lpstr>Multimedia extension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Data Lens: Exploring Earth’s Visual Stories</dc:title>
  <dc:creator>Hilary Peddicord</dc:creator>
  <cp:lastModifiedBy>hilary.peddicord</cp:lastModifiedBy>
  <cp:revision>55</cp:revision>
  <dcterms:modified xsi:type="dcterms:W3CDTF">2025-09-17T20:35:44Z</dcterms:modified>
</cp:coreProperties>
</file>