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67" r:id="rId3"/>
    <p:sldId id="264" r:id="rId4"/>
    <p:sldId id="266" r:id="rId5"/>
    <p:sldId id="288" r:id="rId6"/>
    <p:sldId id="294" r:id="rId7"/>
    <p:sldId id="261" r:id="rId8"/>
    <p:sldId id="291" r:id="rId9"/>
    <p:sldId id="270" r:id="rId10"/>
    <p:sldId id="295" r:id="rId11"/>
    <p:sldId id="263" r:id="rId12"/>
  </p:sldIdLst>
  <p:sldSz cx="9144000" cy="5143500" type="screen16x9"/>
  <p:notesSz cx="6858000" cy="9144000"/>
  <p:embeddedFontLst>
    <p:embeddedFont>
      <p:font typeface="Architects Daughter" panose="020B0604020202020204" charset="0"/>
      <p:regular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413" autoAdjust="0"/>
  </p:normalViewPr>
  <p:slideViewPr>
    <p:cSldViewPr snapToGrid="0">
      <p:cViewPr varScale="1">
        <p:scale>
          <a:sx n="117" d="100"/>
          <a:sy n="117" d="100"/>
        </p:scale>
        <p:origin x="1380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➔"/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</a:rPr>
              <a:t>Q1</a:t>
            </a:r>
            <a:r>
              <a:rPr lang="en-US" sz="1100" dirty="0">
                <a:solidFill>
                  <a:srgbClr val="A61C00"/>
                </a:solidFill>
                <a:highlight>
                  <a:srgbClr val="FFFFFF"/>
                </a:highlight>
              </a:rPr>
              <a:t> </a:t>
            </a:r>
            <a:r>
              <a:rPr lang="en-US" sz="1100" dirty="0">
                <a:solidFill>
                  <a:schemeClr val="dk1"/>
                </a:solidFill>
                <a:highlight>
                  <a:srgbClr val="FFFFFF"/>
                </a:highlight>
              </a:rPr>
              <a:t>– “What is going on in this image?”; after an observation is made, paraphrase and maybe follow up with Q2.</a:t>
            </a:r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➔"/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</a:rPr>
              <a:t>Q2 </a:t>
            </a:r>
            <a:r>
              <a:rPr lang="en-US" sz="1100" dirty="0">
                <a:solidFill>
                  <a:schemeClr val="dk1"/>
                </a:solidFill>
                <a:highlight>
                  <a:srgbClr val="FFFFFF"/>
                </a:highlight>
              </a:rPr>
              <a:t>– “What do you see that makes you say that?; paraphrase again and to obtain the next observation use Q3.</a:t>
            </a:r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➔"/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</a:rPr>
              <a:t>Q3</a:t>
            </a:r>
            <a:r>
              <a:rPr lang="en-US" sz="1100" dirty="0">
                <a:solidFill>
                  <a:schemeClr val="dk1"/>
                </a:solidFill>
                <a:highlight>
                  <a:srgbClr val="FFFFFF"/>
                </a:highlight>
              </a:rPr>
              <a:t> – “What more can we find?”; this is an opening for another student to share an observation.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i="0" dirty="0">
              <a:solidFill>
                <a:srgbClr val="1F252E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Artist: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 Frederic Edwin Church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Year: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 1865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Topic Keyword(s):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 E.g., Earth &amp; the Solar System, Earth Systems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Description: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 Frederic Edwin Church, Aurora Borealis, 1865, oil on canvas, 56 x 83 1/2 in. (142.3 x 212.2 cm), Smithsonian American Art Museum, Gift of Eleanor Blodgett, 1911.4.1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Related Lessons/Units: 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Link(s) to lessons/units where artwork is featured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Related Data: 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Link(s) to data tagged with the same topics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Usage Rights: 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Creative Commons 0 (Free to Use)</a:t>
            </a:r>
          </a:p>
        </p:txBody>
      </p:sp>
    </p:spTree>
    <p:extLst>
      <p:ext uri="{BB962C8B-B14F-4D97-AF65-F5344CB8AC3E}">
        <p14:creationId xmlns:p14="http://schemas.microsoft.com/office/powerpoint/2010/main" val="4276945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➔"/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</a:rPr>
              <a:t>Q1</a:t>
            </a:r>
            <a:r>
              <a:rPr lang="en-US" sz="1100" dirty="0">
                <a:solidFill>
                  <a:srgbClr val="A61C00"/>
                </a:solidFill>
                <a:highlight>
                  <a:srgbClr val="FFFFFF"/>
                </a:highlight>
              </a:rPr>
              <a:t> </a:t>
            </a:r>
            <a:r>
              <a:rPr lang="en-US" sz="1100" dirty="0">
                <a:solidFill>
                  <a:schemeClr val="dk1"/>
                </a:solidFill>
                <a:highlight>
                  <a:srgbClr val="FFFFFF"/>
                </a:highlight>
              </a:rPr>
              <a:t>– “What is going on in this image?”; after an observation is made, paraphrase and maybe follow up with Q2.</a:t>
            </a:r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➔"/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</a:rPr>
              <a:t>Q2 </a:t>
            </a:r>
            <a:r>
              <a:rPr lang="en-US" sz="1100" dirty="0">
                <a:solidFill>
                  <a:schemeClr val="dk1"/>
                </a:solidFill>
                <a:highlight>
                  <a:srgbClr val="FFFFFF"/>
                </a:highlight>
              </a:rPr>
              <a:t>– “What do you see that makes you say that?; paraphrase again and to obtain the next observation use Q3.</a:t>
            </a:r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➔"/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</a:rPr>
              <a:t>Q3</a:t>
            </a:r>
            <a:r>
              <a:rPr lang="en-US" sz="1100" dirty="0">
                <a:solidFill>
                  <a:schemeClr val="dk1"/>
                </a:solidFill>
                <a:highlight>
                  <a:srgbClr val="FFFFFF"/>
                </a:highlight>
              </a:rPr>
              <a:t> – “What more can we find?”; this is an opening for another student to share an observation.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34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➔"/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</a:rPr>
              <a:t>Q1</a:t>
            </a:r>
            <a:r>
              <a:rPr lang="en-US" sz="1100" dirty="0">
                <a:solidFill>
                  <a:srgbClr val="A61C00"/>
                </a:solidFill>
                <a:highlight>
                  <a:srgbClr val="FFFFFF"/>
                </a:highlight>
              </a:rPr>
              <a:t> </a:t>
            </a:r>
            <a:r>
              <a:rPr lang="en-US" sz="1100" dirty="0">
                <a:solidFill>
                  <a:schemeClr val="dk1"/>
                </a:solidFill>
                <a:highlight>
                  <a:srgbClr val="FFFFFF"/>
                </a:highlight>
              </a:rPr>
              <a:t>– “What is going on in this image?”; after an observation is made, paraphrase and maybe follow up with Q2.</a:t>
            </a:r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➔"/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</a:rPr>
              <a:t>Q2 </a:t>
            </a:r>
            <a:r>
              <a:rPr lang="en-US" sz="1100" dirty="0">
                <a:solidFill>
                  <a:schemeClr val="dk1"/>
                </a:solidFill>
                <a:highlight>
                  <a:srgbClr val="FFFFFF"/>
                </a:highlight>
              </a:rPr>
              <a:t>– “What do you see that makes you say that?; paraphrase again and to obtain the next observation use Q3.</a:t>
            </a:r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➔"/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</a:rPr>
              <a:t>Q3</a:t>
            </a:r>
            <a:r>
              <a:rPr lang="en-US" sz="1100" dirty="0">
                <a:solidFill>
                  <a:schemeClr val="dk1"/>
                </a:solidFill>
                <a:highlight>
                  <a:srgbClr val="FFFFFF"/>
                </a:highlight>
              </a:rPr>
              <a:t> – “What more can we find?”; this is an opening for another student to share an observation.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884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fab94222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8fab94222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60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f7155fb33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f7155fb33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f7155fb33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f7155fb33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f7155fb33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f7155fb33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urturenaturecenter.org/art-images/#efaq-earth-and-the-solar-system-aurora-borealis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bs.org/newshour/science/severe-solar-storms-could-hit-earth-space-forecasters-say-heres-how-to-see-aurora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aceweather.gov/products/aurora-30-minute-forecas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51900" y="-324225"/>
            <a:ext cx="8440200" cy="123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dirty="0"/>
              <a:t>🌎</a:t>
            </a:r>
            <a:r>
              <a:rPr lang="en" sz="40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" sz="2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Data Lens: Exploring Earth’s Visual Stories</a:t>
            </a:r>
            <a:endParaRPr sz="64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71500" y="10356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 are going to slow down and take ten minutes or so to just observe and discuss what we discover and notice. There are no right or wrong answers.</a:t>
            </a:r>
          </a:p>
          <a:p>
            <a:pPr marL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282323"/>
                </a:solidFill>
                <a:latin typeface="Open Sans"/>
                <a:ea typeface="Open Sans"/>
                <a:cs typeface="Open Sans"/>
                <a:sym typeface="Open Sans"/>
              </a:rPr>
              <a:t>First: Ground Rules</a:t>
            </a:r>
          </a:p>
          <a:p>
            <a:pPr marL="381000" lvl="0" indent="-285750" algn="l" rtl="0">
              <a:spcBef>
                <a:spcPts val="1200"/>
              </a:spcBef>
              <a:spcAft>
                <a:spcPts val="0"/>
              </a:spcAft>
              <a:buClr>
                <a:srgbClr val="282323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Raise your hand to share your ideas with the class.</a:t>
            </a:r>
          </a:p>
          <a:p>
            <a:pPr marL="381000" lvl="0" indent="-285750" algn="l" rtl="0">
              <a:spcBef>
                <a:spcPts val="1200"/>
              </a:spcBef>
              <a:spcAft>
                <a:spcPts val="0"/>
              </a:spcAft>
              <a:buClr>
                <a:srgbClr val="282323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ideas are welcome. </a:t>
            </a:r>
          </a:p>
          <a:p>
            <a:pPr marL="381000" lvl="0" indent="-285750" algn="l" rtl="0">
              <a:spcBef>
                <a:spcPts val="1200"/>
              </a:spcBef>
              <a:spcAft>
                <a:spcPts val="0"/>
              </a:spcAft>
              <a:buClr>
                <a:srgbClr val="282323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respectful of others’ ideas. It’s okay to disagree.</a:t>
            </a:r>
          </a:p>
          <a:p>
            <a:pPr marL="381000" lvl="0" indent="-285750" algn="l" rtl="0">
              <a:spcBef>
                <a:spcPts val="1200"/>
              </a:spcBef>
              <a:spcAft>
                <a:spcPts val="0"/>
              </a:spcAft>
              <a:buClr>
                <a:srgbClr val="282323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 on each other’s ideas.</a:t>
            </a:r>
          </a:p>
          <a:p>
            <a:pPr marL="95250" lvl="0" indent="0" algn="l" rtl="0">
              <a:spcBef>
                <a:spcPts val="1200"/>
              </a:spcBef>
              <a:spcAft>
                <a:spcPts val="0"/>
              </a:spcAft>
              <a:buClr>
                <a:srgbClr val="282323"/>
              </a:buClr>
              <a:buSzPts val="2100"/>
            </a:pPr>
            <a:endParaRPr lang="en-US" sz="1800" dirty="0">
              <a:solidFill>
                <a:srgbClr val="28232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95250" lvl="0" indent="0" algn="l" rtl="0">
              <a:spcBef>
                <a:spcPts val="1200"/>
              </a:spcBef>
              <a:spcAft>
                <a:spcPts val="0"/>
              </a:spcAft>
              <a:buClr>
                <a:srgbClr val="282323"/>
              </a:buClr>
              <a:buSzPts val="2100"/>
            </a:pPr>
            <a:r>
              <a:rPr lang="en-US" sz="1800" dirty="0">
                <a:solidFill>
                  <a:srgbClr val="28232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Next: One minute to quietly </a:t>
            </a:r>
            <a:r>
              <a:rPr lang="en-US" sz="1800" dirty="0">
                <a:solidFill>
                  <a:srgbClr val="282323"/>
                </a:solidFill>
                <a:latin typeface="Open Sans"/>
                <a:ea typeface="Open Sans"/>
                <a:cs typeface="Open Sans"/>
                <a:sym typeface="Open Sans"/>
              </a:rPr>
              <a:t>observe…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AD47B-D5D4-433B-AF67-0169A342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0" dirty="0">
                <a:solidFill>
                  <a:srgbClr val="444444"/>
                </a:solidFill>
                <a:effectLst/>
                <a:latin typeface="Open Sans" panose="020B0606030504020204" pitchFamily="34" charset="0"/>
                <a:hlinkClick r:id="rId2"/>
              </a:rPr>
              <a:t>Art - Aurora Borealis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271C4-51FB-4DEE-B25D-25B4BD1159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Artist: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 Frederic Edwin Church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Year: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 1865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Topic Keyword(s):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 E.g., Earth &amp; the Solar System, Earth Systems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Description: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 Frederic Edwin Church, Aurora Borealis, 1865, oil on canvas, 56 x 83 1/2 in. (142.3 x 212.2 cm), Smithsonian American Art Museum, Gift of Eleanor Blodgett, 1911.4.1</a:t>
            </a:r>
          </a:p>
        </p:txBody>
      </p:sp>
    </p:spTree>
    <p:extLst>
      <p:ext uri="{BB962C8B-B14F-4D97-AF65-F5344CB8AC3E}">
        <p14:creationId xmlns:p14="http://schemas.microsoft.com/office/powerpoint/2010/main" val="3589982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Reading extension (suggested for 8</a:t>
            </a:r>
            <a:r>
              <a:rPr lang="en" baseline="30000" dirty="0">
                <a:latin typeface="Open Sans"/>
                <a:ea typeface="Open Sans"/>
                <a:cs typeface="Open Sans"/>
                <a:sym typeface="Open Sans"/>
              </a:rPr>
              <a:t>th</a:t>
            </a: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-12</a:t>
            </a:r>
            <a:r>
              <a:rPr lang="en" baseline="30000" dirty="0">
                <a:latin typeface="Open Sans"/>
                <a:ea typeface="Open Sans"/>
                <a:cs typeface="Open Sans"/>
                <a:sym typeface="Open Sans"/>
              </a:rPr>
              <a:t>th</a:t>
            </a: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 grade)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246386" y="1208314"/>
            <a:ext cx="8004316" cy="37474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</a:rPr>
              <a:t>To learn more about the severe solar storms that happened in early November 2025 and their potential impacts read this article from PBS.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0" i="0" dirty="0">
                <a:solidFill>
                  <a:srgbClr val="161F2D"/>
                </a:solidFill>
                <a:effectLst/>
                <a:latin typeface="Soehne"/>
                <a:hlinkClick r:id="rId3"/>
              </a:rPr>
              <a:t>https://www.pbs.org/newshour/science/severe-solar-storms-could-hit-earth-space-forecasters-say-heres-how-to-see-auroras</a:t>
            </a:r>
            <a:endParaRPr lang="en-US" b="0" i="0" dirty="0">
              <a:solidFill>
                <a:srgbClr val="161F2D"/>
              </a:solidFill>
              <a:effectLst/>
              <a:latin typeface="Soehne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rgbClr val="161F2D"/>
                </a:solidFill>
                <a:latin typeface="Soehne"/>
              </a:rPr>
              <a:t>Pair up – What did you already know about this topic? What surprised you?</a:t>
            </a:r>
            <a:endParaRPr lang="en-US" b="0" i="0" dirty="0">
              <a:solidFill>
                <a:srgbClr val="161F2D"/>
              </a:solidFill>
              <a:effectLst/>
              <a:latin typeface="Soehne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b="0" i="0" dirty="0">
              <a:solidFill>
                <a:srgbClr val="161F2D"/>
              </a:solidFill>
              <a:effectLst/>
              <a:latin typeface="Soehne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71086-CEC8-40B5-92A5-35ECA6F6E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07" y="119743"/>
            <a:ext cx="8309786" cy="326572"/>
          </a:xfrm>
        </p:spPr>
        <p:txBody>
          <a:bodyPr>
            <a:noAutofit/>
          </a:bodyPr>
          <a:lstStyle/>
          <a:p>
            <a:r>
              <a:rPr lang="en-US" sz="2000" dirty="0"/>
              <a:t>What’s going on here?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908FB3-1DAA-4FE2-BC75-D747177D0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271" y="446315"/>
            <a:ext cx="6954091" cy="466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77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823491-6BE7-4864-8F1D-62D87E165A9B}"/>
              </a:ext>
            </a:extLst>
          </p:cNvPr>
          <p:cNvSpPr txBox="1"/>
          <p:nvPr/>
        </p:nvSpPr>
        <p:spPr>
          <a:xfrm>
            <a:off x="104392" y="1041989"/>
            <a:ext cx="2794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going </a:t>
            </a:r>
          </a:p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here?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0DAB47-521A-4024-8395-BB994A84D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066" y="0"/>
            <a:ext cx="69969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47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823491-6BE7-4864-8F1D-62D87E165A9B}"/>
              </a:ext>
            </a:extLst>
          </p:cNvPr>
          <p:cNvSpPr txBox="1"/>
          <p:nvPr/>
        </p:nvSpPr>
        <p:spPr>
          <a:xfrm>
            <a:off x="-441411" y="669817"/>
            <a:ext cx="431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Now, what do </a:t>
            </a:r>
          </a:p>
          <a:p>
            <a:pPr algn="ctr"/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notice?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06290-561F-492E-80DF-F208EB853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52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69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/>
        </p:nvSpPr>
        <p:spPr>
          <a:xfrm>
            <a:off x="193065" y="466270"/>
            <a:ext cx="2669357" cy="390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15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1. What latitude do you live at? Where did you find the answer?</a:t>
            </a:r>
          </a:p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15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2. Did you or anyone you know see the aurora on November 11</a:t>
            </a:r>
            <a:r>
              <a:rPr lang="en-US" sz="1500" baseline="30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th</a:t>
            </a:r>
            <a:r>
              <a:rPr lang="en-US" sz="15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2025? </a:t>
            </a:r>
          </a:p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1500" dirty="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3. According to the probability of the aurora image here, roughly estimate at what latitude do you think you would be able to see it?</a:t>
            </a:r>
            <a:endParaRPr lang="en-US" sz="15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15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4. On your worksheet or on a sheet of paper, try to plot a graph estimate of probability of the aurora in the northern hemisphere on the axis here.</a:t>
            </a:r>
          </a:p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endParaRPr lang="en-US" sz="15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Google Shape;87;p17">
            <a:extLst>
              <a:ext uri="{FF2B5EF4-FFF2-40B4-BE49-F238E27FC236}">
                <a16:creationId xmlns:a16="http://schemas.microsoft.com/office/drawing/2014/main" id="{F267D1FC-B41A-4A5F-9E85-649F950DFEEC}"/>
              </a:ext>
            </a:extLst>
          </p:cNvPr>
          <p:cNvSpPr txBox="1"/>
          <p:nvPr/>
        </p:nvSpPr>
        <p:spPr>
          <a:xfrm>
            <a:off x="412993" y="55272"/>
            <a:ext cx="5901013" cy="57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Questions </a:t>
            </a:r>
            <a:r>
              <a:rPr lang="en" sz="1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Answer on your worksheet:</a:t>
            </a:r>
            <a:endParaRPr sz="12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B9BB8A-52B7-4714-8266-2B28F759B41D}"/>
              </a:ext>
            </a:extLst>
          </p:cNvPr>
          <p:cNvSpPr txBox="1"/>
          <p:nvPr/>
        </p:nvSpPr>
        <p:spPr>
          <a:xfrm>
            <a:off x="3231747" y="3822059"/>
            <a:ext cx="15394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NOAA Space Weather </a:t>
            </a:r>
          </a:p>
          <a:p>
            <a:r>
              <a:rPr lang="en-US" sz="1000" dirty="0"/>
              <a:t>Prediction Center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486162-6400-4019-ADB6-ADFACA316F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654" r="67295"/>
          <a:stretch/>
        </p:blipFill>
        <p:spPr>
          <a:xfrm>
            <a:off x="3204331" y="2746512"/>
            <a:ext cx="1682159" cy="943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375FE0-89D8-43E7-B4B7-FD6363DE7E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30" b="40410"/>
          <a:stretch/>
        </p:blipFill>
        <p:spPr>
          <a:xfrm>
            <a:off x="5228399" y="2359478"/>
            <a:ext cx="3362966" cy="23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E76377-284E-4BDA-B382-9AA9AB2EE5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132" r="4003" b="43111"/>
          <a:stretch/>
        </p:blipFill>
        <p:spPr>
          <a:xfrm>
            <a:off x="6048776" y="377300"/>
            <a:ext cx="2999788" cy="20054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1E06E4-37B4-49EB-8873-4C009BDE22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8333" y="589570"/>
            <a:ext cx="2849193" cy="20944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81FDF-CDB9-4931-A91E-A2F4174CB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discuss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AF80F-1374-4ED8-B3F0-CDEBEA4A0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4775" y="1076275"/>
            <a:ext cx="6010345" cy="307777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600" dirty="0"/>
              <a:t>Was your answer closer to A or B?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6E94D-02A2-4725-8E0C-B105BDC048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3D4D61-415F-46B0-A3BF-C08EF9B9A5F5}"/>
              </a:ext>
            </a:extLst>
          </p:cNvPr>
          <p:cNvSpPr txBox="1"/>
          <p:nvPr/>
        </p:nvSpPr>
        <p:spPr>
          <a:xfrm>
            <a:off x="592500" y="1740813"/>
            <a:ext cx="310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4E949B-6B1A-4338-A64E-2D8DB22BDDEC}"/>
              </a:ext>
            </a:extLst>
          </p:cNvPr>
          <p:cNvSpPr txBox="1"/>
          <p:nvPr/>
        </p:nvSpPr>
        <p:spPr>
          <a:xfrm>
            <a:off x="4593077" y="1671863"/>
            <a:ext cx="310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DDF9E1-EA6B-4E3D-A664-8CAE86D1E2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01" r="3408" b="43822"/>
          <a:stretch/>
        </p:blipFill>
        <p:spPr>
          <a:xfrm>
            <a:off x="664775" y="2183340"/>
            <a:ext cx="6912275" cy="24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60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End of Data Lens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Learn more about the dataset and artwork. Read the descriptions on the next slides. (5 min)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Go to the last slide for directions to </a:t>
            </a: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the reading extension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. (10 min)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498940" y="2588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22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Auroral ovation</a:t>
            </a:r>
            <a:endParaRPr sz="222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9DF3FF5-C247-4CF7-A7B8-088C5249A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951" y="1169128"/>
            <a:ext cx="7648542" cy="280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3491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1B1C1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✨ The OVATION Aurora Forecast (30-90 Minute Prediction)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i="0" u="none" strike="noStrike" cap="none" normalizeH="0" baseline="0" dirty="0">
              <a:ln>
                <a:noFill/>
              </a:ln>
              <a:solidFill>
                <a:srgbClr val="1B1C1D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1B1C1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it is: A model-based forecast that predicts the location and brightness of the Northern Lights (aurora borealis).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200" i="0" u="none" strike="noStrike" cap="none" normalizeH="0" baseline="0" dirty="0">
              <a:ln>
                <a:noFill/>
              </a:ln>
              <a:solidFill>
                <a:srgbClr val="1B1C1D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1B1C1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Reading the Map: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1B1C1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aurora shows up as an oval centered on the magnetic pole.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1B1C1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Green means normal brightness; Red means the aurora is more intense.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1B1C1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lights are only visible on the nighttime (darker) side of the map.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200" i="0" u="none" strike="noStrike" cap="none" normalizeH="0" baseline="0" dirty="0">
              <a:ln>
                <a:noFill/>
              </a:ln>
              <a:solidFill>
                <a:srgbClr val="1B1C1D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1B1C1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it Matters (Beyond Beauty): The aurora is an indicator of space weather and directly impacts critical technologies: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1B1C1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Communication: Affects HF radio.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1B1C1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Navigation: Affects GPS/GNSS.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1B1C1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Power: Closely related to currents that can impact the electric power grid.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5EE532-22BC-4B53-8F40-40F6CD460BD6}"/>
              </a:ext>
            </a:extLst>
          </p:cNvPr>
          <p:cNvSpPr txBox="1"/>
          <p:nvPr/>
        </p:nvSpPr>
        <p:spPr>
          <a:xfrm>
            <a:off x="498940" y="4598337"/>
            <a:ext cx="4874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NOAA Space Weather Prediction Center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E829B-ACC3-4EAB-B635-207336D9C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42CCE-48FE-4693-8F55-3BE5B268CC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C17209-A750-48B4-912A-8697D1D9A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96" y="0"/>
            <a:ext cx="86030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4690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12841</TotalTime>
  <Words>839</Words>
  <Application>Microsoft Office PowerPoint</Application>
  <PresentationFormat>On-screen Show (16:9)</PresentationFormat>
  <Paragraphs>71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Open Sans</vt:lpstr>
      <vt:lpstr>Soehne</vt:lpstr>
      <vt:lpstr>Architects Daughter</vt:lpstr>
      <vt:lpstr>Roboto</vt:lpstr>
      <vt:lpstr>Arial</vt:lpstr>
      <vt:lpstr>Simple Light</vt:lpstr>
      <vt:lpstr>🌎 Data Lens: Exploring Earth’s Visual Stories</vt:lpstr>
      <vt:lpstr>What’s going on here?</vt:lpstr>
      <vt:lpstr>PowerPoint Presentation</vt:lpstr>
      <vt:lpstr>PowerPoint Presentation</vt:lpstr>
      <vt:lpstr>PowerPoint Presentation</vt:lpstr>
      <vt:lpstr>Let’s discuss</vt:lpstr>
      <vt:lpstr>End of Data Lens</vt:lpstr>
      <vt:lpstr>Auroral ovation</vt:lpstr>
      <vt:lpstr>PowerPoint Presentation</vt:lpstr>
      <vt:lpstr>Art - Aurora Borealis</vt:lpstr>
      <vt:lpstr>Reading extension (suggested for 8th-12th grade)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🌎 Data Lens: Exploring Earth’s Visual Stories</dc:title>
  <dc:creator>Hilary Peddicord</dc:creator>
  <cp:lastModifiedBy>hilary.peddicord</cp:lastModifiedBy>
  <cp:revision>73</cp:revision>
  <dcterms:modified xsi:type="dcterms:W3CDTF">2025-11-17T20:50:46Z</dcterms:modified>
</cp:coreProperties>
</file>