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6"/>
  </p:notesMasterIdLst>
  <p:sldIdLst>
    <p:sldId id="256" r:id="rId2"/>
    <p:sldId id="267" r:id="rId3"/>
    <p:sldId id="264" r:id="rId4"/>
    <p:sldId id="273" r:id="rId5"/>
    <p:sldId id="266" r:id="rId6"/>
    <p:sldId id="271" r:id="rId7"/>
    <p:sldId id="259" r:id="rId8"/>
    <p:sldId id="274" r:id="rId9"/>
    <p:sldId id="275" r:id="rId10"/>
    <p:sldId id="261" r:id="rId11"/>
    <p:sldId id="272" r:id="rId12"/>
    <p:sldId id="262" r:id="rId13"/>
    <p:sldId id="270" r:id="rId14"/>
    <p:sldId id="269" r:id="rId15"/>
  </p:sldIdLst>
  <p:sldSz cx="9144000" cy="5143500" type="screen16x9"/>
  <p:notesSz cx="6858000" cy="9144000"/>
  <p:embeddedFontLst>
    <p:embeddedFont>
      <p:font typeface="Architects Daughter" panose="020B0604020202020204" charset="0"/>
      <p:regular r:id="rId17"/>
    </p:embeddedFont>
    <p:embeddedFont>
      <p:font typeface="Open Sans" panose="020B0606030504020204" pitchFamily="34" charset="0"/>
      <p:regular r:id="rId18"/>
      <p:bold r:id="rId19"/>
      <p:italic r:id="rId20"/>
      <p:boldItalic r:id="rId21"/>
    </p:embeddedFont>
    <p:embeddedFont>
      <p:font typeface="Roboto" panose="02000000000000000000" pitchFamily="2" charset="0"/>
      <p:regular r:id="rId22"/>
      <p:bold r:id="rId23"/>
      <p:italic r:id="rId24"/>
      <p:boldItalic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ilary.peddicord" initials="h" lastIdx="1" clrIdx="0">
    <p:extLst>
      <p:ext uri="{19B8F6BF-5375-455C-9EA6-DF929625EA0E}">
        <p15:presenceInfo xmlns:p15="http://schemas.microsoft.com/office/powerpoint/2012/main" userId="S::hilary.peddicord@noaa.gov::a5618c17-88ad-4402-979d-4cb2602b0b6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3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6000" autoAdjust="0"/>
  </p:normalViewPr>
  <p:slideViewPr>
    <p:cSldViewPr snapToGrid="0">
      <p:cViewPr varScale="1">
        <p:scale>
          <a:sx n="116" d="100"/>
          <a:sy n="116" d="100"/>
        </p:scale>
        <p:origin x="1410" y="102"/>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01529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br>
              <a:rPr lang="en-US" b="1" i="0" dirty="0">
                <a:solidFill>
                  <a:srgbClr val="1F252E"/>
                </a:solidFill>
                <a:effectLst/>
                <a:latin typeface="Roboto" panose="02000000000000000000" pitchFamily="2" charset="0"/>
              </a:rPr>
            </a:br>
            <a:endParaRPr lang="en-US" dirty="0"/>
          </a:p>
        </p:txBody>
      </p:sp>
    </p:spTree>
    <p:extLst>
      <p:ext uri="{BB962C8B-B14F-4D97-AF65-F5344CB8AC3E}">
        <p14:creationId xmlns:p14="http://schemas.microsoft.com/office/powerpoint/2010/main" val="4276945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914400" lvl="0" indent="-304800" algn="l" rtl="0">
              <a:spcBef>
                <a:spcPts val="0"/>
              </a:spcBef>
              <a:spcAft>
                <a:spcPts val="0"/>
              </a:spcAft>
              <a:buClr>
                <a:schemeClr val="dk1"/>
              </a:buClr>
              <a:buSzPts val="1200"/>
              <a:buChar char="➔"/>
            </a:pPr>
            <a:r>
              <a:rPr lang="en-US" sz="1100" b="1" dirty="0">
                <a:solidFill>
                  <a:schemeClr val="dk1"/>
                </a:solidFill>
                <a:highlight>
                  <a:srgbClr val="FFFFFF"/>
                </a:highlight>
              </a:rPr>
              <a:t>Q1</a:t>
            </a:r>
            <a:r>
              <a:rPr lang="en-US" sz="1100" dirty="0">
                <a:solidFill>
                  <a:srgbClr val="A61C00"/>
                </a:solidFill>
                <a:highlight>
                  <a:srgbClr val="FFFFFF"/>
                </a:highlight>
              </a:rPr>
              <a:t> </a:t>
            </a:r>
            <a:r>
              <a:rPr lang="en-US" sz="1100" dirty="0">
                <a:solidFill>
                  <a:schemeClr val="dk1"/>
                </a:solidFill>
                <a:highlight>
                  <a:srgbClr val="FFFFFF"/>
                </a:highlight>
              </a:rPr>
              <a:t>– “What is going on in this image?”; after an observation is made, paraphrase and maybe follow up with Q2.</a:t>
            </a:r>
          </a:p>
          <a:p>
            <a:pPr marL="914400" lvl="0" indent="-304800" algn="l" rtl="0">
              <a:spcBef>
                <a:spcPts val="0"/>
              </a:spcBef>
              <a:spcAft>
                <a:spcPts val="0"/>
              </a:spcAft>
              <a:buClr>
                <a:schemeClr val="dk1"/>
              </a:buClr>
              <a:buSzPts val="1200"/>
              <a:buChar char="➔"/>
            </a:pPr>
            <a:r>
              <a:rPr lang="en-US" sz="1100" b="1" dirty="0">
                <a:solidFill>
                  <a:schemeClr val="dk1"/>
                </a:solidFill>
                <a:highlight>
                  <a:srgbClr val="FFFFFF"/>
                </a:highlight>
              </a:rPr>
              <a:t>Q2 </a:t>
            </a:r>
            <a:r>
              <a:rPr lang="en-US" sz="1100" dirty="0">
                <a:solidFill>
                  <a:schemeClr val="dk1"/>
                </a:solidFill>
                <a:highlight>
                  <a:srgbClr val="FFFFFF"/>
                </a:highlight>
              </a:rPr>
              <a:t>– “What do you see that makes you say that?; paraphrase again and to obtain the next observation use Q3.</a:t>
            </a:r>
          </a:p>
          <a:p>
            <a:pPr marL="914400" lvl="0" indent="-304800" algn="l" rtl="0">
              <a:spcBef>
                <a:spcPts val="0"/>
              </a:spcBef>
              <a:spcAft>
                <a:spcPts val="0"/>
              </a:spcAft>
              <a:buClr>
                <a:schemeClr val="dk1"/>
              </a:buClr>
              <a:buSzPts val="1200"/>
              <a:buChar char="➔"/>
            </a:pPr>
            <a:r>
              <a:rPr lang="en-US" sz="1100" b="1" dirty="0">
                <a:solidFill>
                  <a:schemeClr val="dk1"/>
                </a:solidFill>
                <a:highlight>
                  <a:srgbClr val="FFFFFF"/>
                </a:highlight>
              </a:rPr>
              <a:t>Q3</a:t>
            </a:r>
            <a:r>
              <a:rPr lang="en-US" sz="1100" dirty="0">
                <a:solidFill>
                  <a:schemeClr val="dk1"/>
                </a:solidFill>
                <a:highlight>
                  <a:srgbClr val="FFFFFF"/>
                </a:highlight>
              </a:rPr>
              <a:t> – “What more can we find?”; this is an opening for another student to share an observation.</a:t>
            </a:r>
          </a:p>
          <a:p>
            <a:pPr marL="158750" indent="0">
              <a:buNone/>
            </a:pPr>
            <a:endParaRPr lang="en-US" dirty="0"/>
          </a:p>
        </p:txBody>
      </p:sp>
    </p:spTree>
    <p:extLst>
      <p:ext uri="{BB962C8B-B14F-4D97-AF65-F5344CB8AC3E}">
        <p14:creationId xmlns:p14="http://schemas.microsoft.com/office/powerpoint/2010/main" val="3171834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56364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0888848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28fab942228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28fab942228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2f7155fb332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2f7155fb332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2f7155fb332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2f7155fb332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76358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s://sos.noaa.gov/catalog/datasets/carbon-dioxide-concentration-geos-5-model/"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51900" y="-324225"/>
            <a:ext cx="8440200" cy="1233000"/>
          </a:xfrm>
          <a:prstGeom prst="rect">
            <a:avLst/>
          </a:prstGeom>
        </p:spPr>
        <p:txBody>
          <a:bodyPr spcFirstLastPara="1" wrap="square" lIns="91425" tIns="91425" rIns="91425" bIns="91425" anchor="b" anchorCtr="0">
            <a:normAutofit/>
          </a:bodyPr>
          <a:lstStyle/>
          <a:p>
            <a:pPr marL="0" lvl="0" indent="0" algn="ctr" rtl="0">
              <a:lnSpc>
                <a:spcPct val="115000"/>
              </a:lnSpc>
              <a:spcBef>
                <a:spcPts val="1800"/>
              </a:spcBef>
              <a:spcAft>
                <a:spcPts val="600"/>
              </a:spcAft>
              <a:buClr>
                <a:schemeClr val="dk1"/>
              </a:buClr>
              <a:buSzPts val="1100"/>
              <a:buFont typeface="Arial"/>
              <a:buNone/>
            </a:pPr>
            <a:r>
              <a:rPr lang="en" sz="4000" dirty="0"/>
              <a:t>🌎</a:t>
            </a:r>
            <a:r>
              <a:rPr lang="en" sz="4000" dirty="0">
                <a:latin typeface="Architects Daughter"/>
                <a:ea typeface="Architects Daughter"/>
                <a:cs typeface="Architects Daughter"/>
                <a:sym typeface="Architects Daughter"/>
              </a:rPr>
              <a:t> </a:t>
            </a:r>
            <a:r>
              <a:rPr lang="en" sz="2600" dirty="0">
                <a:latin typeface="Architects Daughter"/>
                <a:ea typeface="Architects Daughter"/>
                <a:cs typeface="Architects Daughter"/>
                <a:sym typeface="Architects Daughter"/>
              </a:rPr>
              <a:t>Data Lens: Exploring Earth’s Visual Stories</a:t>
            </a:r>
            <a:endParaRPr sz="6400" dirty="0"/>
          </a:p>
        </p:txBody>
      </p:sp>
      <p:sp>
        <p:nvSpPr>
          <p:cNvPr id="55" name="Google Shape;55;p13"/>
          <p:cNvSpPr txBox="1">
            <a:spLocks noGrp="1"/>
          </p:cNvSpPr>
          <p:nvPr>
            <p:ph type="subTitle" idx="1"/>
          </p:nvPr>
        </p:nvSpPr>
        <p:spPr>
          <a:xfrm>
            <a:off x="271500" y="1035650"/>
            <a:ext cx="8520600" cy="7926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SzPts val="1018"/>
              <a:buNone/>
            </a:pPr>
            <a:r>
              <a:rPr lang="en-US" sz="1800" dirty="0">
                <a:solidFill>
                  <a:schemeClr val="dk1"/>
                </a:solidFill>
                <a:latin typeface="Open Sans"/>
                <a:ea typeface="Open Sans"/>
                <a:cs typeface="Open Sans"/>
                <a:sym typeface="Open Sans"/>
              </a:rPr>
              <a:t>We are going to slow down and take ten minutes or so to just observe and discuss what we discover and notice. There are no right or wrong answers.</a:t>
            </a:r>
          </a:p>
          <a:p>
            <a:pPr marL="0" lvl="0" indent="0" algn="l" rtl="0">
              <a:spcBef>
                <a:spcPts val="2400"/>
              </a:spcBef>
              <a:spcAft>
                <a:spcPts val="0"/>
              </a:spcAft>
              <a:buNone/>
            </a:pPr>
            <a:r>
              <a:rPr lang="en-US" sz="1800" dirty="0">
                <a:solidFill>
                  <a:srgbClr val="282323"/>
                </a:solidFill>
                <a:latin typeface="Open Sans"/>
                <a:ea typeface="Open Sans"/>
                <a:cs typeface="Open Sans"/>
                <a:sym typeface="Open Sans"/>
              </a:rPr>
              <a:t>First: Ground Rules</a:t>
            </a:r>
          </a:p>
          <a:p>
            <a:pPr marL="381000" lvl="0" indent="-285750" algn="l" rtl="0">
              <a:spcBef>
                <a:spcPts val="1200"/>
              </a:spcBef>
              <a:spcAft>
                <a:spcPts val="0"/>
              </a:spcAft>
              <a:buClr>
                <a:srgbClr val="282323"/>
              </a:buClr>
              <a:buSzPts val="2100"/>
              <a:buFont typeface="Arial" panose="020B0604020202020204" pitchFamily="34" charset="0"/>
              <a:buChar char="•"/>
            </a:pP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Raise your hand to share your ideas with the class.</a:t>
            </a:r>
          </a:p>
          <a:p>
            <a:pPr marL="381000" lvl="0" indent="-285750" algn="l" rtl="0">
              <a:spcBef>
                <a:spcPts val="1200"/>
              </a:spcBef>
              <a:spcAft>
                <a:spcPts val="0"/>
              </a:spcAft>
              <a:buClr>
                <a:srgbClr val="282323"/>
              </a:buClr>
              <a:buSzPts val="2100"/>
              <a:buFont typeface="Arial" panose="020B0604020202020204" pitchFamily="34" charset="0"/>
              <a:buChar char="•"/>
            </a:pP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All ideas are welcome. </a:t>
            </a:r>
          </a:p>
          <a:p>
            <a:pPr marL="381000" lvl="0" indent="-285750" algn="l" rtl="0">
              <a:spcBef>
                <a:spcPts val="1200"/>
              </a:spcBef>
              <a:spcAft>
                <a:spcPts val="0"/>
              </a:spcAft>
              <a:buClr>
                <a:srgbClr val="282323"/>
              </a:buClr>
              <a:buSzPts val="2100"/>
              <a:buFont typeface="Arial" panose="020B0604020202020204" pitchFamily="34" charset="0"/>
              <a:buChar char="•"/>
            </a:pP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Be respectful of others ideas. It’s okay to disagree.</a:t>
            </a:r>
          </a:p>
          <a:p>
            <a:pPr marL="381000" lvl="0" indent="-285750" algn="l" rtl="0">
              <a:spcBef>
                <a:spcPts val="1200"/>
              </a:spcBef>
              <a:spcAft>
                <a:spcPts val="0"/>
              </a:spcAft>
              <a:buClr>
                <a:srgbClr val="282323"/>
              </a:buClr>
              <a:buSzPts val="2100"/>
              <a:buFont typeface="Arial" panose="020B0604020202020204" pitchFamily="34" charset="0"/>
              <a:buChar char="•"/>
            </a:pP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Build on each other’s ideas.</a:t>
            </a:r>
          </a:p>
          <a:p>
            <a:pPr marL="95250" lvl="0" indent="0" algn="l" rtl="0">
              <a:spcBef>
                <a:spcPts val="1200"/>
              </a:spcBef>
              <a:spcAft>
                <a:spcPts val="0"/>
              </a:spcAft>
              <a:buClr>
                <a:srgbClr val="282323"/>
              </a:buClr>
              <a:buSzPts val="2100"/>
            </a:pPr>
            <a:endParaRPr lang="en-US" sz="1800" dirty="0">
              <a:solidFill>
                <a:srgbClr val="282323"/>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95250" lvl="0" indent="0" algn="l" rtl="0">
              <a:spcBef>
                <a:spcPts val="1200"/>
              </a:spcBef>
              <a:spcAft>
                <a:spcPts val="0"/>
              </a:spcAft>
              <a:buClr>
                <a:srgbClr val="282323"/>
              </a:buClr>
              <a:buSzPts val="2100"/>
            </a:pPr>
            <a:r>
              <a:rPr lang="en-US" sz="1800" dirty="0">
                <a:solidFill>
                  <a:srgbClr val="282323"/>
                </a:solidFill>
                <a:latin typeface="Open Sans" panose="020B0606030504020204" pitchFamily="34" charset="0"/>
                <a:ea typeface="Open Sans" panose="020B0606030504020204" pitchFamily="34" charset="0"/>
                <a:cs typeface="Open Sans" panose="020B0606030504020204" pitchFamily="34" charset="0"/>
                <a:sym typeface="Open Sans"/>
              </a:rPr>
              <a:t>Next: One minute to quietly </a:t>
            </a:r>
            <a:r>
              <a:rPr lang="en-US" sz="1800" dirty="0">
                <a:solidFill>
                  <a:srgbClr val="282323"/>
                </a:solidFill>
                <a:latin typeface="Open Sans"/>
                <a:ea typeface="Open Sans"/>
                <a:cs typeface="Open Sans"/>
                <a:sym typeface="Open Sans"/>
              </a:rPr>
              <a:t>observe…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latin typeface="Open Sans"/>
                <a:ea typeface="Open Sans"/>
                <a:cs typeface="Open Sans"/>
                <a:sym typeface="Open Sans"/>
              </a:rPr>
              <a:t>End of Data Lens</a:t>
            </a:r>
            <a:endParaRPr dirty="0">
              <a:latin typeface="Open Sans"/>
              <a:ea typeface="Open Sans"/>
              <a:cs typeface="Open Sans"/>
              <a:sym typeface="Open Sans"/>
            </a:endParaRPr>
          </a:p>
        </p:txBody>
      </p:sp>
      <p:sp>
        <p:nvSpPr>
          <p:cNvPr id="93" name="Google Shape;93;p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sz="1400" dirty="0">
                <a:latin typeface="Open Sans"/>
                <a:ea typeface="Open Sans"/>
                <a:cs typeface="Open Sans"/>
                <a:sym typeface="Open Sans"/>
              </a:rPr>
              <a:t>Learn more about the data visualizations in the next few slides.</a:t>
            </a:r>
            <a:endParaRPr sz="1400" dirty="0">
              <a:latin typeface="Open Sans"/>
              <a:ea typeface="Open Sans"/>
              <a:cs typeface="Open Sans"/>
              <a:sym typeface="Open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1642F-0880-4224-9212-6B65E5CBD15F}"/>
              </a:ext>
            </a:extLst>
          </p:cNvPr>
          <p:cNvSpPr>
            <a:spLocks noGrp="1"/>
          </p:cNvSpPr>
          <p:nvPr>
            <p:ph type="title"/>
          </p:nvPr>
        </p:nvSpPr>
        <p:spPr/>
        <p:txBody>
          <a:bodyPr>
            <a:norm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USGS Carbon Cycle diagram</a:t>
            </a:r>
          </a:p>
        </p:txBody>
      </p:sp>
      <p:sp>
        <p:nvSpPr>
          <p:cNvPr id="3" name="Text Placeholder 2">
            <a:extLst>
              <a:ext uri="{FF2B5EF4-FFF2-40B4-BE49-F238E27FC236}">
                <a16:creationId xmlns:a16="http://schemas.microsoft.com/office/drawing/2014/main" id="{0C87ACD0-0B82-4FD1-9CCA-6845166716CC}"/>
              </a:ext>
            </a:extLst>
          </p:cNvPr>
          <p:cNvSpPr>
            <a:spLocks noGrp="1"/>
          </p:cNvSpPr>
          <p:nvPr>
            <p:ph type="body" idx="1"/>
          </p:nvPr>
        </p:nvSpPr>
        <p:spPr/>
        <p:txBody>
          <a:bodyPr>
            <a:normAutofit/>
          </a:bodyPr>
          <a:lstStyle/>
          <a:p>
            <a:pPr marL="114300" indent="0">
              <a:buNone/>
            </a:pPr>
            <a:r>
              <a:rPr lang="en-US" sz="1400" dirty="0">
                <a:solidFill>
                  <a:srgbClr val="171717"/>
                </a:solidFill>
                <a:latin typeface="Open Sans" panose="020B0606030504020204" pitchFamily="34" charset="0"/>
                <a:ea typeface="Open Sans" panose="020B0606030504020204" pitchFamily="34" charset="0"/>
                <a:cs typeface="Open Sans" panose="020B0606030504020204" pitchFamily="34" charset="0"/>
              </a:rPr>
              <a:t>C</a:t>
            </a:r>
            <a:r>
              <a:rPr lang="en-US" sz="1400" b="0" i="0" dirty="0">
                <a:solidFill>
                  <a:srgbClr val="171717"/>
                </a:solidFill>
                <a:effectLst/>
                <a:latin typeface="Open Sans" panose="020B0606030504020204" pitchFamily="34" charset="0"/>
                <a:ea typeface="Open Sans" panose="020B0606030504020204" pitchFamily="34" charset="0"/>
                <a:cs typeface="Open Sans" panose="020B0606030504020204" pitchFamily="34" charset="0"/>
              </a:rPr>
              <a:t>arbon cycles through natural systems. Carbon dioxide is present in the atmosphere as a gas. Plants and animals take in and release carbon dioxide through respiration. Human activities involving fossil fuels, including manufacturing, transportation, and agriculture, release carbon dioxide into the atmosphere in large amounts. There are also natural sources of carbon dioxide, including volcanos and forest fires. Microorganisms break down dead organic matter. Carbon also dissolves into porous rocks and in warm ocean water. Carbon can be "stored" in natural systems over long time scales, called carbon sinks. Underground oil and gas reserves, carbon-rich ecosystems (such as forests and wetlands), and deep oceans are some of the largest carbon sinks.</a:t>
            </a:r>
          </a:p>
          <a:p>
            <a:pPr marL="114300" indent="0">
              <a:buNone/>
            </a:pPr>
            <a:endParaRPr lang="en-US" sz="1400" dirty="0">
              <a:solidFill>
                <a:srgbClr val="171717"/>
              </a:solidFill>
              <a:latin typeface="Open Sans" panose="020B0606030504020204" pitchFamily="34" charset="0"/>
              <a:ea typeface="Open Sans" panose="020B0606030504020204" pitchFamily="34" charset="0"/>
              <a:cs typeface="Open Sans" panose="020B0606030504020204" pitchFamily="34" charset="0"/>
            </a:endParaRPr>
          </a:p>
          <a:p>
            <a:pPr marL="114300" indent="0">
              <a:buNone/>
            </a:pPr>
            <a:endParaRPr lang="en-US" sz="1400" dirty="0">
              <a:solidFill>
                <a:srgbClr val="171717"/>
              </a:solidFill>
              <a:latin typeface="Open Sans" panose="020B0606030504020204" pitchFamily="34" charset="0"/>
              <a:ea typeface="Open Sans" panose="020B0606030504020204" pitchFamily="34" charset="0"/>
              <a:cs typeface="Open Sans" panose="020B0606030504020204" pitchFamily="34" charset="0"/>
            </a:endParaRPr>
          </a:p>
          <a:p>
            <a:pPr marL="114300" indent="0">
              <a:buNone/>
            </a:pPr>
            <a:r>
              <a:rPr lang="en-US" sz="1400" dirty="0">
                <a:latin typeface="Open Sans" panose="020B0606030504020204" pitchFamily="34" charset="0"/>
                <a:ea typeface="Open Sans" panose="020B0606030504020204" pitchFamily="34" charset="0"/>
                <a:cs typeface="Open Sans" panose="020B0606030504020204" pitchFamily="34" charset="0"/>
              </a:rPr>
              <a:t>https://www.usgs.gov/media/images/usgs-carbon-cycle</a:t>
            </a:r>
          </a:p>
        </p:txBody>
      </p:sp>
    </p:spTree>
    <p:extLst>
      <p:ext uri="{BB962C8B-B14F-4D97-AF65-F5344CB8AC3E}">
        <p14:creationId xmlns:p14="http://schemas.microsoft.com/office/powerpoint/2010/main" val="16126848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9"/>
          <p:cNvSpPr txBox="1">
            <a:spLocks noGrp="1"/>
          </p:cNvSpPr>
          <p:nvPr>
            <p:ph type="title"/>
          </p:nvPr>
        </p:nvSpPr>
        <p:spPr>
          <a:xfrm>
            <a:off x="197400" y="75084"/>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fr-FR" sz="2220" u="sng" dirty="0">
                <a:solidFill>
                  <a:schemeClr val="hlink"/>
                </a:solidFill>
                <a:latin typeface="Open Sans"/>
                <a:ea typeface="Open Sans"/>
                <a:cs typeface="Open Sans"/>
                <a:sym typeface="Open Sans"/>
                <a:hlinkClick r:id="rId3"/>
              </a:rPr>
              <a:t>Carbon </a:t>
            </a:r>
            <a:r>
              <a:rPr lang="fr-FR" sz="2220" u="sng" dirty="0" err="1">
                <a:solidFill>
                  <a:schemeClr val="hlink"/>
                </a:solidFill>
                <a:latin typeface="Open Sans"/>
                <a:ea typeface="Open Sans"/>
                <a:cs typeface="Open Sans"/>
                <a:sym typeface="Open Sans"/>
                <a:hlinkClick r:id="rId3"/>
              </a:rPr>
              <a:t>Dioxide</a:t>
            </a:r>
            <a:r>
              <a:rPr lang="fr-FR" sz="2220" u="sng" dirty="0">
                <a:solidFill>
                  <a:schemeClr val="hlink"/>
                </a:solidFill>
                <a:latin typeface="Open Sans"/>
                <a:ea typeface="Open Sans"/>
                <a:cs typeface="Open Sans"/>
                <a:sym typeface="Open Sans"/>
                <a:hlinkClick r:id="rId3"/>
              </a:rPr>
              <a:t> Concentration: GEOS-5 Model</a:t>
            </a:r>
            <a:endParaRPr sz="2220" dirty="0">
              <a:latin typeface="Open Sans"/>
              <a:ea typeface="Open Sans"/>
              <a:cs typeface="Open Sans"/>
              <a:sym typeface="Open Sans"/>
            </a:endParaRPr>
          </a:p>
        </p:txBody>
      </p:sp>
      <p:sp>
        <p:nvSpPr>
          <p:cNvPr id="8" name="Rectangle 6">
            <a:extLst>
              <a:ext uri="{FF2B5EF4-FFF2-40B4-BE49-F238E27FC236}">
                <a16:creationId xmlns:a16="http://schemas.microsoft.com/office/drawing/2014/main" id="{FE1455E2-C2E6-4105-A9E3-7AA1B32B736D}"/>
              </a:ext>
            </a:extLst>
          </p:cNvPr>
          <p:cNvSpPr>
            <a:spLocks noChangeArrowheads="1"/>
          </p:cNvSpPr>
          <p:nvPr/>
        </p:nvSpPr>
        <p:spPr bwMode="auto">
          <a:xfrm>
            <a:off x="197400" y="543122"/>
            <a:ext cx="8915400" cy="4724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Tracking Earth's Breath: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Scientists use computer models to create a "digital portrait" of Earth. By plugging in everything we know about physics and weather, they can run experiments to see how our planet reacts to different changes.</a:t>
            </a:r>
          </a:p>
          <a:p>
            <a:pPr eaLnBrk="0" fontAlgn="base" hangingPunct="0">
              <a:spcBef>
                <a:spcPct val="0"/>
              </a:spcBef>
              <a:spcAft>
                <a:spcPct val="0"/>
              </a:spcAft>
              <a:buClrTx/>
            </a:pPr>
            <a:r>
              <a:rPr kumimoji="0" lang="en-US" altLang="en-US" sz="110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This specific visualization gives us an ultra-high-definition look at how carbon dioxide (CO2)—the main gas in our atmosphere responsible for trapping heat—swirls around the globe and changes throughout the seasons. Watching these plumes move shows exactly how wind carries pollution across borders and oceans. Carbon dioxide is a very natural gas in our atmosphere but when there is a lot of it, we consider that pollution because it is emitted by industrial activities. Sometimes where there is red or purple is where carbon dioxide is being emitted directly, other times, the gas is carried from the source through the atmosphere by weather patterns.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How it Works: The "Nature Run"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Think of this like a high-end video game simulation, but based entirely on real science. This model, called GEOS-5, was built by NASA scientists. Most global climate models look a bit "blurry" because they use large data chunks, but this version has 64 times more detail than usual.</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It’s called a "Nature Run" because scientists feed it real-world data (like actual smoke and weather patterns) and then let the model run on its own. It’s essentially a 2-year "time-lapse" of the Earth's atmosphere from 2005 to 2007, showing how mountains, oceans, and weather systems act like obstacles and highways for greenhouse gases. The image used in this exercise was just one snapshot </a:t>
            </a:r>
            <a:r>
              <a:rPr lang="en-US" alt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on 11/30/2006.</a:t>
            </a:r>
            <a:endParaRPr kumimoji="0" lang="en-US" altLang="en-US" sz="110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Reading the Map</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The colors tell you how much (CO2</a:t>
            </a:r>
            <a:r>
              <a:rPr lang="en-US" alt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kumimoji="0" lang="en-US" altLang="en-US" sz="110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is packed into the air:</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10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Dark Blue: Lower concentration (375 ppm).</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10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Red: </a:t>
            </a:r>
            <a:r>
              <a:rPr lang="en-US" alt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M</a:t>
            </a:r>
            <a:r>
              <a:rPr kumimoji="0" lang="en-US" altLang="en-US" sz="110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edium concentrations (385 ppm).</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10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Light Purple: Higher concentration (395 ppm).</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10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White Plumes: These show carbon monoxide (CO), which usually comes from fires and industrial pollution.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F1A8D69-44C8-41B0-9C63-B751C46ECCEC}"/>
              </a:ext>
            </a:extLst>
          </p:cNvPr>
          <p:cNvPicPr>
            <a:picLocks noChangeAspect="1"/>
          </p:cNvPicPr>
          <p:nvPr/>
        </p:nvPicPr>
        <p:blipFill rotWithShape="1">
          <a:blip r:embed="rId3"/>
          <a:srcRect l="-287" t="69118" r="-245" b="-1"/>
          <a:stretch/>
        </p:blipFill>
        <p:spPr>
          <a:xfrm>
            <a:off x="217295" y="1175657"/>
            <a:ext cx="8917459" cy="2827932"/>
          </a:xfrm>
          <a:prstGeom prst="rect">
            <a:avLst/>
          </a:prstGeom>
        </p:spPr>
      </p:pic>
      <p:sp>
        <p:nvSpPr>
          <p:cNvPr id="9" name="Title 8">
            <a:extLst>
              <a:ext uri="{FF2B5EF4-FFF2-40B4-BE49-F238E27FC236}">
                <a16:creationId xmlns:a16="http://schemas.microsoft.com/office/drawing/2014/main" id="{999AFDF5-FE88-4874-81EE-A2CAD2F75070}"/>
              </a:ext>
            </a:extLst>
          </p:cNvPr>
          <p:cNvSpPr>
            <a:spLocks noGrp="1"/>
          </p:cNvSpPr>
          <p:nvPr>
            <p:ph type="title"/>
          </p:nvPr>
        </p:nvSpPr>
        <p:spPr>
          <a:xfrm>
            <a:off x="217296" y="458503"/>
            <a:ext cx="7485193" cy="420389"/>
          </a:xfrm>
        </p:spPr>
        <p:txBody>
          <a:bodyPr>
            <a:normAutofit fontScale="90000"/>
          </a:bodyPr>
          <a:lstStyle/>
          <a:p>
            <a:r>
              <a:rPr lang="en-US" dirty="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Our World in Data – CO2 emissions per capita</a:t>
            </a:r>
          </a:p>
        </p:txBody>
      </p:sp>
      <p:sp>
        <p:nvSpPr>
          <p:cNvPr id="10" name="TextBox 9">
            <a:extLst>
              <a:ext uri="{FF2B5EF4-FFF2-40B4-BE49-F238E27FC236}">
                <a16:creationId xmlns:a16="http://schemas.microsoft.com/office/drawing/2014/main" id="{4A77F757-3EEE-42D8-BD61-E576E23A7D43}"/>
              </a:ext>
            </a:extLst>
          </p:cNvPr>
          <p:cNvSpPr txBox="1"/>
          <p:nvPr/>
        </p:nvSpPr>
        <p:spPr>
          <a:xfrm>
            <a:off x="308625" y="4300354"/>
            <a:ext cx="6213022" cy="307777"/>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https://ourworldindata.org/</a:t>
            </a:r>
          </a:p>
        </p:txBody>
      </p:sp>
    </p:spTree>
    <p:extLst>
      <p:ext uri="{BB962C8B-B14F-4D97-AF65-F5344CB8AC3E}">
        <p14:creationId xmlns:p14="http://schemas.microsoft.com/office/powerpoint/2010/main" val="16718052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AD47B-D5D4-433B-AF67-0169A34228CE}"/>
              </a:ext>
            </a:extLst>
          </p:cNvPr>
          <p:cNvSpPr>
            <a:spLocks noGrp="1"/>
          </p:cNvSpPr>
          <p:nvPr>
            <p:ph type="title"/>
          </p:nvPr>
        </p:nvSpPr>
        <p:spPr>
          <a:xfrm>
            <a:off x="418792" y="436787"/>
            <a:ext cx="8520600" cy="572700"/>
          </a:xfrm>
        </p:spPr>
        <p:txBody>
          <a:bodyPr>
            <a:normAutofit fontScale="90000"/>
          </a:bodyPr>
          <a:lstStyle/>
          <a:p>
            <a:r>
              <a:rPr lang="en-US" i="0" dirty="0">
                <a:solidFill>
                  <a:srgbClr val="444444"/>
                </a:solidFill>
                <a:effectLst/>
                <a:latin typeface="Open Sans" panose="020B0606030504020204" pitchFamily="34" charset="0"/>
              </a:rPr>
              <a:t>Carbon dioxide cumulative by country 1751-2006</a:t>
            </a:r>
            <a:endParaRPr lang="en-US" dirty="0"/>
          </a:p>
        </p:txBody>
      </p:sp>
      <p:sp>
        <p:nvSpPr>
          <p:cNvPr id="3" name="Text Placeholder 2">
            <a:extLst>
              <a:ext uri="{FF2B5EF4-FFF2-40B4-BE49-F238E27FC236}">
                <a16:creationId xmlns:a16="http://schemas.microsoft.com/office/drawing/2014/main" id="{901271C4-51FB-4DEE-B25D-25B4BD115921}"/>
              </a:ext>
            </a:extLst>
          </p:cNvPr>
          <p:cNvSpPr>
            <a:spLocks noGrp="1"/>
          </p:cNvSpPr>
          <p:nvPr>
            <p:ph type="body" idx="1"/>
          </p:nvPr>
        </p:nvSpPr>
        <p:spPr/>
        <p:txBody>
          <a:bodyPr>
            <a:normAutofit/>
          </a:bodyPr>
          <a:lstStyle/>
          <a:p>
            <a:pPr marL="114300" indent="0" algn="l">
              <a:buNone/>
            </a:pPr>
            <a:r>
              <a:rPr lang="en-US" sz="1200" b="0" i="0" dirty="0">
                <a:solidFill>
                  <a:srgbClr val="424242"/>
                </a:solidFill>
                <a:effectLst/>
                <a:latin typeface="Open Sans" panose="020B0606030504020204" pitchFamily="34" charset="0"/>
                <a:ea typeface="Open Sans" panose="020B0606030504020204" pitchFamily="34" charset="0"/>
                <a:cs typeface="Open Sans" panose="020B0606030504020204" pitchFamily="34" charset="0"/>
              </a:rPr>
              <a:t>Researchers at the Oak Ridge National Laboratory in Tennessee estimated national carbon emissions from fossil fuels dating back to 1751 by using historical energy statistics. Carbon Visuals took the data out of the confines of the spreadsheet and created this “bubble chart” to compare cumulative emissions by country. Over the 256-year </a:t>
            </a:r>
            <a:r>
              <a:rPr lang="en-US" sz="1200" i="0" dirty="0">
                <a:solidFill>
                  <a:srgbClr val="424242"/>
                </a:solidFill>
                <a:effectLst/>
                <a:latin typeface="Open Sans" panose="020B0606030504020204" pitchFamily="34" charset="0"/>
                <a:ea typeface="Open Sans" panose="020B0606030504020204" pitchFamily="34" charset="0"/>
                <a:cs typeface="Open Sans" panose="020B0606030504020204" pitchFamily="34" charset="0"/>
              </a:rPr>
              <a:t>span, half of the CO</a:t>
            </a:r>
            <a:r>
              <a:rPr lang="en-US" sz="1200" i="0" baseline="-25000" dirty="0">
                <a:solidFill>
                  <a:srgbClr val="424242"/>
                </a:solidFill>
                <a:effectLst/>
                <a:latin typeface="Open Sans" panose="020B0606030504020204" pitchFamily="34" charset="0"/>
                <a:ea typeface="Open Sans" panose="020B0606030504020204" pitchFamily="34" charset="0"/>
                <a:cs typeface="Open Sans" panose="020B0606030504020204" pitchFamily="34" charset="0"/>
              </a:rPr>
              <a:t>2</a:t>
            </a:r>
            <a:r>
              <a:rPr lang="en-US" sz="1200" i="0" dirty="0">
                <a:solidFill>
                  <a:srgbClr val="424242"/>
                </a:solidFill>
                <a:effectLst/>
                <a:latin typeface="Open Sans" panose="020B0606030504020204" pitchFamily="34" charset="0"/>
                <a:ea typeface="Open Sans" panose="020B0606030504020204" pitchFamily="34" charset="0"/>
                <a:cs typeface="Open Sans" panose="020B0606030504020204" pitchFamily="34" charset="0"/>
              </a:rPr>
              <a:t> produced has been released since the mid-1970s. </a:t>
            </a:r>
          </a:p>
          <a:p>
            <a:pPr marL="114300" indent="0" algn="l">
              <a:buNone/>
            </a:pPr>
            <a:endParaRPr lang="en-US" sz="1200" i="1" dirty="0">
              <a:solidFill>
                <a:srgbClr val="424242"/>
              </a:solidFill>
              <a:latin typeface="Open Sans" panose="020B0606030504020204" pitchFamily="34" charset="0"/>
              <a:ea typeface="Open Sans" panose="020B0606030504020204" pitchFamily="34" charset="0"/>
              <a:cs typeface="Open Sans" panose="020B0606030504020204" pitchFamily="34" charset="0"/>
            </a:endParaRPr>
          </a:p>
          <a:p>
            <a:pPr marL="114300" indent="0" algn="l">
              <a:buNone/>
            </a:pPr>
            <a:endParaRPr lang="en-US" sz="1200" dirty="0">
              <a:latin typeface="Open Sans" panose="020B0606030504020204" pitchFamily="34" charset="0"/>
              <a:ea typeface="Open Sans" panose="020B0606030504020204" pitchFamily="34" charset="0"/>
              <a:cs typeface="Open Sans" panose="020B0606030504020204" pitchFamily="34" charset="0"/>
            </a:endParaRPr>
          </a:p>
          <a:p>
            <a:pPr marL="114300" indent="0" algn="l">
              <a:buNone/>
            </a:pPr>
            <a:endParaRPr lang="en-US" sz="1200" dirty="0">
              <a:latin typeface="Open Sans" panose="020B0606030504020204" pitchFamily="34" charset="0"/>
              <a:ea typeface="Open Sans" panose="020B0606030504020204" pitchFamily="34" charset="0"/>
              <a:cs typeface="Open Sans" panose="020B0606030504020204" pitchFamily="34" charset="0"/>
            </a:endParaRPr>
          </a:p>
          <a:p>
            <a:pPr marL="114300" indent="0" algn="l">
              <a:buNone/>
            </a:pPr>
            <a:r>
              <a:rPr lang="en-US" sz="1200" dirty="0">
                <a:latin typeface="Open Sans" panose="020B0606030504020204" pitchFamily="34" charset="0"/>
                <a:ea typeface="Open Sans" panose="020B0606030504020204" pitchFamily="34" charset="0"/>
                <a:cs typeface="Open Sans" panose="020B0606030504020204" pitchFamily="34" charset="0"/>
              </a:rPr>
              <a:t>https://www.anthropocenemagazine.org/conservation/2013/06/visualizing-carbon/</a:t>
            </a:r>
          </a:p>
        </p:txBody>
      </p:sp>
    </p:spTree>
    <p:extLst>
      <p:ext uri="{BB962C8B-B14F-4D97-AF65-F5344CB8AC3E}">
        <p14:creationId xmlns:p14="http://schemas.microsoft.com/office/powerpoint/2010/main" val="22214896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71086-CEC8-40B5-92A5-35ECA6F6E250}"/>
              </a:ext>
            </a:extLst>
          </p:cNvPr>
          <p:cNvSpPr>
            <a:spLocks noGrp="1"/>
          </p:cNvSpPr>
          <p:nvPr>
            <p:ph type="title"/>
          </p:nvPr>
        </p:nvSpPr>
        <p:spPr>
          <a:xfrm>
            <a:off x="417107" y="333927"/>
            <a:ext cx="8309786" cy="326572"/>
          </a:xfrm>
        </p:spPr>
        <p:txBody>
          <a:bodyPr>
            <a:noAutofit/>
          </a:bodyPr>
          <a:lstStyle/>
          <a:p>
            <a:r>
              <a:rPr lang="en-US" sz="1800" dirty="0">
                <a:latin typeface="Open Sans" panose="020B0606030504020204" pitchFamily="34" charset="0"/>
                <a:ea typeface="Open Sans" panose="020B0606030504020204" pitchFamily="34" charset="0"/>
                <a:cs typeface="Open Sans" panose="020B0606030504020204" pitchFamily="34" charset="0"/>
              </a:rPr>
              <a:t>Take one minute to silently observe, then two minutes to write down what you understand and don’t understand about this diagram.</a:t>
            </a:r>
          </a:p>
        </p:txBody>
      </p:sp>
      <p:pic>
        <p:nvPicPr>
          <p:cNvPr id="4" name="Picture 3">
            <a:extLst>
              <a:ext uri="{FF2B5EF4-FFF2-40B4-BE49-F238E27FC236}">
                <a16:creationId xmlns:a16="http://schemas.microsoft.com/office/drawing/2014/main" id="{1DEED977-5165-4CD2-93EB-E51365B45FC7}"/>
              </a:ext>
            </a:extLst>
          </p:cNvPr>
          <p:cNvPicPr>
            <a:picLocks noChangeAspect="1"/>
          </p:cNvPicPr>
          <p:nvPr/>
        </p:nvPicPr>
        <p:blipFill>
          <a:blip r:embed="rId3"/>
          <a:stretch>
            <a:fillRect/>
          </a:stretch>
        </p:blipFill>
        <p:spPr>
          <a:xfrm>
            <a:off x="1485258" y="882992"/>
            <a:ext cx="6173484" cy="4237338"/>
          </a:xfrm>
          <a:prstGeom prst="rect">
            <a:avLst/>
          </a:prstGeom>
        </p:spPr>
      </p:pic>
    </p:spTree>
    <p:extLst>
      <p:ext uri="{BB962C8B-B14F-4D97-AF65-F5344CB8AC3E}">
        <p14:creationId xmlns:p14="http://schemas.microsoft.com/office/powerpoint/2010/main" val="35034779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5823491-6BE7-4864-8F1D-62D87E165A9B}"/>
              </a:ext>
            </a:extLst>
          </p:cNvPr>
          <p:cNvSpPr txBox="1"/>
          <p:nvPr/>
        </p:nvSpPr>
        <p:spPr>
          <a:xfrm>
            <a:off x="1302327" y="109835"/>
            <a:ext cx="6354619" cy="461665"/>
          </a:xfrm>
          <a:prstGeom prst="rect">
            <a:avLst/>
          </a:prstGeom>
          <a:noFill/>
        </p:spPr>
        <p:txBody>
          <a:bodyPr wrap="square" rtlCol="0">
            <a:spAutoFit/>
          </a:bodyPr>
          <a:lstStyle/>
          <a:p>
            <a:pPr algn="ctr"/>
            <a:r>
              <a:rPr lang="en-US" sz="2400" dirty="0">
                <a:latin typeface="Open Sans" panose="020B0606030504020204" pitchFamily="34" charset="0"/>
                <a:ea typeface="Open Sans" panose="020B0606030504020204" pitchFamily="34" charset="0"/>
                <a:cs typeface="Open Sans" panose="020B0606030504020204" pitchFamily="34" charset="0"/>
              </a:rPr>
              <a:t>What’s going on here?</a:t>
            </a:r>
          </a:p>
        </p:txBody>
      </p:sp>
      <p:pic>
        <p:nvPicPr>
          <p:cNvPr id="4" name="Picture 3">
            <a:extLst>
              <a:ext uri="{FF2B5EF4-FFF2-40B4-BE49-F238E27FC236}">
                <a16:creationId xmlns:a16="http://schemas.microsoft.com/office/drawing/2014/main" id="{5EF18B4B-8433-48CF-A384-5CCF63443BA9}"/>
              </a:ext>
            </a:extLst>
          </p:cNvPr>
          <p:cNvPicPr>
            <a:picLocks noChangeAspect="1"/>
          </p:cNvPicPr>
          <p:nvPr/>
        </p:nvPicPr>
        <p:blipFill>
          <a:blip r:embed="rId3"/>
          <a:stretch>
            <a:fillRect/>
          </a:stretch>
        </p:blipFill>
        <p:spPr>
          <a:xfrm>
            <a:off x="0" y="571500"/>
            <a:ext cx="9144000" cy="4572000"/>
          </a:xfrm>
          <a:prstGeom prst="rect">
            <a:avLst/>
          </a:prstGeom>
        </p:spPr>
      </p:pic>
    </p:spTree>
    <p:extLst>
      <p:ext uri="{BB962C8B-B14F-4D97-AF65-F5344CB8AC3E}">
        <p14:creationId xmlns:p14="http://schemas.microsoft.com/office/powerpoint/2010/main" val="12401479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F3F06-5AED-41EF-A59F-3C22DE1DEE9A}"/>
              </a:ext>
            </a:extLst>
          </p:cNvPr>
          <p:cNvSpPr>
            <a:spLocks noGrp="1"/>
          </p:cNvSpPr>
          <p:nvPr>
            <p:ph type="title"/>
          </p:nvPr>
        </p:nvSpPr>
        <p:spPr>
          <a:xfrm>
            <a:off x="273238" y="223196"/>
            <a:ext cx="7835523" cy="485258"/>
          </a:xfrm>
        </p:spPr>
        <p:txBody>
          <a:bodyPr>
            <a:noAutofit/>
          </a:bodyPr>
          <a:lstStyle/>
          <a:p>
            <a:pPr algn="l"/>
            <a:r>
              <a:rPr lang="en-US" sz="1800" dirty="0">
                <a:latin typeface="Open Sans" panose="020B0606030504020204" pitchFamily="34" charset="0"/>
                <a:ea typeface="Open Sans" panose="020B0606030504020204" pitchFamily="34" charset="0"/>
                <a:cs typeface="Open Sans" panose="020B0606030504020204" pitchFamily="34" charset="0"/>
              </a:rPr>
              <a:t>Jigsaw Exercise - Exploring Carbon dioxide through visuals (30 minutes)</a:t>
            </a:r>
          </a:p>
        </p:txBody>
      </p:sp>
      <p:sp>
        <p:nvSpPr>
          <p:cNvPr id="3" name="TextBox 2">
            <a:extLst>
              <a:ext uri="{FF2B5EF4-FFF2-40B4-BE49-F238E27FC236}">
                <a16:creationId xmlns:a16="http://schemas.microsoft.com/office/drawing/2014/main" id="{6A75726B-E771-4EFA-9A39-DD9B4F6F6D2D}"/>
              </a:ext>
            </a:extLst>
          </p:cNvPr>
          <p:cNvSpPr txBox="1"/>
          <p:nvPr/>
        </p:nvSpPr>
        <p:spPr>
          <a:xfrm>
            <a:off x="273238" y="708454"/>
            <a:ext cx="8307860" cy="4616648"/>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Make groups of 3 – Select person A, B &amp; C.</a:t>
            </a:r>
          </a:p>
          <a:p>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10 min - Individual reflection: Answer questions on worksheet corresponding to the Figure (A, B, or C).</a:t>
            </a:r>
          </a:p>
          <a:p>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10 min – Group up with other people with same Figure (all A’s, for example). Discuss your ideas about the figure using the questions on your worksheet.</a:t>
            </a:r>
          </a:p>
          <a:p>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10 min – Group back up with your original threesome ABC. Each person for explains Figure to the others (3 minutes each).</a:t>
            </a:r>
          </a:p>
          <a:p>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u="sng" dirty="0">
                <a:latin typeface="Open Sans" panose="020B0606030504020204" pitchFamily="34" charset="0"/>
                <a:ea typeface="Open Sans" panose="020B0606030504020204" pitchFamily="34" charset="0"/>
                <a:cs typeface="Open Sans" panose="020B0606030504020204" pitchFamily="34" charset="0"/>
              </a:rPr>
              <a:t>Questions:</a:t>
            </a:r>
          </a:p>
          <a:p>
            <a:endParaRPr lang="en-US" dirty="0">
              <a:latin typeface="Open Sans" panose="020B0606030504020204" pitchFamily="34" charset="0"/>
              <a:ea typeface="Open Sans" panose="020B0606030504020204" pitchFamily="34" charset="0"/>
              <a:cs typeface="Open Sans" panose="020B0606030504020204" pitchFamily="34" charset="0"/>
            </a:endParaRPr>
          </a:p>
          <a:p>
            <a:pPr marR="0" lvl="0">
              <a:spcBef>
                <a:spcPts val="0"/>
              </a:spcBef>
              <a:spcAft>
                <a:spcPts val="0"/>
              </a:spcAft>
              <a:buSzPts val="1200"/>
            </a:pPr>
            <a:r>
              <a:rPr lang="en-US" dirty="0">
                <a:latin typeface="Open Sans" panose="020B0606030504020204" pitchFamily="34" charset="0"/>
                <a:ea typeface="Open Sans" panose="020B0606030504020204" pitchFamily="34" charset="0"/>
                <a:cs typeface="Open Sans" panose="020B0606030504020204" pitchFamily="34" charset="0"/>
              </a:rPr>
              <a:t>In three sentences, how would you describe what is going on in the map or figure?</a:t>
            </a:r>
          </a:p>
          <a:p>
            <a:pPr marL="457200" marR="0">
              <a:spcBef>
                <a:spcPts val="0"/>
              </a:spcBef>
              <a:spcAft>
                <a:spcPts val="0"/>
              </a:spcAft>
            </a:pPr>
            <a:r>
              <a:rPr lang="en-US" dirty="0">
                <a:latin typeface="Open Sans" panose="020B0606030504020204" pitchFamily="34" charset="0"/>
                <a:ea typeface="Open Sans" panose="020B0606030504020204" pitchFamily="34" charset="0"/>
                <a:cs typeface="Open Sans" panose="020B0606030504020204" pitchFamily="34" charset="0"/>
              </a:rPr>
              <a:t> </a:t>
            </a:r>
          </a:p>
          <a:p>
            <a:pPr marR="0" lvl="0">
              <a:spcBef>
                <a:spcPts val="0"/>
              </a:spcBef>
              <a:spcAft>
                <a:spcPts val="0"/>
              </a:spcAft>
              <a:buSzPts val="1200"/>
            </a:pPr>
            <a:r>
              <a:rPr lang="en-US" dirty="0">
                <a:latin typeface="Open Sans" panose="020B0606030504020204" pitchFamily="34" charset="0"/>
                <a:ea typeface="Open Sans" panose="020B0606030504020204" pitchFamily="34" charset="0"/>
                <a:cs typeface="Open Sans" panose="020B0606030504020204" pitchFamily="34" charset="0"/>
              </a:rPr>
              <a:t>What are the patterns that you notice?</a:t>
            </a:r>
          </a:p>
          <a:p>
            <a:pPr marL="0" marR="0">
              <a:spcBef>
                <a:spcPts val="0"/>
              </a:spcBef>
              <a:spcAft>
                <a:spcPts val="0"/>
              </a:spcAft>
            </a:pPr>
            <a:endParaRPr lang="en-US" dirty="0">
              <a:latin typeface="Open Sans" panose="020B0606030504020204" pitchFamily="34" charset="0"/>
              <a:ea typeface="Open Sans" panose="020B0606030504020204" pitchFamily="34" charset="0"/>
              <a:cs typeface="Open Sans" panose="020B0606030504020204" pitchFamily="34" charset="0"/>
            </a:endParaRPr>
          </a:p>
          <a:p>
            <a:pPr marL="0" marR="0">
              <a:spcBef>
                <a:spcPts val="0"/>
              </a:spcBef>
              <a:spcAft>
                <a:spcPts val="0"/>
              </a:spcAft>
            </a:pPr>
            <a:r>
              <a:rPr lang="en-US" dirty="0">
                <a:latin typeface="Open Sans" panose="020B0606030504020204" pitchFamily="34" charset="0"/>
                <a:ea typeface="Open Sans" panose="020B0606030504020204" pitchFamily="34" charset="0"/>
                <a:cs typeface="Open Sans" panose="020B0606030504020204" pitchFamily="34" charset="0"/>
              </a:rPr>
              <a:t>What surprises you?</a:t>
            </a:r>
          </a:p>
          <a:p>
            <a:pPr marL="0" marR="0">
              <a:spcBef>
                <a:spcPts val="0"/>
              </a:spcBef>
              <a:spcAft>
                <a:spcPts val="0"/>
              </a:spcAft>
            </a:pPr>
            <a:endParaRPr lang="en-US" dirty="0">
              <a:latin typeface="Open Sans" panose="020B0606030504020204" pitchFamily="34" charset="0"/>
              <a:ea typeface="Open Sans" panose="020B0606030504020204" pitchFamily="34" charset="0"/>
              <a:cs typeface="Open Sans" panose="020B0606030504020204" pitchFamily="34" charset="0"/>
            </a:endParaRPr>
          </a:p>
          <a:p>
            <a:pPr marL="0" marR="0">
              <a:spcBef>
                <a:spcPts val="0"/>
              </a:spcBef>
              <a:spcAft>
                <a:spcPts val="0"/>
              </a:spcAft>
            </a:pPr>
            <a:r>
              <a:rPr lang="en-US" dirty="0">
                <a:latin typeface="Open Sans" panose="020B0606030504020204" pitchFamily="34" charset="0"/>
                <a:ea typeface="Open Sans" panose="020B0606030504020204" pitchFamily="34" charset="0"/>
                <a:cs typeface="Open Sans" panose="020B0606030504020204" pitchFamily="34" charset="0"/>
              </a:rPr>
              <a:t>What do you not understand?</a:t>
            </a:r>
          </a:p>
          <a:p>
            <a:endParaRPr lang="en-US" dirty="0"/>
          </a:p>
        </p:txBody>
      </p:sp>
    </p:spTree>
    <p:extLst>
      <p:ext uri="{BB962C8B-B14F-4D97-AF65-F5344CB8AC3E}">
        <p14:creationId xmlns:p14="http://schemas.microsoft.com/office/powerpoint/2010/main" val="41458088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5823491-6BE7-4864-8F1D-62D87E165A9B}"/>
              </a:ext>
            </a:extLst>
          </p:cNvPr>
          <p:cNvSpPr txBox="1"/>
          <p:nvPr/>
        </p:nvSpPr>
        <p:spPr>
          <a:xfrm>
            <a:off x="449037" y="109835"/>
            <a:ext cx="8156120" cy="369332"/>
          </a:xfrm>
          <a:prstGeom prst="rect">
            <a:avLst/>
          </a:prstGeom>
          <a:noFill/>
        </p:spPr>
        <p:txBody>
          <a:bodyPr wrap="square" rtlCol="0">
            <a:spAutoFit/>
          </a:bodyPr>
          <a:lstStyle/>
          <a:p>
            <a:pPr algn="ctr"/>
            <a:r>
              <a:rPr lang="en-US" sz="1800" dirty="0">
                <a:latin typeface="Open Sans" panose="020B0606030504020204" pitchFamily="34" charset="0"/>
                <a:ea typeface="Open Sans" panose="020B0606030504020204" pitchFamily="34" charset="0"/>
                <a:cs typeface="Open Sans" panose="020B0606030504020204" pitchFamily="34" charset="0"/>
              </a:rPr>
              <a:t>Figure A – Carbon Dioxide and Carbon Monoxide – November 30, 2006</a:t>
            </a:r>
          </a:p>
        </p:txBody>
      </p:sp>
      <p:pic>
        <p:nvPicPr>
          <p:cNvPr id="8" name="Picture 7">
            <a:extLst>
              <a:ext uri="{FF2B5EF4-FFF2-40B4-BE49-F238E27FC236}">
                <a16:creationId xmlns:a16="http://schemas.microsoft.com/office/drawing/2014/main" id="{BD36E4CC-9AAF-40AA-BCD6-9FC5F01F0B0D}"/>
              </a:ext>
            </a:extLst>
          </p:cNvPr>
          <p:cNvPicPr>
            <a:picLocks noChangeAspect="1"/>
          </p:cNvPicPr>
          <p:nvPr/>
        </p:nvPicPr>
        <p:blipFill>
          <a:blip r:embed="rId3"/>
          <a:stretch>
            <a:fillRect/>
          </a:stretch>
        </p:blipFill>
        <p:spPr>
          <a:xfrm>
            <a:off x="0" y="571500"/>
            <a:ext cx="9144000" cy="4572000"/>
          </a:xfrm>
          <a:prstGeom prst="rect">
            <a:avLst/>
          </a:prstGeom>
        </p:spPr>
      </p:pic>
    </p:spTree>
    <p:extLst>
      <p:ext uri="{BB962C8B-B14F-4D97-AF65-F5344CB8AC3E}">
        <p14:creationId xmlns:p14="http://schemas.microsoft.com/office/powerpoint/2010/main" val="11188699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954FC-27EF-4BB8-BC19-B50474B5F4FC}"/>
              </a:ext>
            </a:extLst>
          </p:cNvPr>
          <p:cNvSpPr>
            <a:spLocks noGrp="1"/>
          </p:cNvSpPr>
          <p:nvPr>
            <p:ph type="title"/>
          </p:nvPr>
        </p:nvSpPr>
        <p:spPr>
          <a:xfrm>
            <a:off x="66772" y="559325"/>
            <a:ext cx="2211064" cy="1677689"/>
          </a:xfrm>
        </p:spPr>
        <p:txBody>
          <a:bodyPr>
            <a:noAutofit/>
          </a:bodyPr>
          <a:lstStyle/>
          <a:p>
            <a:r>
              <a:rPr lang="en-US" sz="1800" dirty="0">
                <a:latin typeface="Open Sans" panose="020B0606030504020204" pitchFamily="34" charset="0"/>
                <a:ea typeface="Open Sans" panose="020B0606030504020204" pitchFamily="34" charset="0"/>
                <a:cs typeface="Open Sans" panose="020B0606030504020204" pitchFamily="34" charset="0"/>
              </a:rPr>
              <a:t>Figure B:</a:t>
            </a:r>
            <a:br>
              <a:rPr lang="en-US" sz="1800" dirty="0">
                <a:latin typeface="Open Sans" panose="020B0606030504020204" pitchFamily="34" charset="0"/>
                <a:ea typeface="Open Sans" panose="020B0606030504020204" pitchFamily="34" charset="0"/>
                <a:cs typeface="Open Sans" panose="020B0606030504020204" pitchFamily="34" charset="0"/>
              </a:rPr>
            </a:br>
            <a:r>
              <a:rPr lang="en-US" sz="1800" dirty="0">
                <a:latin typeface="Open Sans" panose="020B0606030504020204" pitchFamily="34" charset="0"/>
                <a:ea typeface="Open Sans" panose="020B0606030504020204" pitchFamily="34" charset="0"/>
                <a:cs typeface="Open Sans" panose="020B0606030504020204" pitchFamily="34" charset="0"/>
              </a:rPr>
              <a:t>Carbon dioxide emissions per capita</a:t>
            </a:r>
            <a:br>
              <a:rPr lang="en-US" sz="1800" dirty="0">
                <a:latin typeface="Open Sans" panose="020B0606030504020204" pitchFamily="34" charset="0"/>
                <a:ea typeface="Open Sans" panose="020B0606030504020204" pitchFamily="34" charset="0"/>
                <a:cs typeface="Open Sans" panose="020B0606030504020204" pitchFamily="34" charset="0"/>
              </a:rPr>
            </a:br>
            <a:br>
              <a:rPr lang="en-US" sz="1800" dirty="0">
                <a:latin typeface="Open Sans" panose="020B0606030504020204" pitchFamily="34" charset="0"/>
                <a:ea typeface="Open Sans" panose="020B0606030504020204" pitchFamily="34" charset="0"/>
                <a:cs typeface="Open Sans" panose="020B0606030504020204" pitchFamily="34" charset="0"/>
              </a:rPr>
            </a:br>
            <a:endParaRPr lang="en-US" sz="1800"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3F6FEE41-F7F1-46FF-BA00-8C8CE63C8B28}"/>
              </a:ext>
            </a:extLst>
          </p:cNvPr>
          <p:cNvPicPr>
            <a:picLocks noChangeAspect="1"/>
          </p:cNvPicPr>
          <p:nvPr/>
        </p:nvPicPr>
        <p:blipFill>
          <a:blip r:embed="rId2"/>
          <a:stretch>
            <a:fillRect/>
          </a:stretch>
        </p:blipFill>
        <p:spPr>
          <a:xfrm>
            <a:off x="2204357" y="87765"/>
            <a:ext cx="6939643" cy="4884284"/>
          </a:xfrm>
          <a:prstGeom prst="rect">
            <a:avLst/>
          </a:prstGeom>
        </p:spPr>
      </p:pic>
    </p:spTree>
    <p:extLst>
      <p:ext uri="{BB962C8B-B14F-4D97-AF65-F5344CB8AC3E}">
        <p14:creationId xmlns:p14="http://schemas.microsoft.com/office/powerpoint/2010/main" val="24354962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10" name="Picture 9">
            <a:extLst>
              <a:ext uri="{FF2B5EF4-FFF2-40B4-BE49-F238E27FC236}">
                <a16:creationId xmlns:a16="http://schemas.microsoft.com/office/drawing/2014/main" id="{8C0E815F-D3DA-492F-AB56-670A92C00FA5}"/>
              </a:ext>
            </a:extLst>
          </p:cNvPr>
          <p:cNvPicPr>
            <a:picLocks noChangeAspect="1"/>
          </p:cNvPicPr>
          <p:nvPr/>
        </p:nvPicPr>
        <p:blipFill rotWithShape="1">
          <a:blip r:embed="rId3"/>
          <a:srcRect r="17346"/>
          <a:stretch/>
        </p:blipFill>
        <p:spPr>
          <a:xfrm>
            <a:off x="3590958" y="0"/>
            <a:ext cx="4990649" cy="5143500"/>
          </a:xfrm>
          <a:prstGeom prst="rect">
            <a:avLst/>
          </a:prstGeom>
        </p:spPr>
      </p:pic>
      <p:sp>
        <p:nvSpPr>
          <p:cNvPr id="12" name="TextBox 11">
            <a:extLst>
              <a:ext uri="{FF2B5EF4-FFF2-40B4-BE49-F238E27FC236}">
                <a16:creationId xmlns:a16="http://schemas.microsoft.com/office/drawing/2014/main" id="{FAA7ADB9-865F-4560-BFF1-C49CC067EDE5}"/>
              </a:ext>
            </a:extLst>
          </p:cNvPr>
          <p:cNvSpPr txBox="1"/>
          <p:nvPr/>
        </p:nvSpPr>
        <p:spPr>
          <a:xfrm>
            <a:off x="156896" y="4129071"/>
            <a:ext cx="2620736" cy="738664"/>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Source: </a:t>
            </a:r>
            <a:r>
              <a:rPr lang="en-US" b="0" i="0" dirty="0">
                <a:solidFill>
                  <a:srgbClr val="424242"/>
                </a:solidFill>
                <a:effectLst/>
                <a:latin typeface="Open Sans" panose="020B0606030504020204" pitchFamily="34" charset="0"/>
                <a:ea typeface="Open Sans" panose="020B0606030504020204" pitchFamily="34" charset="0"/>
                <a:cs typeface="Open Sans" panose="020B0606030504020204" pitchFamily="34" charset="0"/>
              </a:rPr>
              <a:t>Oak Ridge National Laboratory in Tennessee, AnthropoceneMagazine.org</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A8F8D789-E4F4-4B86-8CA0-C70E19B17BF8}"/>
              </a:ext>
            </a:extLst>
          </p:cNvPr>
          <p:cNvSpPr txBox="1"/>
          <p:nvPr/>
        </p:nvSpPr>
        <p:spPr>
          <a:xfrm>
            <a:off x="156895" y="383721"/>
            <a:ext cx="3031147" cy="1200329"/>
          </a:xfrm>
          <a:prstGeom prst="rect">
            <a:avLst/>
          </a:prstGeom>
          <a:noFill/>
        </p:spPr>
        <p:txBody>
          <a:bodyPr wrap="square" rtlCol="0">
            <a:spAutoFit/>
          </a:bodyPr>
          <a:lstStyle/>
          <a:p>
            <a:r>
              <a:rPr lang="en-US" sz="1800" dirty="0">
                <a:solidFill>
                  <a:srgbClr val="424242"/>
                </a:solidFill>
                <a:latin typeface="Open Sans" panose="020B0606030504020204" pitchFamily="34" charset="0"/>
                <a:ea typeface="Open Sans" panose="020B0606030504020204" pitchFamily="34" charset="0"/>
                <a:cs typeface="Open Sans" panose="020B0606030504020204" pitchFamily="34" charset="0"/>
              </a:rPr>
              <a:t>Figure C</a:t>
            </a:r>
            <a:r>
              <a:rPr lang="en-US" sz="1800" b="0" i="0" dirty="0">
                <a:solidFill>
                  <a:srgbClr val="424242"/>
                </a:solidFill>
                <a:effectLst/>
                <a:latin typeface="Open Sans" panose="020B0606030504020204" pitchFamily="34" charset="0"/>
                <a:ea typeface="Open Sans" panose="020B0606030504020204" pitchFamily="34" charset="0"/>
                <a:cs typeface="Open Sans" panose="020B0606030504020204" pitchFamily="34" charset="0"/>
              </a:rPr>
              <a:t>: </a:t>
            </a:r>
          </a:p>
          <a:p>
            <a:r>
              <a:rPr lang="en-US" sz="1800" b="0" i="0" dirty="0">
                <a:solidFill>
                  <a:srgbClr val="424242"/>
                </a:solidFill>
                <a:effectLst/>
                <a:latin typeface="Open Sans" panose="020B0606030504020204" pitchFamily="34" charset="0"/>
                <a:ea typeface="Open Sans" panose="020B0606030504020204" pitchFamily="34" charset="0"/>
                <a:cs typeface="Open Sans" panose="020B0606030504020204" pitchFamily="34" charset="0"/>
              </a:rPr>
              <a:t>Comparing cumulative carbon dioxide emissions by country</a:t>
            </a:r>
            <a:endParaRPr lang="en-US" sz="1800"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DF071B5E-2A2C-436A-B728-5DAC2E0CBBB1}"/>
              </a:ext>
            </a:extLst>
          </p:cNvPr>
          <p:cNvSpPr/>
          <p:nvPr/>
        </p:nvSpPr>
        <p:spPr>
          <a:xfrm>
            <a:off x="8015416" y="4366054"/>
            <a:ext cx="675503" cy="5766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E92A0-C3D0-455F-8D7B-9765A27D8E2B}"/>
              </a:ext>
            </a:extLst>
          </p:cNvPr>
          <p:cNvSpPr>
            <a:spLocks noGrp="1"/>
          </p:cNvSpPr>
          <p:nvPr>
            <p:ph type="title"/>
          </p:nvPr>
        </p:nvSpPr>
        <p:spPr/>
        <p:txBody>
          <a:bodyPr>
            <a:normAutofit fontScale="90000"/>
          </a:bodyPr>
          <a:lstStyle/>
          <a:p>
            <a:r>
              <a:rPr lang="en-US" dirty="0">
                <a:latin typeface="Open Sans" panose="020B0606030504020204" pitchFamily="34" charset="0"/>
                <a:ea typeface="Open Sans" panose="020B0606030504020204" pitchFamily="34" charset="0"/>
                <a:cs typeface="Open Sans" panose="020B0606030504020204" pitchFamily="34" charset="0"/>
              </a:rPr>
              <a:t>Final discussion – Teacher facilitated	</a:t>
            </a:r>
          </a:p>
        </p:txBody>
      </p:sp>
      <p:sp>
        <p:nvSpPr>
          <p:cNvPr id="3" name="Text Placeholder 2">
            <a:extLst>
              <a:ext uri="{FF2B5EF4-FFF2-40B4-BE49-F238E27FC236}">
                <a16:creationId xmlns:a16="http://schemas.microsoft.com/office/drawing/2014/main" id="{E90DC5CB-76AD-42D6-8B5F-AA424EA7A9C9}"/>
              </a:ext>
            </a:extLst>
          </p:cNvPr>
          <p:cNvSpPr>
            <a:spLocks noGrp="1"/>
          </p:cNvSpPr>
          <p:nvPr>
            <p:ph type="body" idx="1"/>
          </p:nvPr>
        </p:nvSpPr>
        <p:spPr/>
        <p:txBody>
          <a:bodyPr/>
          <a:lstStyle/>
          <a:p>
            <a:pPr marL="114300" indent="0">
              <a:buNone/>
            </a:pPr>
            <a:r>
              <a:rPr lang="en-US" dirty="0">
                <a:latin typeface="Open Sans" panose="020B0606030504020204" pitchFamily="34" charset="0"/>
                <a:ea typeface="Open Sans" panose="020B0606030504020204" pitchFamily="34" charset="0"/>
                <a:cs typeface="Open Sans" panose="020B0606030504020204" pitchFamily="34" charset="0"/>
              </a:rPr>
              <a:t>All. Some. None.</a:t>
            </a:r>
          </a:p>
          <a:p>
            <a:pPr marL="114300" indent="0">
              <a:buNone/>
            </a:pPr>
            <a:endParaRPr lang="en-US" dirty="0">
              <a:latin typeface="Open Sans" panose="020B0606030504020204" pitchFamily="34" charset="0"/>
              <a:ea typeface="Open Sans" panose="020B0606030504020204" pitchFamily="34" charset="0"/>
              <a:cs typeface="Open Sans" panose="020B0606030504020204" pitchFamily="34" charset="0"/>
            </a:endParaRPr>
          </a:p>
          <a:p>
            <a:pPr marL="114300" indent="0">
              <a:buNone/>
            </a:pPr>
            <a:r>
              <a:rPr lang="en-US" dirty="0">
                <a:latin typeface="Open Sans" panose="020B0606030504020204" pitchFamily="34" charset="0"/>
                <a:ea typeface="Open Sans" panose="020B0606030504020204" pitchFamily="34" charset="0"/>
                <a:cs typeface="Open Sans" panose="020B0606030504020204" pitchFamily="34" charset="0"/>
              </a:rPr>
              <a:t>What can we say about ALL of the figures?</a:t>
            </a:r>
          </a:p>
          <a:p>
            <a:pPr marL="114300" indent="0">
              <a:buNone/>
            </a:pPr>
            <a:endParaRPr lang="en-US" dirty="0">
              <a:latin typeface="Open Sans" panose="020B0606030504020204" pitchFamily="34" charset="0"/>
              <a:ea typeface="Open Sans" panose="020B0606030504020204" pitchFamily="34" charset="0"/>
              <a:cs typeface="Open Sans" panose="020B0606030504020204" pitchFamily="34" charset="0"/>
            </a:endParaRPr>
          </a:p>
          <a:p>
            <a:pPr marL="114300" indent="0">
              <a:buNone/>
            </a:pPr>
            <a:r>
              <a:rPr lang="en-US" dirty="0">
                <a:latin typeface="Open Sans" panose="020B0606030504020204" pitchFamily="34" charset="0"/>
                <a:ea typeface="Open Sans" panose="020B0606030504020204" pitchFamily="34" charset="0"/>
                <a:cs typeface="Open Sans" panose="020B0606030504020204" pitchFamily="34" charset="0"/>
              </a:rPr>
              <a:t>What can we say about SOME of the figures?</a:t>
            </a:r>
          </a:p>
          <a:p>
            <a:pPr marL="114300" indent="0">
              <a:buNone/>
            </a:pPr>
            <a:endParaRPr lang="en-US" dirty="0">
              <a:latin typeface="Open Sans" panose="020B0606030504020204" pitchFamily="34" charset="0"/>
              <a:ea typeface="Open Sans" panose="020B0606030504020204" pitchFamily="34" charset="0"/>
              <a:cs typeface="Open Sans" panose="020B0606030504020204" pitchFamily="34" charset="0"/>
            </a:endParaRPr>
          </a:p>
          <a:p>
            <a:pPr marL="114300" indent="0">
              <a:buNone/>
            </a:pPr>
            <a:r>
              <a:rPr lang="en-US" dirty="0">
                <a:latin typeface="Open Sans" panose="020B0606030504020204" pitchFamily="34" charset="0"/>
                <a:ea typeface="Open Sans" panose="020B0606030504020204" pitchFamily="34" charset="0"/>
                <a:cs typeface="Open Sans" panose="020B0606030504020204" pitchFamily="34" charset="0"/>
              </a:rPr>
              <a:t>What can we say about NONE of the figures?</a:t>
            </a:r>
          </a:p>
        </p:txBody>
      </p:sp>
    </p:spTree>
    <p:extLst>
      <p:ext uri="{BB962C8B-B14F-4D97-AF65-F5344CB8AC3E}">
        <p14:creationId xmlns:p14="http://schemas.microsoft.com/office/powerpoint/2010/main" val="13433333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A1BFA-38B4-496D-9919-F6B824402C80}"/>
              </a:ext>
            </a:extLst>
          </p:cNvPr>
          <p:cNvSpPr>
            <a:spLocks noGrp="1"/>
          </p:cNvSpPr>
          <p:nvPr>
            <p:ph type="title"/>
          </p:nvPr>
        </p:nvSpPr>
        <p:spPr/>
        <p:txBody>
          <a:bodyPr>
            <a:normAutofit fontScale="90000"/>
          </a:bodyPr>
          <a:lstStyle/>
          <a:p>
            <a:r>
              <a:rPr lang="en-US" dirty="0">
                <a:latin typeface="Open Sans" panose="020B0606030504020204" pitchFamily="34" charset="0"/>
                <a:ea typeface="Open Sans" panose="020B0606030504020204" pitchFamily="34" charset="0"/>
                <a:cs typeface="Open Sans" panose="020B0606030504020204" pitchFamily="34" charset="0"/>
              </a:rPr>
              <a:t>Optional Question	</a:t>
            </a:r>
          </a:p>
        </p:txBody>
      </p:sp>
      <p:sp>
        <p:nvSpPr>
          <p:cNvPr id="3" name="Text Placeholder 2">
            <a:extLst>
              <a:ext uri="{FF2B5EF4-FFF2-40B4-BE49-F238E27FC236}">
                <a16:creationId xmlns:a16="http://schemas.microsoft.com/office/drawing/2014/main" id="{C45A6CAF-50EA-40CC-A88D-658D16EB1E83}"/>
              </a:ext>
            </a:extLst>
          </p:cNvPr>
          <p:cNvSpPr>
            <a:spLocks noGrp="1"/>
          </p:cNvSpPr>
          <p:nvPr>
            <p:ph type="body" idx="1"/>
          </p:nvPr>
        </p:nvSpPr>
        <p:spPr/>
        <p:txBody>
          <a:bodyPr/>
          <a:lstStyle/>
          <a:p>
            <a:pPr marL="114300" indent="0">
              <a:buNone/>
            </a:pPr>
            <a:r>
              <a:rPr lang="en-US" dirty="0">
                <a:latin typeface="Open Sans" panose="020B0606030504020204" pitchFamily="34" charset="0"/>
                <a:ea typeface="Open Sans" panose="020B0606030504020204" pitchFamily="34" charset="0"/>
                <a:cs typeface="Open Sans" panose="020B0606030504020204" pitchFamily="34" charset="0"/>
              </a:rPr>
              <a:t>What are the social implications of the data that you discovered?</a:t>
            </a:r>
          </a:p>
        </p:txBody>
      </p:sp>
    </p:spTree>
    <p:extLst>
      <p:ext uri="{BB962C8B-B14F-4D97-AF65-F5344CB8AC3E}">
        <p14:creationId xmlns:p14="http://schemas.microsoft.com/office/powerpoint/2010/main" val="2658318996"/>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18694</TotalTime>
  <Words>1067</Words>
  <Application>Microsoft Office PowerPoint</Application>
  <PresentationFormat>On-screen Show (16:9)</PresentationFormat>
  <Paragraphs>80</Paragraphs>
  <Slides>14</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Architects Daughter</vt:lpstr>
      <vt:lpstr>Roboto</vt:lpstr>
      <vt:lpstr>Open Sans</vt:lpstr>
      <vt:lpstr>Simple Light</vt:lpstr>
      <vt:lpstr>🌎 Data Lens: Exploring Earth’s Visual Stories</vt:lpstr>
      <vt:lpstr>Take one minute to silently observe, then two minutes to write down what you understand and don’t understand about this diagram.</vt:lpstr>
      <vt:lpstr>PowerPoint Presentation</vt:lpstr>
      <vt:lpstr>Jigsaw Exercise - Exploring Carbon dioxide through visuals (30 minutes)</vt:lpstr>
      <vt:lpstr>PowerPoint Presentation</vt:lpstr>
      <vt:lpstr>Figure B: Carbon dioxide emissions per capita  </vt:lpstr>
      <vt:lpstr>PowerPoint Presentation</vt:lpstr>
      <vt:lpstr>Final discussion – Teacher facilitated </vt:lpstr>
      <vt:lpstr>Optional Question </vt:lpstr>
      <vt:lpstr>End of Data Lens</vt:lpstr>
      <vt:lpstr>USGS Carbon Cycle diagram</vt:lpstr>
      <vt:lpstr>Carbon Dioxide Concentration: GEOS-5 Model</vt:lpstr>
      <vt:lpstr>Our World in Data – CO2 emissions per capita</vt:lpstr>
      <vt:lpstr>Carbon dioxide cumulative by country 1751-2006</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Data Lens: Exploring Earth’s Visual Stories</dc:title>
  <dc:creator>Hilary Peddicord</dc:creator>
  <cp:lastModifiedBy>hilary.peddicord</cp:lastModifiedBy>
  <cp:revision>76</cp:revision>
  <dcterms:modified xsi:type="dcterms:W3CDTF">2026-01-26T19:16:12Z</dcterms:modified>
</cp:coreProperties>
</file>