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67" r:id="rId3"/>
    <p:sldId id="264" r:id="rId4"/>
    <p:sldId id="273" r:id="rId5"/>
    <p:sldId id="266" r:id="rId6"/>
    <p:sldId id="274" r:id="rId7"/>
  </p:sldIdLst>
  <p:sldSz cx="9144000" cy="5143500" type="screen16x9"/>
  <p:notesSz cx="6858000" cy="9144000"/>
  <p:embeddedFontLst>
    <p:embeddedFont>
      <p:font typeface="Architects Daughter" panose="020B0604020202020204" charset="0"/>
      <p:regular r:id="rId9"/>
    </p:embeddedFont>
    <p:embeddedFont>
      <p:font typeface="Open Sans" panose="020B0606030504020204" pitchFamily="34" charset="0"/>
      <p:regular r:id="rId10"/>
      <p:bold r:id="rId11"/>
      <p:italic r:id="rId12"/>
      <p:boldItalic r:id="rId13"/>
    </p:embeddedFont>
    <p:embeddedFont>
      <p:font typeface="Roboto" panose="02000000000000000000"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ary.peddicord" initials="h" lastIdx="1" clrIdx="0">
    <p:extLst>
      <p:ext uri="{19B8F6BF-5375-455C-9EA6-DF929625EA0E}">
        <p15:presenceInfo xmlns:p15="http://schemas.microsoft.com/office/powerpoint/2012/main" userId="S::hilary.peddicord@noaa.gov::a5618c17-88ad-4402-979d-4cb2602b0b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3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000" autoAdjust="0"/>
  </p:normalViewPr>
  <p:slideViewPr>
    <p:cSldViewPr snapToGrid="0">
      <p:cViewPr varScale="1">
        <p:scale>
          <a:sx n="108" d="100"/>
          <a:sy n="108" d="100"/>
        </p:scale>
        <p:origin x="758" y="8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nurturenaturecenter.org/data-images/#efaq-precipitation-ranking-u-s-2023" TargetMode="External"/><Relationship Id="rId3" Type="http://schemas.openxmlformats.org/officeDocument/2006/relationships/hyperlink" Target="https://www.nga.gov/collection/artist-info.4475.html" TargetMode="External"/><Relationship Id="rId7" Type="http://schemas.openxmlformats.org/officeDocument/2006/relationships/hyperlink" Target="https://nurturenaturecenter.org/data-images/#efaq-temperature-maximum-ranking-u-s-2023"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nurturenaturecenter.org/data-images/#efaq-freshwater-withdrawals-u-s-2010" TargetMode="External"/><Relationship Id="rId5" Type="http://schemas.openxmlformats.org/officeDocument/2006/relationships/hyperlink" Target="https://droughtmonitor.unl.edu/CurrentMap.aspx" TargetMode="External"/><Relationship Id="rId4" Type="http://schemas.openxmlformats.org/officeDocument/2006/relationships/hyperlink" Target="https://nurturenaturecenter.org/wp-content/uploads/2024/08/Drought-Examining-the-Causes-and-Effects.pdf" TargetMode="External"/><Relationship Id="rId9" Type="http://schemas.openxmlformats.org/officeDocument/2006/relationships/hyperlink" Target="https://www.nga.gov/collection/art-object-page.148989.htm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https://sos.noaa.gov/education/data-lens/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a:buFont typeface="Arial" panose="020B0604020202020204" pitchFamily="34" charset="0"/>
              <a:buNone/>
            </a:pPr>
            <a:r>
              <a:rPr lang="en-US" b="1" i="0" dirty="0">
                <a:solidFill>
                  <a:srgbClr val="1F252E"/>
                </a:solidFill>
                <a:effectLst/>
                <a:latin typeface="Roboto" panose="02000000000000000000" pitchFamily="2" charset="0"/>
              </a:rPr>
              <a:t>Optionally, take time to jot down a few things on your worksheet.</a:t>
            </a:r>
            <a:br>
              <a:rPr lang="en-US" b="1" i="0" dirty="0">
                <a:solidFill>
                  <a:srgbClr val="1F252E"/>
                </a:solidFill>
                <a:effectLst/>
                <a:latin typeface="Roboto" panose="02000000000000000000" pitchFamily="2" charset="0"/>
              </a:rPr>
            </a:br>
            <a:r>
              <a:rPr lang="en-US" b="1" i="0" dirty="0">
                <a:solidFill>
                  <a:srgbClr val="444444"/>
                </a:solidFill>
                <a:effectLst/>
                <a:latin typeface="Open Sans" panose="020B0606030504020204" pitchFamily="34" charset="0"/>
              </a:rPr>
              <a:t>Artist: </a:t>
            </a:r>
            <a:r>
              <a:rPr lang="en-US" b="0" i="0" u="none" strike="noStrike" dirty="0">
                <a:solidFill>
                  <a:srgbClr val="3D8E9B"/>
                </a:solidFill>
                <a:effectLst/>
                <a:latin typeface="Open Sans" panose="020B0606030504020204" pitchFamily="34" charset="0"/>
                <a:hlinkClick r:id="rId3"/>
              </a:rPr>
              <a:t>Jacob </a:t>
            </a:r>
            <a:r>
              <a:rPr lang="en-US" b="0" i="0" u="none" strike="noStrike" dirty="0" err="1">
                <a:solidFill>
                  <a:srgbClr val="3D8E9B"/>
                </a:solidFill>
                <a:effectLst/>
                <a:latin typeface="Open Sans" panose="020B0606030504020204" pitchFamily="34" charset="0"/>
                <a:hlinkClick r:id="rId3"/>
              </a:rPr>
              <a:t>Kainen</a:t>
            </a:r>
            <a:r>
              <a:rPr lang="en-US" b="0" i="0" dirty="0">
                <a:solidFill>
                  <a:srgbClr val="444444"/>
                </a:solidFill>
                <a:effectLst/>
                <a:latin typeface="Open Sans" panose="020B0606030504020204" pitchFamily="34" charset="0"/>
              </a:rPr>
              <a:t> (artist) American, 1909 - 2001, Federal Art Project (New York City)</a:t>
            </a:r>
          </a:p>
          <a:p>
            <a:pPr algn="l">
              <a:buFont typeface="Arial" panose="020B0604020202020204" pitchFamily="34" charset="0"/>
              <a:buChar char="•"/>
            </a:pPr>
            <a:r>
              <a:rPr lang="en-US" b="1" i="0" dirty="0">
                <a:solidFill>
                  <a:srgbClr val="444444"/>
                </a:solidFill>
                <a:effectLst/>
                <a:latin typeface="Open Sans" panose="020B0606030504020204" pitchFamily="34" charset="0"/>
              </a:rPr>
              <a:t>Year: </a:t>
            </a:r>
            <a:r>
              <a:rPr lang="en-US" b="0" i="0" dirty="0">
                <a:solidFill>
                  <a:srgbClr val="444444"/>
                </a:solidFill>
                <a:effectLst/>
                <a:latin typeface="Open Sans" panose="020B0606030504020204" pitchFamily="34" charset="0"/>
              </a:rPr>
              <a:t>1935</a:t>
            </a:r>
          </a:p>
          <a:p>
            <a:pPr algn="l">
              <a:buFont typeface="Arial" panose="020B0604020202020204" pitchFamily="34" charset="0"/>
              <a:buChar char="•"/>
            </a:pPr>
            <a:r>
              <a:rPr lang="en-US" b="1" i="0" dirty="0">
                <a:solidFill>
                  <a:srgbClr val="444444"/>
                </a:solidFill>
                <a:effectLst/>
                <a:latin typeface="Open Sans" panose="020B0606030504020204" pitchFamily="34" charset="0"/>
              </a:rPr>
              <a:t>Topic Keyword(s): </a:t>
            </a:r>
            <a:r>
              <a:rPr lang="en-US" b="0" i="0" dirty="0">
                <a:solidFill>
                  <a:srgbClr val="444444"/>
                </a:solidFill>
                <a:effectLst/>
                <a:latin typeface="Open Sans" panose="020B0606030504020204" pitchFamily="34" charset="0"/>
              </a:rPr>
              <a:t>Human Activity &amp; Impacts, Weather &amp; Climate</a:t>
            </a:r>
          </a:p>
          <a:p>
            <a:pPr algn="l">
              <a:buFont typeface="Arial" panose="020B0604020202020204" pitchFamily="34" charset="0"/>
              <a:buChar char="•"/>
            </a:pPr>
            <a:r>
              <a:rPr lang="en-US" b="1" i="0" dirty="0">
                <a:solidFill>
                  <a:srgbClr val="444444"/>
                </a:solidFill>
                <a:effectLst/>
                <a:latin typeface="Open Sans" panose="020B0606030504020204" pitchFamily="34" charset="0"/>
              </a:rPr>
              <a:t>Description:</a:t>
            </a:r>
            <a:r>
              <a:rPr lang="en-US" b="0" i="0" dirty="0">
                <a:solidFill>
                  <a:srgbClr val="444444"/>
                </a:solidFill>
                <a:effectLst/>
                <a:latin typeface="Open Sans" panose="020B0606030504020204" pitchFamily="34" charset="0"/>
              </a:rPr>
              <a:t> Lithographic drawing</a:t>
            </a:r>
          </a:p>
          <a:p>
            <a:pPr algn="l">
              <a:buFont typeface="Arial" panose="020B0604020202020204" pitchFamily="34" charset="0"/>
              <a:buChar char="•"/>
            </a:pPr>
            <a:r>
              <a:rPr lang="en-US" b="1" i="0" dirty="0">
                <a:solidFill>
                  <a:srgbClr val="444444"/>
                </a:solidFill>
                <a:effectLst/>
                <a:latin typeface="Open Sans" panose="020B0606030504020204" pitchFamily="34" charset="0"/>
              </a:rPr>
              <a:t>Related Lessons/Units: </a:t>
            </a:r>
            <a:r>
              <a:rPr lang="en-US" b="0" i="0" u="none" strike="noStrike" dirty="0">
                <a:solidFill>
                  <a:srgbClr val="3D8E9B"/>
                </a:solidFill>
                <a:effectLst/>
                <a:latin typeface="Open Sans" panose="020B0606030504020204" pitchFamily="34" charset="0"/>
                <a:hlinkClick r:id="rId4"/>
              </a:rPr>
              <a:t>Drought: Examining the Causes and Effects of Precipitation Shortage</a:t>
            </a:r>
            <a:endParaRPr lang="en-US" b="0" i="0" dirty="0">
              <a:solidFill>
                <a:srgbClr val="444444"/>
              </a:solidFill>
              <a:effectLst/>
              <a:latin typeface="Open Sans" panose="020B0606030504020204" pitchFamily="34" charset="0"/>
            </a:endParaRPr>
          </a:p>
          <a:p>
            <a:pPr algn="l">
              <a:buFont typeface="Arial" panose="020B0604020202020204" pitchFamily="34" charset="0"/>
              <a:buChar char="•"/>
            </a:pPr>
            <a:r>
              <a:rPr lang="en-US" b="1" i="0" dirty="0">
                <a:solidFill>
                  <a:srgbClr val="444444"/>
                </a:solidFill>
                <a:effectLst/>
                <a:latin typeface="Open Sans" panose="020B0606030504020204" pitchFamily="34" charset="0"/>
              </a:rPr>
              <a:t>Related Data: </a:t>
            </a:r>
            <a:br>
              <a:rPr lang="en-US" b="0" i="0" dirty="0">
                <a:solidFill>
                  <a:srgbClr val="444444"/>
                </a:solidFill>
                <a:effectLst/>
                <a:latin typeface="Open Sans" panose="020B0606030504020204" pitchFamily="34" charset="0"/>
              </a:rPr>
            </a:br>
            <a:r>
              <a:rPr lang="en-US" b="0" i="0" u="none" strike="noStrike" dirty="0">
                <a:solidFill>
                  <a:srgbClr val="3D8E9B"/>
                </a:solidFill>
                <a:effectLst/>
                <a:latin typeface="Open Sans" panose="020B0606030504020204" pitchFamily="34" charset="0"/>
                <a:hlinkClick r:id="rId5"/>
              </a:rPr>
              <a:t>Drought Intensity</a:t>
            </a:r>
            <a:br>
              <a:rPr lang="en-US" b="0" i="0" dirty="0">
                <a:solidFill>
                  <a:srgbClr val="444444"/>
                </a:solidFill>
                <a:effectLst/>
                <a:latin typeface="Open Sans" panose="020B0606030504020204" pitchFamily="34" charset="0"/>
              </a:rPr>
            </a:br>
            <a:r>
              <a:rPr lang="en-US" b="0" i="0" u="none" strike="noStrike" dirty="0">
                <a:solidFill>
                  <a:srgbClr val="3D8E9B"/>
                </a:solidFill>
                <a:effectLst/>
                <a:latin typeface="Open Sans" panose="020B0606030504020204" pitchFamily="34" charset="0"/>
                <a:hlinkClick r:id="rId6"/>
              </a:rPr>
              <a:t>Freshwater Withdrawals</a:t>
            </a:r>
            <a:br>
              <a:rPr lang="en-US" b="0" i="0" dirty="0">
                <a:solidFill>
                  <a:srgbClr val="444444"/>
                </a:solidFill>
                <a:effectLst/>
                <a:latin typeface="Open Sans" panose="020B0606030504020204" pitchFamily="34" charset="0"/>
              </a:rPr>
            </a:br>
            <a:r>
              <a:rPr lang="en-US" b="0" i="0" u="none" strike="noStrike" dirty="0">
                <a:solidFill>
                  <a:srgbClr val="3D8E9B"/>
                </a:solidFill>
                <a:effectLst/>
                <a:latin typeface="Open Sans" panose="020B0606030504020204" pitchFamily="34" charset="0"/>
                <a:hlinkClick r:id="rId7"/>
              </a:rPr>
              <a:t>Statewide Maximum Temperature Ranks</a:t>
            </a:r>
            <a:br>
              <a:rPr lang="en-US" b="0" i="0" dirty="0">
                <a:solidFill>
                  <a:srgbClr val="444444"/>
                </a:solidFill>
                <a:effectLst/>
                <a:latin typeface="Open Sans" panose="020B0606030504020204" pitchFamily="34" charset="0"/>
              </a:rPr>
            </a:br>
            <a:r>
              <a:rPr lang="en-US" b="0" i="0" u="none" strike="noStrike" dirty="0">
                <a:solidFill>
                  <a:srgbClr val="3D8E9B"/>
                </a:solidFill>
                <a:effectLst/>
                <a:latin typeface="Open Sans" panose="020B0606030504020204" pitchFamily="34" charset="0"/>
                <a:hlinkClick r:id="rId8"/>
              </a:rPr>
              <a:t>Statewide Precipitation Ranks</a:t>
            </a:r>
            <a:endParaRPr lang="en-US" b="0" i="0" dirty="0">
              <a:solidFill>
                <a:srgbClr val="444444"/>
              </a:solidFill>
              <a:effectLst/>
              <a:latin typeface="Open Sans" panose="020B0606030504020204" pitchFamily="34" charset="0"/>
            </a:endParaRPr>
          </a:p>
          <a:p>
            <a:pPr algn="l">
              <a:buFont typeface="Arial" panose="020B0604020202020204" pitchFamily="34" charset="0"/>
              <a:buChar char="•"/>
            </a:pPr>
            <a:r>
              <a:rPr lang="en-US" b="1" i="0" dirty="0">
                <a:solidFill>
                  <a:srgbClr val="444444"/>
                </a:solidFill>
                <a:effectLst/>
                <a:latin typeface="Open Sans" panose="020B0606030504020204" pitchFamily="34" charset="0"/>
              </a:rPr>
              <a:t>Usage Rights: </a:t>
            </a:r>
            <a:r>
              <a:rPr lang="en-US" b="0" i="0" dirty="0">
                <a:solidFill>
                  <a:srgbClr val="444444"/>
                </a:solidFill>
                <a:effectLst/>
                <a:latin typeface="Open Sans" panose="020B0606030504020204" pitchFamily="34" charset="0"/>
              </a:rPr>
              <a:t>Public Domain</a:t>
            </a:r>
          </a:p>
          <a:p>
            <a:pPr algn="l"/>
            <a:r>
              <a:rPr lang="en-US" b="1" i="0" dirty="0">
                <a:solidFill>
                  <a:srgbClr val="444444"/>
                </a:solidFill>
                <a:effectLst/>
                <a:latin typeface="Open Sans" panose="020B0606030504020204" pitchFamily="34" charset="0"/>
              </a:rPr>
              <a:t>Source/Link to Source: </a:t>
            </a:r>
            <a:r>
              <a:rPr lang="en-US" b="0" i="0" u="none" strike="noStrike" dirty="0">
                <a:solidFill>
                  <a:srgbClr val="3D8E9B"/>
                </a:solidFill>
                <a:effectLst/>
                <a:latin typeface="Open Sans" panose="020B0606030504020204" pitchFamily="34" charset="0"/>
                <a:hlinkClick r:id="rId9"/>
              </a:rPr>
              <a:t>National Gallery of Art</a:t>
            </a:r>
            <a:endParaRPr lang="en-US" b="0" i="0" u="none" strike="noStrike" dirty="0">
              <a:solidFill>
                <a:srgbClr val="3D8E9B"/>
              </a:solidFill>
              <a:effectLst/>
              <a:latin typeface="Open Sans" panose="020B0606030504020204" pitchFamily="34" charset="0"/>
            </a:endParaRPr>
          </a:p>
          <a:p>
            <a:pPr algn="l"/>
            <a:endParaRPr lang="en-US" b="0" i="0" u="none" strike="noStrike" dirty="0">
              <a:solidFill>
                <a:srgbClr val="3D8E9B"/>
              </a:solidFill>
              <a:effectLst/>
              <a:latin typeface="Open Sans" panose="020B0606030504020204" pitchFamily="34" charset="0"/>
            </a:endParaRPr>
          </a:p>
          <a:p>
            <a:pPr marL="158750" indent="0" algn="l">
              <a:buNone/>
            </a:pPr>
            <a:r>
              <a:rPr lang="en-US" b="0" i="0" u="none" strike="noStrike" dirty="0">
                <a:solidFill>
                  <a:srgbClr val="3D8E9B"/>
                </a:solidFill>
                <a:effectLst/>
                <a:latin typeface="Open Sans" panose="020B0606030504020204" pitchFamily="34" charset="0"/>
              </a:rPr>
              <a:t>More art resources https://www.nurturenaturecenter.org/art-images/</a:t>
            </a:r>
            <a:endParaRPr lang="en-US" b="0" i="0" dirty="0">
              <a:solidFill>
                <a:srgbClr val="444444"/>
              </a:solidFill>
              <a:effectLst/>
              <a:latin typeface="Open Sans" panose="020B0606030504020204" pitchFamily="34"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Tree>
    <p:extLst>
      <p:ext uri="{BB962C8B-B14F-4D97-AF65-F5344CB8AC3E}">
        <p14:creationId xmlns:p14="http://schemas.microsoft.com/office/powerpoint/2010/main" val="4276945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Q1</a:t>
            </a:r>
            <a:r>
              <a:rPr lang="en-US" sz="1100" dirty="0">
                <a:solidFill>
                  <a:srgbClr val="A61C00"/>
                </a:solidFill>
                <a:highlight>
                  <a:srgbClr val="FFFFFF"/>
                </a:highlight>
              </a:rPr>
              <a:t> </a:t>
            </a:r>
            <a:r>
              <a:rPr lang="en-US" sz="1100" dirty="0">
                <a:solidFill>
                  <a:schemeClr val="dk1"/>
                </a:solidFill>
                <a:highlight>
                  <a:srgbClr val="FFFFFF"/>
                </a:highlight>
              </a:rPr>
              <a:t>– “What is going on in this image?”; after an observation is made, paraphrase and maybe follow up with Q2.</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Q2 </a:t>
            </a:r>
            <a:r>
              <a:rPr lang="en-US" sz="1100" dirty="0">
                <a:solidFill>
                  <a:schemeClr val="dk1"/>
                </a:solidFill>
                <a:highlight>
                  <a:srgbClr val="FFFFFF"/>
                </a:highlight>
              </a:rPr>
              <a:t>– “What do you see that makes you say that?; paraphrase again and to obtain the next observation use Q3.</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Q3</a:t>
            </a:r>
            <a:r>
              <a:rPr lang="en-US" sz="1100" dirty="0">
                <a:solidFill>
                  <a:schemeClr val="dk1"/>
                </a:solidFill>
                <a:highlight>
                  <a:srgbClr val="FFFFFF"/>
                </a:highlight>
              </a:rPr>
              <a:t> – “What more can we find?”; this is an opening for another student to share an observation.</a:t>
            </a:r>
          </a:p>
          <a:p>
            <a:pPr marL="158750" indent="0">
              <a:buNone/>
            </a:pPr>
            <a:endParaRPr lang="en-US" dirty="0"/>
          </a:p>
        </p:txBody>
      </p:sp>
    </p:spTree>
    <p:extLst>
      <p:ext uri="{BB962C8B-B14F-4D97-AF65-F5344CB8AC3E}">
        <p14:creationId xmlns:p14="http://schemas.microsoft.com/office/powerpoint/2010/main" val="3171834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6364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https://sos.noaa.gov/education/data-lens/drought/#teacher-resources</a:t>
            </a:r>
          </a:p>
        </p:txBody>
      </p:sp>
    </p:spTree>
    <p:extLst>
      <p:ext uri="{BB962C8B-B14F-4D97-AF65-F5344CB8AC3E}">
        <p14:creationId xmlns:p14="http://schemas.microsoft.com/office/powerpoint/2010/main" val="208888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902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sos.noaa.gov/media/downloads/data-lens/drought-data-descriptions.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51900" y="-324225"/>
            <a:ext cx="8440200" cy="1233000"/>
          </a:xfrm>
          <a:prstGeom prst="rect">
            <a:avLst/>
          </a:prstGeom>
        </p:spPr>
        <p:txBody>
          <a:bodyPr spcFirstLastPara="1" wrap="square" lIns="91425" tIns="91425" rIns="91425" bIns="91425" anchor="b" anchorCtr="0">
            <a:normAutofit/>
          </a:bodyPr>
          <a:lstStyle/>
          <a:p>
            <a:pPr marL="0" lvl="0" indent="0" algn="ctr" rtl="0">
              <a:lnSpc>
                <a:spcPct val="115000"/>
              </a:lnSpc>
              <a:spcBef>
                <a:spcPts val="1800"/>
              </a:spcBef>
              <a:spcAft>
                <a:spcPts val="600"/>
              </a:spcAft>
              <a:buClr>
                <a:schemeClr val="dk1"/>
              </a:buClr>
              <a:buSzPts val="1100"/>
              <a:buFont typeface="Arial"/>
              <a:buNone/>
            </a:pPr>
            <a:r>
              <a:rPr lang="en" sz="4000" dirty="0"/>
              <a:t>🌎</a:t>
            </a:r>
            <a:r>
              <a:rPr lang="en" sz="4000" dirty="0">
                <a:latin typeface="Architects Daughter"/>
                <a:ea typeface="Architects Daughter"/>
                <a:cs typeface="Architects Daughter"/>
                <a:sym typeface="Architects Daughter"/>
              </a:rPr>
              <a:t> </a:t>
            </a:r>
            <a:r>
              <a:rPr lang="en" sz="2600" dirty="0">
                <a:latin typeface="Architects Daughter"/>
                <a:ea typeface="Architects Daughter"/>
                <a:cs typeface="Architects Daughter"/>
                <a:sym typeface="Architects Daughter"/>
              </a:rPr>
              <a:t>Data Lens: Exploring Earth’s Visual Stories</a:t>
            </a:r>
            <a:endParaRPr sz="6400" dirty="0"/>
          </a:p>
        </p:txBody>
      </p:sp>
      <p:sp>
        <p:nvSpPr>
          <p:cNvPr id="55" name="Google Shape;55;p13"/>
          <p:cNvSpPr txBox="1">
            <a:spLocks noGrp="1"/>
          </p:cNvSpPr>
          <p:nvPr>
            <p:ph type="subTitle" idx="1"/>
          </p:nvPr>
        </p:nvSpPr>
        <p:spPr>
          <a:xfrm>
            <a:off x="271500" y="1035650"/>
            <a:ext cx="8520600" cy="7926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018"/>
              <a:buNone/>
            </a:pPr>
            <a:r>
              <a:rPr lang="en-US" sz="1800" dirty="0">
                <a:solidFill>
                  <a:schemeClr val="dk1"/>
                </a:solidFill>
                <a:latin typeface="Open Sans"/>
                <a:ea typeface="Open Sans"/>
                <a:cs typeface="Open Sans"/>
                <a:sym typeface="Open Sans"/>
              </a:rPr>
              <a:t>We are going to slow down and take ten minutes or so to just observe and discuss what we discover and notice. There are no right or wrong answers.</a:t>
            </a:r>
          </a:p>
          <a:p>
            <a:pPr marL="0" lvl="0" indent="0" algn="l" rtl="0">
              <a:spcBef>
                <a:spcPts val="2400"/>
              </a:spcBef>
              <a:spcAft>
                <a:spcPts val="0"/>
              </a:spcAft>
              <a:buNone/>
            </a:pPr>
            <a:r>
              <a:rPr lang="en-US" sz="1800" dirty="0">
                <a:solidFill>
                  <a:srgbClr val="282323"/>
                </a:solidFill>
                <a:latin typeface="Open Sans"/>
                <a:ea typeface="Open Sans"/>
                <a:cs typeface="Open Sans"/>
                <a:sym typeface="Open Sans"/>
              </a:rPr>
              <a:t>First: Ground Rules</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Raise your hand to share your ideas with the class.</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All ideas are welcome. </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Be respectful of others ideas. It’s okay to disagree.</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Build on each other’s ideas.</a:t>
            </a:r>
          </a:p>
          <a:p>
            <a:pPr marL="95250" lvl="0" indent="0" algn="l" rtl="0">
              <a:spcBef>
                <a:spcPts val="1200"/>
              </a:spcBef>
              <a:spcAft>
                <a:spcPts val="0"/>
              </a:spcAft>
              <a:buClr>
                <a:srgbClr val="282323"/>
              </a:buClr>
              <a:buSzPts val="2100"/>
            </a:pPr>
            <a:endParaRPr lang="en-US" sz="1800" dirty="0">
              <a:solidFill>
                <a:srgbClr val="282323"/>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95250" lvl="0" indent="0" algn="l" rtl="0">
              <a:spcBef>
                <a:spcPts val="1200"/>
              </a:spcBef>
              <a:spcAft>
                <a:spcPts val="0"/>
              </a:spcAft>
              <a:buClr>
                <a:srgbClr val="282323"/>
              </a:buClr>
              <a:buSzPts val="2100"/>
            </a:pPr>
            <a:r>
              <a:rPr lang="en-US" sz="1800" dirty="0">
                <a:solidFill>
                  <a:srgbClr val="282323"/>
                </a:solidFill>
                <a:latin typeface="Open Sans" panose="020B0606030504020204" pitchFamily="34" charset="0"/>
                <a:ea typeface="Open Sans" panose="020B0606030504020204" pitchFamily="34" charset="0"/>
                <a:cs typeface="Open Sans" panose="020B0606030504020204" pitchFamily="34" charset="0"/>
                <a:sym typeface="Open Sans"/>
              </a:rPr>
              <a:t>Next: One minute to quietly </a:t>
            </a:r>
            <a:r>
              <a:rPr lang="en-US" sz="1800" dirty="0">
                <a:solidFill>
                  <a:srgbClr val="282323"/>
                </a:solidFill>
                <a:latin typeface="Open Sans"/>
                <a:ea typeface="Open Sans"/>
                <a:cs typeface="Open Sans"/>
                <a:sym typeface="Open Sans"/>
              </a:rPr>
              <a:t>observe…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71086-CEC8-40B5-92A5-35ECA6F6E250}"/>
              </a:ext>
            </a:extLst>
          </p:cNvPr>
          <p:cNvSpPr>
            <a:spLocks noGrp="1"/>
          </p:cNvSpPr>
          <p:nvPr>
            <p:ph type="title"/>
          </p:nvPr>
        </p:nvSpPr>
        <p:spPr>
          <a:xfrm>
            <a:off x="-2859409" y="259915"/>
            <a:ext cx="8309786" cy="228048"/>
          </a:xfrm>
        </p:spPr>
        <p:txBody>
          <a:bodyPr>
            <a:no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What is going on here?</a:t>
            </a:r>
          </a:p>
        </p:txBody>
      </p:sp>
      <p:pic>
        <p:nvPicPr>
          <p:cNvPr id="4" name="Picture 3">
            <a:extLst>
              <a:ext uri="{FF2B5EF4-FFF2-40B4-BE49-F238E27FC236}">
                <a16:creationId xmlns:a16="http://schemas.microsoft.com/office/drawing/2014/main" id="{68BEB45B-8B3F-A283-01D6-C6FA8BC08226}"/>
              </a:ext>
            </a:extLst>
          </p:cNvPr>
          <p:cNvPicPr>
            <a:picLocks noChangeAspect="1"/>
          </p:cNvPicPr>
          <p:nvPr/>
        </p:nvPicPr>
        <p:blipFill>
          <a:blip r:embed="rId3"/>
          <a:stretch>
            <a:fillRect/>
          </a:stretch>
        </p:blipFill>
        <p:spPr>
          <a:xfrm>
            <a:off x="2627375" y="63971"/>
            <a:ext cx="4208853" cy="5066456"/>
          </a:xfrm>
          <a:prstGeom prst="rect">
            <a:avLst/>
          </a:prstGeom>
        </p:spPr>
      </p:pic>
    </p:spTree>
    <p:extLst>
      <p:ext uri="{BB962C8B-B14F-4D97-AF65-F5344CB8AC3E}">
        <p14:creationId xmlns:p14="http://schemas.microsoft.com/office/powerpoint/2010/main" val="3503477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823491-6BE7-4864-8F1D-62D87E165A9B}"/>
              </a:ext>
            </a:extLst>
          </p:cNvPr>
          <p:cNvSpPr txBox="1"/>
          <p:nvPr/>
        </p:nvSpPr>
        <p:spPr>
          <a:xfrm>
            <a:off x="1302327" y="109835"/>
            <a:ext cx="6354619" cy="461665"/>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What’s going on here?</a:t>
            </a:r>
          </a:p>
        </p:txBody>
      </p:sp>
      <p:pic>
        <p:nvPicPr>
          <p:cNvPr id="4" name="Picture 3">
            <a:extLst>
              <a:ext uri="{FF2B5EF4-FFF2-40B4-BE49-F238E27FC236}">
                <a16:creationId xmlns:a16="http://schemas.microsoft.com/office/drawing/2014/main" id="{DDE148C4-8E8E-6BD6-D3BC-63605FB9EFDA}"/>
              </a:ext>
            </a:extLst>
          </p:cNvPr>
          <p:cNvPicPr>
            <a:picLocks noChangeAspect="1"/>
          </p:cNvPicPr>
          <p:nvPr/>
        </p:nvPicPr>
        <p:blipFill>
          <a:blip r:embed="rId3"/>
          <a:stretch>
            <a:fillRect/>
          </a:stretch>
        </p:blipFill>
        <p:spPr>
          <a:xfrm>
            <a:off x="0" y="571500"/>
            <a:ext cx="9144000" cy="4572000"/>
          </a:xfrm>
          <a:prstGeom prst="rect">
            <a:avLst/>
          </a:prstGeom>
        </p:spPr>
      </p:pic>
      <p:sp>
        <p:nvSpPr>
          <p:cNvPr id="6" name="TextBox 5">
            <a:extLst>
              <a:ext uri="{FF2B5EF4-FFF2-40B4-BE49-F238E27FC236}">
                <a16:creationId xmlns:a16="http://schemas.microsoft.com/office/drawing/2014/main" id="{86926C01-C8FF-BD50-2710-EACEF86A0420}"/>
              </a:ext>
            </a:extLst>
          </p:cNvPr>
          <p:cNvSpPr txBox="1"/>
          <p:nvPr/>
        </p:nvSpPr>
        <p:spPr>
          <a:xfrm>
            <a:off x="2789381" y="4681835"/>
            <a:ext cx="6354619" cy="461665"/>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July 13 - 19, 2026</a:t>
            </a:r>
          </a:p>
        </p:txBody>
      </p:sp>
    </p:spTree>
    <p:extLst>
      <p:ext uri="{BB962C8B-B14F-4D97-AF65-F5344CB8AC3E}">
        <p14:creationId xmlns:p14="http://schemas.microsoft.com/office/powerpoint/2010/main" val="1240147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F06-5AED-41EF-A59F-3C22DE1DEE9A}"/>
              </a:ext>
            </a:extLst>
          </p:cNvPr>
          <p:cNvSpPr>
            <a:spLocks noGrp="1"/>
          </p:cNvSpPr>
          <p:nvPr>
            <p:ph type="title"/>
          </p:nvPr>
        </p:nvSpPr>
        <p:spPr>
          <a:xfrm>
            <a:off x="273238" y="223196"/>
            <a:ext cx="7835523" cy="485258"/>
          </a:xfrm>
        </p:spPr>
        <p:txBody>
          <a:bodyPr>
            <a:noAutofit/>
          </a:bodyPr>
          <a:lstStyle/>
          <a:p>
            <a:pPr algn="l"/>
            <a:r>
              <a:rPr lang="en-US" sz="1800" dirty="0">
                <a:latin typeface="Open Sans" panose="020B0606030504020204" pitchFamily="34" charset="0"/>
                <a:ea typeface="Open Sans" panose="020B0606030504020204" pitchFamily="34" charset="0"/>
                <a:cs typeface="Open Sans" panose="020B0606030504020204" pitchFamily="34" charset="0"/>
              </a:rPr>
              <a:t>Comparing two different drought interpretations</a:t>
            </a:r>
          </a:p>
        </p:txBody>
      </p:sp>
      <p:pic>
        <p:nvPicPr>
          <p:cNvPr id="4" name="Picture 3">
            <a:extLst>
              <a:ext uri="{FF2B5EF4-FFF2-40B4-BE49-F238E27FC236}">
                <a16:creationId xmlns:a16="http://schemas.microsoft.com/office/drawing/2014/main" id="{A787407B-FB3D-357A-41BC-A014C88E25BE}"/>
              </a:ext>
            </a:extLst>
          </p:cNvPr>
          <p:cNvPicPr>
            <a:picLocks noChangeAspect="1"/>
          </p:cNvPicPr>
          <p:nvPr/>
        </p:nvPicPr>
        <p:blipFill>
          <a:blip r:embed="rId3"/>
          <a:stretch>
            <a:fillRect/>
          </a:stretch>
        </p:blipFill>
        <p:spPr>
          <a:xfrm>
            <a:off x="289311" y="709810"/>
            <a:ext cx="4210494" cy="4210494"/>
          </a:xfrm>
          <a:prstGeom prst="rect">
            <a:avLst/>
          </a:prstGeom>
        </p:spPr>
      </p:pic>
      <p:sp>
        <p:nvSpPr>
          <p:cNvPr id="9" name="Title 1">
            <a:extLst>
              <a:ext uri="{FF2B5EF4-FFF2-40B4-BE49-F238E27FC236}">
                <a16:creationId xmlns:a16="http://schemas.microsoft.com/office/drawing/2014/main" id="{47AC71EE-6343-907F-1CEF-7FF93D46EEC8}"/>
              </a:ext>
            </a:extLst>
          </p:cNvPr>
          <p:cNvSpPr txBox="1">
            <a:spLocks/>
          </p:cNvSpPr>
          <p:nvPr/>
        </p:nvSpPr>
        <p:spPr>
          <a:xfrm>
            <a:off x="4752668" y="4150951"/>
            <a:ext cx="7835523" cy="99254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pPr marR="0" lvl="0" algn="l">
              <a:spcBef>
                <a:spcPts val="0"/>
              </a:spcBef>
              <a:spcAft>
                <a:spcPts val="0"/>
              </a:spcAft>
              <a:buSzPts val="1200"/>
            </a:pPr>
            <a:r>
              <a:rPr lang="en-US" sz="1400" dirty="0">
                <a:effectLst/>
                <a:latin typeface="Open Sans" panose="020B0606030504020204" pitchFamily="34" charset="0"/>
                <a:ea typeface="Open Sans" panose="020B0606030504020204" pitchFamily="34" charset="0"/>
                <a:cs typeface="Open Sans" panose="020B0606030504020204" pitchFamily="34" charset="0"/>
              </a:rPr>
              <a:t>On your </a:t>
            </a:r>
            <a:r>
              <a:rPr lang="en-US" sz="1400" dirty="0">
                <a:latin typeface="Open Sans" panose="020B0606030504020204" pitchFamily="34" charset="0"/>
                <a:ea typeface="Open Sans" panose="020B0606030504020204" pitchFamily="34" charset="0"/>
                <a:cs typeface="Open Sans" panose="020B0606030504020204" pitchFamily="34" charset="0"/>
              </a:rPr>
              <a:t>worksheet: </a:t>
            </a:r>
          </a:p>
          <a:p>
            <a:pPr marR="0" lvl="0" algn="l">
              <a:spcBef>
                <a:spcPts val="0"/>
              </a:spcBef>
              <a:spcAft>
                <a:spcPts val="0"/>
              </a:spcAft>
              <a:buSzPts val="1200"/>
            </a:pPr>
            <a:r>
              <a:rPr lang="en-US" sz="1400" dirty="0">
                <a:effectLst/>
                <a:latin typeface="Open Sans" panose="020B0606030504020204" pitchFamily="34" charset="0"/>
                <a:ea typeface="Open Sans" panose="020B0606030504020204" pitchFamily="34" charset="0"/>
                <a:cs typeface="Open Sans" panose="020B0606030504020204" pitchFamily="34" charset="0"/>
              </a:rPr>
              <a:t>2. Identify three similarities between the maps.</a:t>
            </a:r>
            <a:r>
              <a:rPr lang="en-US" sz="1400" dirty="0">
                <a:latin typeface="Open Sans" panose="020B0606030504020204" pitchFamily="34" charset="0"/>
                <a:ea typeface="Open Sans" panose="020B0606030504020204" pitchFamily="34" charset="0"/>
                <a:cs typeface="Open Sans" panose="020B0606030504020204" pitchFamily="34" charset="0"/>
              </a:rPr>
              <a:t> </a:t>
            </a:r>
          </a:p>
          <a:p>
            <a:pPr marR="0" lvl="0" algn="l">
              <a:spcBef>
                <a:spcPts val="0"/>
              </a:spcBef>
              <a:spcAft>
                <a:spcPts val="0"/>
              </a:spcAft>
              <a:buSzPts val="1200"/>
            </a:pPr>
            <a:r>
              <a:rPr lang="en-US" sz="1400" dirty="0">
                <a:latin typeface="Open Sans" panose="020B0606030504020204" pitchFamily="34" charset="0"/>
                <a:ea typeface="Open Sans" panose="020B0606030504020204" pitchFamily="34" charset="0"/>
                <a:cs typeface="Open Sans" panose="020B0606030504020204" pitchFamily="34" charset="0"/>
              </a:rPr>
              <a:t>3. Identify </a:t>
            </a:r>
            <a:r>
              <a:rPr lang="en-US" sz="1400" dirty="0">
                <a:effectLst/>
                <a:latin typeface="Open Sans" panose="020B0606030504020204" pitchFamily="34" charset="0"/>
                <a:ea typeface="Open Sans" panose="020B0606030504020204" pitchFamily="34" charset="0"/>
                <a:cs typeface="Open Sans" panose="020B0606030504020204" pitchFamily="34" charset="0"/>
              </a:rPr>
              <a:t>three differences between the maps</a:t>
            </a:r>
            <a:r>
              <a:rPr lang="en-US" sz="1400" dirty="0">
                <a:effectLst/>
                <a:latin typeface="Open Sans" panose="020B0606030504020204" pitchFamily="34" charset="0"/>
                <a:ea typeface="Open Sans" panose="020B0606030504020204" pitchFamily="34" charset="0"/>
              </a:rPr>
              <a:t>.</a:t>
            </a:r>
            <a:endParaRPr lang="en-US" sz="1400" dirty="0">
              <a:effectLst/>
              <a:latin typeface="Times New Roman" panose="02020603050405020304" pitchFamily="18" charset="0"/>
              <a:ea typeface="Times New Roman" panose="02020603050405020304" pitchFamily="18" charset="0"/>
            </a:endParaRPr>
          </a:p>
        </p:txBody>
      </p:sp>
      <p:pic>
        <p:nvPicPr>
          <p:cNvPr id="10" name="Picture 9">
            <a:extLst>
              <a:ext uri="{FF2B5EF4-FFF2-40B4-BE49-F238E27FC236}">
                <a16:creationId xmlns:a16="http://schemas.microsoft.com/office/drawing/2014/main" id="{1A5F2CBA-0905-D6B0-61E0-56B19B7BA0B2}"/>
              </a:ext>
            </a:extLst>
          </p:cNvPr>
          <p:cNvPicPr>
            <a:picLocks noChangeAspect="1"/>
          </p:cNvPicPr>
          <p:nvPr/>
        </p:nvPicPr>
        <p:blipFill>
          <a:blip r:embed="rId4"/>
          <a:stretch>
            <a:fillRect/>
          </a:stretch>
        </p:blipFill>
        <p:spPr>
          <a:xfrm>
            <a:off x="4499805" y="708454"/>
            <a:ext cx="4644195" cy="3588696"/>
          </a:xfrm>
          <a:prstGeom prst="rect">
            <a:avLst/>
          </a:prstGeom>
        </p:spPr>
      </p:pic>
      <p:sp>
        <p:nvSpPr>
          <p:cNvPr id="11" name="TextBox 10">
            <a:extLst>
              <a:ext uri="{FF2B5EF4-FFF2-40B4-BE49-F238E27FC236}">
                <a16:creationId xmlns:a16="http://schemas.microsoft.com/office/drawing/2014/main" id="{A5733CE2-6933-AB86-1537-B3A6C057B600}"/>
              </a:ext>
            </a:extLst>
          </p:cNvPr>
          <p:cNvSpPr txBox="1"/>
          <p:nvPr/>
        </p:nvSpPr>
        <p:spPr>
          <a:xfrm>
            <a:off x="-1194791" y="4458639"/>
            <a:ext cx="6354619" cy="461665"/>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July 13 - 19, 2026</a:t>
            </a:r>
          </a:p>
        </p:txBody>
      </p:sp>
    </p:spTree>
    <p:extLst>
      <p:ext uri="{BB962C8B-B14F-4D97-AF65-F5344CB8AC3E}">
        <p14:creationId xmlns:p14="http://schemas.microsoft.com/office/powerpoint/2010/main" val="414580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088AB-4CF8-AB1B-5C34-148893580B02}"/>
              </a:ext>
            </a:extLst>
          </p:cNvPr>
          <p:cNvSpPr>
            <a:spLocks noGrp="1"/>
          </p:cNvSpPr>
          <p:nvPr>
            <p:ph type="title"/>
          </p:nvPr>
        </p:nvSpPr>
        <p:spPr>
          <a:xfrm>
            <a:off x="468215" y="2443882"/>
            <a:ext cx="7850593" cy="745368"/>
          </a:xfrm>
        </p:spPr>
        <p:txBody>
          <a:bodyPr>
            <a:noAutofit/>
          </a:bodyPr>
          <a:lstStyle/>
          <a:p>
            <a:pPr marR="0" lvl="0" algn="l">
              <a:spcBef>
                <a:spcPts val="0"/>
              </a:spcBef>
              <a:spcAft>
                <a:spcPts val="0"/>
              </a:spcAft>
              <a:buSzPts val="1200"/>
            </a:pPr>
            <a:r>
              <a:rPr lang="en-US" sz="1800" b="1" dirty="0">
                <a:latin typeface="Open Sans" panose="020B0606030504020204" pitchFamily="34" charset="0"/>
                <a:ea typeface="Open Sans" panose="020B0606030504020204" pitchFamily="34" charset="0"/>
                <a:cs typeface="Open Sans" panose="020B0606030504020204" pitchFamily="34" charset="0"/>
              </a:rPr>
              <a:t>Read</a:t>
            </a:r>
            <a:r>
              <a:rPr lang="en-US" sz="1800" dirty="0">
                <a:latin typeface="Open Sans" panose="020B0606030504020204" pitchFamily="34" charset="0"/>
                <a:ea typeface="Open Sans" panose="020B0606030504020204" pitchFamily="34" charset="0"/>
                <a:cs typeface="Open Sans" panose="020B0606030504020204" pitchFamily="34" charset="0"/>
              </a:rPr>
              <a:t> the drought mapped data descriptions and answer the questions on your worksheet. </a:t>
            </a:r>
            <a:br>
              <a:rPr lang="en-US" sz="1800" dirty="0">
                <a:latin typeface="Open Sans" panose="020B0606030504020204" pitchFamily="34" charset="0"/>
                <a:ea typeface="Open Sans" panose="020B0606030504020204" pitchFamily="34" charset="0"/>
                <a:cs typeface="Open Sans" panose="020B0606030504020204" pitchFamily="34" charset="0"/>
              </a:rPr>
            </a:br>
            <a:br>
              <a:rPr lang="en-US" sz="1800" dirty="0">
                <a:latin typeface="Open Sans" panose="020B0606030504020204" pitchFamily="34" charset="0"/>
                <a:ea typeface="Open Sans" panose="020B0606030504020204" pitchFamily="34" charset="0"/>
                <a:cs typeface="Open Sans" panose="020B0606030504020204" pitchFamily="34" charset="0"/>
              </a:rPr>
            </a:br>
            <a:r>
              <a:rPr lang="en-US" sz="1800" dirty="0">
                <a:latin typeface="Open Sans" panose="020B0606030504020204" pitchFamily="34" charset="0"/>
                <a:ea typeface="Open Sans" panose="020B0606030504020204" pitchFamily="34" charset="0"/>
                <a:cs typeface="Open Sans" panose="020B0606030504020204" pitchFamily="34" charset="0"/>
              </a:rPr>
              <a:t>Link for readings - </a:t>
            </a:r>
            <a:r>
              <a:rPr lang="en-US" sz="1800" dirty="0">
                <a:latin typeface="Open Sans" panose="020B0606030504020204" pitchFamily="34" charset="0"/>
                <a:ea typeface="Open Sans" panose="020B0606030504020204" pitchFamily="34" charset="0"/>
                <a:cs typeface="Open Sans" panose="020B0606030504020204" pitchFamily="34" charset="0"/>
                <a:hlinkClick r:id="rId3"/>
              </a:rPr>
              <a:t>https://sos.noaa.gov/media/downloads/data-lens/drought-data-descriptions.pdf</a:t>
            </a:r>
            <a:br>
              <a:rPr lang="en-US" sz="1800" dirty="0">
                <a:latin typeface="Open Sans" panose="020B0606030504020204" pitchFamily="34" charset="0"/>
                <a:ea typeface="Open Sans" panose="020B0606030504020204" pitchFamily="34" charset="0"/>
                <a:cs typeface="Open Sans" panose="020B0606030504020204" pitchFamily="34" charset="0"/>
              </a:rPr>
            </a:br>
            <a:br>
              <a:rPr lang="en-US" sz="1800" dirty="0">
                <a:latin typeface="Open Sans" panose="020B0606030504020204" pitchFamily="34" charset="0"/>
                <a:ea typeface="Open Sans" panose="020B0606030504020204" pitchFamily="34" charset="0"/>
                <a:cs typeface="Open Sans" panose="020B0606030504020204" pitchFamily="34" charset="0"/>
              </a:rPr>
            </a:br>
            <a:r>
              <a:rPr lang="en-US" sz="1800" dirty="0">
                <a:latin typeface="Open Sans" panose="020B0606030504020204" pitchFamily="34" charset="0"/>
                <a:ea typeface="Open Sans" panose="020B0606030504020204" pitchFamily="34" charset="0"/>
                <a:cs typeface="Open Sans" panose="020B0606030504020204" pitchFamily="34" charset="0"/>
              </a:rPr>
              <a:t>4. </a:t>
            </a:r>
            <a:r>
              <a:rPr lang="en-US" sz="1800" dirty="0">
                <a:effectLst/>
                <a:latin typeface="Open Sans" panose="020B0606030504020204" pitchFamily="34" charset="0"/>
                <a:ea typeface="Open Sans" panose="020B0606030504020204" pitchFamily="34" charset="0"/>
                <a:cs typeface="Open Sans" panose="020B0606030504020204" pitchFamily="34" charset="0"/>
              </a:rPr>
              <a:t>What might account for the differences between the two maps?</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 </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 </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5. Think about your experience of drought or lack of drought this year. Do the maps match your experience? Explain.</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 </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 </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 </a:t>
            </a:r>
            <a:br>
              <a:rPr lang="en-US" sz="1800" dirty="0">
                <a:effectLst/>
                <a:latin typeface="Open Sans" panose="020B0606030504020204" pitchFamily="34" charset="0"/>
                <a:ea typeface="Open Sans" panose="020B0606030504020204" pitchFamily="34" charset="0"/>
                <a:cs typeface="Open Sans" panose="020B0606030504020204" pitchFamily="34" charset="0"/>
              </a:rPr>
            </a:br>
            <a:r>
              <a:rPr lang="en-US" sz="1800" dirty="0">
                <a:effectLst/>
                <a:latin typeface="Open Sans" panose="020B0606030504020204" pitchFamily="34" charset="0"/>
                <a:ea typeface="Open Sans" panose="020B0606030504020204" pitchFamily="34" charset="0"/>
                <a:cs typeface="Open Sans" panose="020B0606030504020204" pitchFamily="34" charset="0"/>
              </a:rPr>
              <a:t>6. What do you still have questions about?</a:t>
            </a:r>
            <a:br>
              <a:rPr lang="en-US" sz="1800" dirty="0">
                <a:effectLst/>
                <a:latin typeface="Open Sans" panose="020B0606030504020204" pitchFamily="34" charset="0"/>
                <a:ea typeface="Open Sans" panose="020B0606030504020204" pitchFamily="34" charset="0"/>
                <a:cs typeface="Open Sans" panose="020B0606030504020204" pitchFamily="34" charset="0"/>
              </a:rPr>
            </a:br>
            <a:br>
              <a:rPr lang="en-US" sz="1800" dirty="0">
                <a:latin typeface="Open Sans" panose="020B0606030504020204" pitchFamily="34" charset="0"/>
                <a:ea typeface="Open Sans" panose="020B0606030504020204" pitchFamily="34" charset="0"/>
                <a:cs typeface="Open Sans" panose="020B0606030504020204" pitchFamily="34" charset="0"/>
              </a:rPr>
            </a:br>
            <a:br>
              <a:rPr lang="en-US" sz="1800" dirty="0">
                <a:latin typeface="Open Sans" panose="020B0606030504020204" pitchFamily="34" charset="0"/>
                <a:ea typeface="Open Sans" panose="020B0606030504020204" pitchFamily="34" charset="0"/>
                <a:cs typeface="Open Sans" panose="020B0606030504020204" pitchFamily="34" charset="0"/>
              </a:rPr>
            </a:br>
            <a:endParaRPr lang="en-US"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18869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92A0-C3D0-455F-8D7B-9765A27D8E2B}"/>
              </a:ext>
            </a:extLst>
          </p:cNvPr>
          <p:cNvSpPr>
            <a:spLocks noGrp="1"/>
          </p:cNvSpPr>
          <p:nvPr>
            <p:ph type="title"/>
          </p:nvPr>
        </p:nvSpPr>
        <p:spPr>
          <a:xfrm>
            <a:off x="311700" y="358975"/>
            <a:ext cx="8520600" cy="572700"/>
          </a:xfrm>
        </p:spPr>
        <p:txBody>
          <a:bodyPr>
            <a:normAutofit fontScale="90000"/>
          </a:bodyPr>
          <a:lstStyle/>
          <a:p>
            <a:r>
              <a:rPr lang="en-US" dirty="0">
                <a:latin typeface="Open Sans" panose="020B0606030504020204" pitchFamily="34" charset="0"/>
                <a:ea typeface="Open Sans" panose="020B0606030504020204" pitchFamily="34" charset="0"/>
                <a:cs typeface="Open Sans" panose="020B0606030504020204" pitchFamily="34" charset="0"/>
              </a:rPr>
              <a:t>Final discussion – Teacher facilitated- All Some None</a:t>
            </a:r>
          </a:p>
        </p:txBody>
      </p:sp>
      <p:sp>
        <p:nvSpPr>
          <p:cNvPr id="3" name="Text Placeholder 2">
            <a:extLst>
              <a:ext uri="{FF2B5EF4-FFF2-40B4-BE49-F238E27FC236}">
                <a16:creationId xmlns:a16="http://schemas.microsoft.com/office/drawing/2014/main" id="{E90DC5CB-76AD-42D6-8B5F-AA424EA7A9C9}"/>
              </a:ext>
            </a:extLst>
          </p:cNvPr>
          <p:cNvSpPr>
            <a:spLocks noGrp="1"/>
          </p:cNvSpPr>
          <p:nvPr>
            <p:ph type="body" idx="1"/>
          </p:nvPr>
        </p:nvSpPr>
        <p:spPr>
          <a:xfrm>
            <a:off x="0" y="4091131"/>
            <a:ext cx="5472411" cy="2165917"/>
          </a:xfrm>
        </p:spPr>
        <p:txBody>
          <a:bodyPr/>
          <a:lstStyle/>
          <a:p>
            <a:pPr marL="114300" indent="0">
              <a:buNone/>
            </a:pPr>
            <a:r>
              <a:rPr lang="en-US" sz="1200" dirty="0">
                <a:latin typeface="Open Sans" panose="020B0606030504020204" pitchFamily="34" charset="0"/>
                <a:ea typeface="Open Sans" panose="020B0606030504020204" pitchFamily="34" charset="0"/>
                <a:cs typeface="Open Sans" panose="020B0606030504020204" pitchFamily="34" charset="0"/>
              </a:rPr>
              <a:t>What can we say about ALL of the maps?</a:t>
            </a:r>
          </a:p>
          <a:p>
            <a:pPr marL="114300" indent="0">
              <a:buNone/>
            </a:pPr>
            <a:r>
              <a:rPr lang="en-US" sz="1200" dirty="0">
                <a:latin typeface="Open Sans" panose="020B0606030504020204" pitchFamily="34" charset="0"/>
                <a:ea typeface="Open Sans" panose="020B0606030504020204" pitchFamily="34" charset="0"/>
                <a:cs typeface="Open Sans" panose="020B0606030504020204" pitchFamily="34" charset="0"/>
              </a:rPr>
              <a:t>What can we say about SOME of the maps?</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114300" indent="0">
              <a:buNone/>
            </a:pPr>
            <a:r>
              <a:rPr lang="en-US" sz="1200" dirty="0">
                <a:latin typeface="Open Sans" panose="020B0606030504020204" pitchFamily="34" charset="0"/>
                <a:ea typeface="Open Sans" panose="020B0606030504020204" pitchFamily="34" charset="0"/>
                <a:cs typeface="Open Sans" panose="020B0606030504020204" pitchFamily="34" charset="0"/>
              </a:rPr>
              <a:t>What can we say about NONE of the maps?</a:t>
            </a:r>
          </a:p>
        </p:txBody>
      </p:sp>
      <p:pic>
        <p:nvPicPr>
          <p:cNvPr id="9" name="Picture 8">
            <a:extLst>
              <a:ext uri="{FF2B5EF4-FFF2-40B4-BE49-F238E27FC236}">
                <a16:creationId xmlns:a16="http://schemas.microsoft.com/office/drawing/2014/main" id="{4142FC31-50F5-9E35-D655-782E70B960F5}"/>
              </a:ext>
            </a:extLst>
          </p:cNvPr>
          <p:cNvPicPr>
            <a:picLocks noChangeAspect="1"/>
          </p:cNvPicPr>
          <p:nvPr/>
        </p:nvPicPr>
        <p:blipFill>
          <a:blip r:embed="rId3"/>
          <a:stretch>
            <a:fillRect/>
          </a:stretch>
        </p:blipFill>
        <p:spPr>
          <a:xfrm>
            <a:off x="5948875" y="1052344"/>
            <a:ext cx="3195125" cy="3195125"/>
          </a:xfrm>
          <a:prstGeom prst="rect">
            <a:avLst/>
          </a:prstGeom>
        </p:spPr>
      </p:pic>
      <p:sp>
        <p:nvSpPr>
          <p:cNvPr id="11" name="TextBox 10">
            <a:extLst>
              <a:ext uri="{FF2B5EF4-FFF2-40B4-BE49-F238E27FC236}">
                <a16:creationId xmlns:a16="http://schemas.microsoft.com/office/drawing/2014/main" id="{753DD8CF-EF9A-582C-970D-E2CFAFE48E4A}"/>
              </a:ext>
            </a:extLst>
          </p:cNvPr>
          <p:cNvSpPr txBox="1"/>
          <p:nvPr/>
        </p:nvSpPr>
        <p:spPr>
          <a:xfrm>
            <a:off x="6601225" y="3471118"/>
            <a:ext cx="1069145" cy="369332"/>
          </a:xfrm>
          <a:prstGeom prst="rect">
            <a:avLst/>
          </a:prstGeom>
          <a:noFill/>
        </p:spPr>
        <p:txBody>
          <a:bodyPr wrap="square" rtlCol="0">
            <a:spAutoFit/>
          </a:bodyPr>
          <a:lstStyle/>
          <a:p>
            <a:r>
              <a:rPr lang="en-US" sz="1800" dirty="0"/>
              <a:t>Fires</a:t>
            </a:r>
          </a:p>
        </p:txBody>
      </p:sp>
      <p:sp>
        <p:nvSpPr>
          <p:cNvPr id="10" name="TextBox 9">
            <a:extLst>
              <a:ext uri="{FF2B5EF4-FFF2-40B4-BE49-F238E27FC236}">
                <a16:creationId xmlns:a16="http://schemas.microsoft.com/office/drawing/2014/main" id="{022F9F0B-6DAC-E0C1-D2B4-BF1ADEA3A2B6}"/>
              </a:ext>
            </a:extLst>
          </p:cNvPr>
          <p:cNvSpPr txBox="1"/>
          <p:nvPr/>
        </p:nvSpPr>
        <p:spPr>
          <a:xfrm>
            <a:off x="3297441" y="3475682"/>
            <a:ext cx="1550173" cy="369332"/>
          </a:xfrm>
          <a:prstGeom prst="rect">
            <a:avLst/>
          </a:prstGeom>
          <a:noFill/>
        </p:spPr>
        <p:txBody>
          <a:bodyPr wrap="square" rtlCol="0">
            <a:spAutoFit/>
          </a:bodyPr>
          <a:lstStyle/>
          <a:p>
            <a:r>
              <a:rPr lang="en-US" sz="1800" dirty="0"/>
              <a:t>Drought Risk</a:t>
            </a:r>
          </a:p>
        </p:txBody>
      </p:sp>
      <p:sp>
        <p:nvSpPr>
          <p:cNvPr id="13" name="TextBox 12">
            <a:extLst>
              <a:ext uri="{FF2B5EF4-FFF2-40B4-BE49-F238E27FC236}">
                <a16:creationId xmlns:a16="http://schemas.microsoft.com/office/drawing/2014/main" id="{E2637ABB-D3ED-05D1-8E11-DA6AA53261C4}"/>
              </a:ext>
            </a:extLst>
          </p:cNvPr>
          <p:cNvSpPr txBox="1"/>
          <p:nvPr/>
        </p:nvSpPr>
        <p:spPr>
          <a:xfrm>
            <a:off x="6827234" y="4436865"/>
            <a:ext cx="2257865" cy="523220"/>
          </a:xfrm>
          <a:prstGeom prst="rect">
            <a:avLst/>
          </a:prstGeom>
          <a:noFill/>
        </p:spPr>
        <p:txBody>
          <a:bodyPr wrap="square" rtlCol="0">
            <a:spAutoFit/>
          </a:bodyPr>
          <a:lstStyle/>
          <a:p>
            <a:r>
              <a:rPr lang="en-US" dirty="0"/>
              <a:t>All maps: </a:t>
            </a:r>
          </a:p>
          <a:p>
            <a:r>
              <a:rPr lang="en-US" dirty="0"/>
              <a:t>July 13 – 19, 2026</a:t>
            </a:r>
          </a:p>
        </p:txBody>
      </p:sp>
      <p:grpSp>
        <p:nvGrpSpPr>
          <p:cNvPr id="15" name="Group 14">
            <a:extLst>
              <a:ext uri="{FF2B5EF4-FFF2-40B4-BE49-F238E27FC236}">
                <a16:creationId xmlns:a16="http://schemas.microsoft.com/office/drawing/2014/main" id="{F657616A-429E-AE33-F92E-96C2F9D15769}"/>
              </a:ext>
            </a:extLst>
          </p:cNvPr>
          <p:cNvGrpSpPr/>
          <p:nvPr/>
        </p:nvGrpSpPr>
        <p:grpSpPr>
          <a:xfrm>
            <a:off x="0" y="1149591"/>
            <a:ext cx="3394687" cy="2516372"/>
            <a:chOff x="36085" y="1570422"/>
            <a:chExt cx="3123020" cy="2413243"/>
          </a:xfrm>
        </p:grpSpPr>
        <p:pic>
          <p:nvPicPr>
            <p:cNvPr id="7" name="Picture 6">
              <a:extLst>
                <a:ext uri="{FF2B5EF4-FFF2-40B4-BE49-F238E27FC236}">
                  <a16:creationId xmlns:a16="http://schemas.microsoft.com/office/drawing/2014/main" id="{E5294050-BCB2-B30E-5551-19CB6D3DEF52}"/>
                </a:ext>
              </a:extLst>
            </p:cNvPr>
            <p:cNvPicPr>
              <a:picLocks noChangeAspect="1"/>
            </p:cNvPicPr>
            <p:nvPr/>
          </p:nvPicPr>
          <p:blipFill>
            <a:blip r:embed="rId4"/>
            <a:stretch>
              <a:fillRect/>
            </a:stretch>
          </p:blipFill>
          <p:spPr>
            <a:xfrm>
              <a:off x="36085" y="1570422"/>
              <a:ext cx="3123020" cy="2413243"/>
            </a:xfrm>
            <a:prstGeom prst="rect">
              <a:avLst/>
            </a:prstGeom>
          </p:spPr>
        </p:pic>
        <p:sp>
          <p:nvSpPr>
            <p:cNvPr id="12" name="Rectangle 11">
              <a:extLst>
                <a:ext uri="{FF2B5EF4-FFF2-40B4-BE49-F238E27FC236}">
                  <a16:creationId xmlns:a16="http://schemas.microsoft.com/office/drawing/2014/main" id="{0E4FCCFD-3574-A772-1A45-0D3814BF285F}"/>
                </a:ext>
              </a:extLst>
            </p:cNvPr>
            <p:cNvSpPr/>
            <p:nvPr/>
          </p:nvSpPr>
          <p:spPr>
            <a:xfrm>
              <a:off x="1990590" y="1622395"/>
              <a:ext cx="1049080" cy="2489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22C6BAA-6FC0-8674-D95A-775CB5DE8269}"/>
                </a:ext>
              </a:extLst>
            </p:cNvPr>
            <p:cNvSpPr/>
            <p:nvPr/>
          </p:nvSpPr>
          <p:spPr>
            <a:xfrm rot="5400000">
              <a:off x="2413527" y="2732630"/>
              <a:ext cx="742096" cy="7348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A6027D4A-7CDA-9573-CDFF-08EEF34A7700}"/>
              </a:ext>
            </a:extLst>
          </p:cNvPr>
          <p:cNvPicPr>
            <a:picLocks noChangeAspect="1"/>
          </p:cNvPicPr>
          <p:nvPr/>
        </p:nvPicPr>
        <p:blipFill>
          <a:blip r:embed="rId5"/>
          <a:stretch>
            <a:fillRect/>
          </a:stretch>
        </p:blipFill>
        <p:spPr>
          <a:xfrm>
            <a:off x="2888041" y="1052344"/>
            <a:ext cx="3034459" cy="3034459"/>
          </a:xfrm>
          <a:prstGeom prst="rect">
            <a:avLst/>
          </a:prstGeom>
        </p:spPr>
      </p:pic>
    </p:spTree>
    <p:extLst>
      <p:ext uri="{BB962C8B-B14F-4D97-AF65-F5344CB8AC3E}">
        <p14:creationId xmlns:p14="http://schemas.microsoft.com/office/powerpoint/2010/main" val="134333335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20456</TotalTime>
  <Words>499</Words>
  <Application>Microsoft Office PowerPoint</Application>
  <PresentationFormat>On-screen Show (16:9)</PresentationFormat>
  <Paragraphs>41</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Times New Roman</vt:lpstr>
      <vt:lpstr>Open Sans</vt:lpstr>
      <vt:lpstr>Architects Daughter</vt:lpstr>
      <vt:lpstr>Arial</vt:lpstr>
      <vt:lpstr>Roboto</vt:lpstr>
      <vt:lpstr>Simple Light</vt:lpstr>
      <vt:lpstr>🌎 Data Lens: Exploring Earth’s Visual Stories</vt:lpstr>
      <vt:lpstr>What is going on here?</vt:lpstr>
      <vt:lpstr>PowerPoint Presentation</vt:lpstr>
      <vt:lpstr>Comparing two different drought interpretations</vt:lpstr>
      <vt:lpstr>Read the drought mapped data descriptions and answer the questions on your worksheet.   Link for readings - https://sos.noaa.gov/media/downloads/data-lens/drought-data-descriptions.pdf  4. What might account for the differences between the two maps?     5. Think about your experience of drought or lack of drought this year. Do the maps match your experience? Explain.       6. What do you still have questions about?   </vt:lpstr>
      <vt:lpstr>Final discussion – Teacher facilitated- All Some None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Data Lens: Exploring Earth’s Visual Stories</dc:title>
  <dc:creator>Hilary Peddicord</dc:creator>
  <cp:lastModifiedBy>hilary.peddicord</cp:lastModifiedBy>
  <cp:revision>82</cp:revision>
  <dcterms:modified xsi:type="dcterms:W3CDTF">2026-07-29T16:38:33Z</dcterms:modified>
</cp:coreProperties>
</file>