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64" r:id="rId2"/>
    <p:sldId id="270" r:id="rId3"/>
    <p:sldId id="269" r:id="rId4"/>
    <p:sldId id="265" r:id="rId5"/>
    <p:sldId id="258" r:id="rId6"/>
    <p:sldId id="259" r:id="rId7"/>
    <p:sldId id="262" r:id="rId8"/>
    <p:sldId id="263" r:id="rId9"/>
    <p:sldId id="266" r:id="rId10"/>
    <p:sldId id="268" r:id="rId11"/>
  </p:sldIdLst>
  <p:sldSz cx="9144000" cy="5143500" type="screen16x9"/>
  <p:notesSz cx="6858000" cy="9144000"/>
  <p:embeddedFontLst>
    <p:embeddedFont>
      <p:font typeface="Architects Daughter" panose="020B0604020202020204" charset="0"/>
      <p:regular r:id="rId13"/>
    </p:embeddedFont>
    <p:embeddedFont>
      <p:font typeface="Open Sans" panose="020B0606030504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33" autoAdjust="0"/>
    <p:restoredTop sz="86441" autoAdjust="0"/>
  </p:normalViewPr>
  <p:slideViewPr>
    <p:cSldViewPr snapToGrid="0">
      <p:cViewPr varScale="1">
        <p:scale>
          <a:sx n="69" d="100"/>
          <a:sy n="69" d="100"/>
        </p:scale>
        <p:origin x="77" y="73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https://sos.noaa.gov/education/data-lens/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Q1</a:t>
            </a:r>
            <a:r>
              <a:rPr lang="en-US" sz="1100" dirty="0">
                <a:solidFill>
                  <a:srgbClr val="A61C00"/>
                </a:solidFill>
                <a:highlight>
                  <a:srgbClr val="FFFFFF"/>
                </a:highlight>
              </a:rPr>
              <a:t> </a:t>
            </a:r>
            <a:r>
              <a:rPr lang="en-US" sz="1100" dirty="0">
                <a:solidFill>
                  <a:schemeClr val="dk1"/>
                </a:solidFill>
                <a:highlight>
                  <a:srgbClr val="FFFFFF"/>
                </a:highlight>
              </a:rPr>
              <a:t>– “What is going on in this image?”; after an observation is made, paraphrase and maybe follow up with Q2.</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Q2 </a:t>
            </a:r>
            <a:r>
              <a:rPr lang="en-US" sz="1100" dirty="0">
                <a:solidFill>
                  <a:schemeClr val="dk1"/>
                </a:solidFill>
                <a:highlight>
                  <a:srgbClr val="FFFFFF"/>
                </a:highlight>
              </a:rPr>
              <a:t>– “What do you see that makes you say that?; paraphrase again and to obtain the next observation use Q3.</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Q3</a:t>
            </a:r>
            <a:r>
              <a:rPr lang="en-US" sz="1100" dirty="0">
                <a:solidFill>
                  <a:schemeClr val="dk1"/>
                </a:solidFill>
                <a:highlight>
                  <a:srgbClr val="FFFFFF"/>
                </a:highlight>
              </a:rPr>
              <a:t> – “What more can we find?”; this is an opening for another student to share an observation.</a:t>
            </a:r>
          </a:p>
          <a:p>
            <a:pPr marL="914400" lvl="0" indent="-304800" algn="l" rtl="0">
              <a:spcBef>
                <a:spcPts val="0"/>
              </a:spcBef>
              <a:spcAft>
                <a:spcPts val="0"/>
              </a:spcAft>
              <a:buClr>
                <a:schemeClr val="dk1"/>
              </a:buClr>
              <a:buSzPts val="1200"/>
              <a:buChar char="➔"/>
            </a:pPr>
            <a:endParaRPr lang="en-US" sz="1100" dirty="0">
              <a:solidFill>
                <a:schemeClr val="dk1"/>
              </a:solidFill>
              <a:highlight>
                <a:srgbClr val="FFFFFF"/>
              </a:highlight>
            </a:endParaRPr>
          </a:p>
          <a:p>
            <a:pPr marL="609600" lvl="0" indent="0" algn="l" rtl="0">
              <a:spcBef>
                <a:spcPts val="0"/>
              </a:spcBef>
              <a:spcAft>
                <a:spcPts val="0"/>
              </a:spcAft>
              <a:buClr>
                <a:schemeClr val="dk1"/>
              </a:buClr>
              <a:buSzPts val="1200"/>
              <a:buNone/>
            </a:pPr>
            <a:r>
              <a:rPr lang="en-US" sz="1100" dirty="0">
                <a:solidFill>
                  <a:schemeClr val="dk1"/>
                </a:solidFill>
                <a:highlight>
                  <a:srgbClr val="FFFFFF"/>
                </a:highlight>
              </a:rPr>
              <a:t>Art credit: Yuko Shimizu https://yukoart.com/category/work/</a:t>
            </a:r>
          </a:p>
          <a:p>
            <a:pPr marL="609600" lvl="0" indent="0" algn="l" rtl="0">
              <a:spcBef>
                <a:spcPts val="0"/>
              </a:spcBef>
              <a:spcAft>
                <a:spcPts val="0"/>
              </a:spcAft>
              <a:buClr>
                <a:schemeClr val="dk1"/>
              </a:buClr>
              <a:buSzPts val="1200"/>
              <a:buNone/>
            </a:pPr>
            <a:r>
              <a:rPr lang="en-US" sz="1100" dirty="0">
                <a:solidFill>
                  <a:schemeClr val="dk1"/>
                </a:solidFill>
                <a:highlight>
                  <a:srgbClr val="FFFFFF"/>
                </a:highlight>
              </a:rPr>
              <a:t>Thank you to Yuko for allowing use of this image.</a:t>
            </a:r>
          </a:p>
          <a:p>
            <a:pPr marL="609600" lvl="0" indent="0" algn="l" rtl="0">
              <a:spcBef>
                <a:spcPts val="0"/>
              </a:spcBef>
              <a:spcAft>
                <a:spcPts val="0"/>
              </a:spcAft>
              <a:buClr>
                <a:schemeClr val="dk1"/>
              </a:buClr>
              <a:buSzPts val="1200"/>
              <a:buNone/>
            </a:pPr>
            <a:endParaRPr lang="en-US" sz="1100" dirty="0">
              <a:solidFill>
                <a:schemeClr val="dk1"/>
              </a:solidFill>
              <a:highlight>
                <a:srgbClr val="FFFFFF"/>
              </a:highlight>
            </a:endParaRPr>
          </a:p>
          <a:p>
            <a:pPr marL="158750" indent="0">
              <a:buNone/>
            </a:pPr>
            <a:endParaRPr lang="en-US" dirty="0"/>
          </a:p>
        </p:txBody>
      </p:sp>
    </p:spTree>
    <p:extLst>
      <p:ext uri="{BB962C8B-B14F-4D97-AF65-F5344CB8AC3E}">
        <p14:creationId xmlns:p14="http://schemas.microsoft.com/office/powerpoint/2010/main" val="144856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09600" lvl="0" indent="0" algn="l" rtl="0">
              <a:spcBef>
                <a:spcPts val="0"/>
              </a:spcBef>
              <a:spcAft>
                <a:spcPts val="0"/>
              </a:spcAft>
              <a:buClr>
                <a:schemeClr val="dk1"/>
              </a:buClr>
              <a:buSzPts val="1200"/>
              <a:buNone/>
            </a:pPr>
            <a:r>
              <a:rPr lang="en-US" sz="1100" b="1" dirty="0">
                <a:solidFill>
                  <a:schemeClr val="dk1"/>
                </a:solidFill>
                <a:highlight>
                  <a:srgbClr val="FFFFFF"/>
                </a:highlight>
              </a:rPr>
              <a:t>Alternative AI generated image to use for art VTS.</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Q1</a:t>
            </a:r>
            <a:r>
              <a:rPr lang="en-US" sz="1100" dirty="0">
                <a:solidFill>
                  <a:srgbClr val="A61C00"/>
                </a:solidFill>
                <a:highlight>
                  <a:srgbClr val="FFFFFF"/>
                </a:highlight>
              </a:rPr>
              <a:t> </a:t>
            </a:r>
            <a:r>
              <a:rPr lang="en-US" sz="1100" dirty="0">
                <a:solidFill>
                  <a:schemeClr val="dk1"/>
                </a:solidFill>
                <a:highlight>
                  <a:srgbClr val="FFFFFF"/>
                </a:highlight>
              </a:rPr>
              <a:t>– “What is going on in this image?”; after an observation is made, paraphrase and maybe follow up with Q2.</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Q2 </a:t>
            </a:r>
            <a:r>
              <a:rPr lang="en-US" sz="1100" dirty="0">
                <a:solidFill>
                  <a:schemeClr val="dk1"/>
                </a:solidFill>
                <a:highlight>
                  <a:srgbClr val="FFFFFF"/>
                </a:highlight>
              </a:rPr>
              <a:t>– “What do you see that makes you say that?; paraphrase again and to obtain the next observation use Q3.</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Q3</a:t>
            </a:r>
            <a:r>
              <a:rPr lang="en-US" sz="1100" dirty="0">
                <a:solidFill>
                  <a:schemeClr val="dk1"/>
                </a:solidFill>
                <a:highlight>
                  <a:srgbClr val="FFFFFF"/>
                </a:highlight>
              </a:rPr>
              <a:t> – “What more can we find?”; this is an opening for another student to share an observation.\</a:t>
            </a:r>
          </a:p>
          <a:p>
            <a:pPr marL="609600" lvl="0" indent="0" algn="l" rtl="0">
              <a:spcBef>
                <a:spcPts val="0"/>
              </a:spcBef>
              <a:spcAft>
                <a:spcPts val="0"/>
              </a:spcAft>
              <a:buClr>
                <a:schemeClr val="dk1"/>
              </a:buClr>
              <a:buSzPts val="1200"/>
              <a:buNone/>
            </a:pPr>
            <a:endParaRPr lang="en-US" sz="1100" dirty="0">
              <a:solidFill>
                <a:schemeClr val="dk1"/>
              </a:solidFill>
              <a:highlight>
                <a:srgbClr val="FFFFFF"/>
              </a:highlight>
            </a:endParaRPr>
          </a:p>
          <a:p>
            <a:pPr marL="609600" lvl="0" indent="0" algn="l" rtl="0">
              <a:spcBef>
                <a:spcPts val="0"/>
              </a:spcBef>
              <a:spcAft>
                <a:spcPts val="0"/>
              </a:spcAft>
              <a:buClr>
                <a:schemeClr val="dk1"/>
              </a:buClr>
              <a:buSzPts val="1200"/>
              <a:buNone/>
            </a:pPr>
            <a:r>
              <a:rPr lang="en-US" sz="1100" dirty="0">
                <a:solidFill>
                  <a:schemeClr val="dk1"/>
                </a:solidFill>
                <a:highlight>
                  <a:srgbClr val="FFFFFF"/>
                </a:highlight>
              </a:rPr>
              <a:t>Image was created using Gemini AI</a:t>
            </a:r>
            <a:endParaRPr lang="en-US" dirty="0"/>
          </a:p>
        </p:txBody>
      </p:sp>
    </p:spTree>
    <p:extLst>
      <p:ext uri="{BB962C8B-B14F-4D97-AF65-F5344CB8AC3E}">
        <p14:creationId xmlns:p14="http://schemas.microsoft.com/office/powerpoint/2010/main" val="2327361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Q1</a:t>
            </a:r>
            <a:r>
              <a:rPr lang="en-US" sz="1100" dirty="0">
                <a:solidFill>
                  <a:srgbClr val="A61C00"/>
                </a:solidFill>
                <a:highlight>
                  <a:srgbClr val="FFFFFF"/>
                </a:highlight>
              </a:rPr>
              <a:t> </a:t>
            </a:r>
            <a:r>
              <a:rPr lang="en-US" sz="1100" dirty="0">
                <a:solidFill>
                  <a:schemeClr val="dk1"/>
                </a:solidFill>
                <a:highlight>
                  <a:srgbClr val="FFFFFF"/>
                </a:highlight>
              </a:rPr>
              <a:t>– “What is going on in this image?”; after an observation is made, paraphrase and maybe follow up with Q2.</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Q2 </a:t>
            </a:r>
            <a:r>
              <a:rPr lang="en-US" sz="1100" dirty="0">
                <a:solidFill>
                  <a:schemeClr val="dk1"/>
                </a:solidFill>
                <a:highlight>
                  <a:srgbClr val="FFFFFF"/>
                </a:highlight>
              </a:rPr>
              <a:t>– “What do you see that makes you say that?; paraphrase again and to obtain the next observation use Q3.</a:t>
            </a:r>
          </a:p>
          <a:p>
            <a:pPr marL="914400" lvl="0" indent="-304800" algn="l" rtl="0">
              <a:spcBef>
                <a:spcPts val="0"/>
              </a:spcBef>
              <a:spcAft>
                <a:spcPts val="0"/>
              </a:spcAft>
              <a:buClr>
                <a:schemeClr val="dk1"/>
              </a:buClr>
              <a:buSzPts val="1200"/>
              <a:buChar char="➔"/>
            </a:pPr>
            <a:r>
              <a:rPr lang="en-US" sz="1100" b="1" dirty="0">
                <a:solidFill>
                  <a:schemeClr val="dk1"/>
                </a:solidFill>
                <a:highlight>
                  <a:srgbClr val="FFFFFF"/>
                </a:highlight>
              </a:rPr>
              <a:t>Q3</a:t>
            </a:r>
            <a:r>
              <a:rPr lang="en-US" sz="1100" dirty="0">
                <a:solidFill>
                  <a:schemeClr val="dk1"/>
                </a:solidFill>
                <a:highlight>
                  <a:srgbClr val="FFFFFF"/>
                </a:highlight>
              </a:rPr>
              <a:t> – “What more can we find?”; this is an opening for another student to share an observation.</a:t>
            </a:r>
            <a:endParaRPr lang="en-US" dirty="0"/>
          </a:p>
        </p:txBody>
      </p:sp>
    </p:spTree>
    <p:extLst>
      <p:ext uri="{BB962C8B-B14F-4D97-AF65-F5344CB8AC3E}">
        <p14:creationId xmlns:p14="http://schemas.microsoft.com/office/powerpoint/2010/main" val="2956683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f333397ca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f333397ca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0" indent="-304800" algn="l" rtl="0">
              <a:spcBef>
                <a:spcPts val="0"/>
              </a:spcBef>
              <a:spcAft>
                <a:spcPts val="0"/>
              </a:spcAft>
              <a:buClr>
                <a:schemeClr val="dk1"/>
              </a:buClr>
              <a:buSzPts val="1200"/>
              <a:buChar char="➔"/>
            </a:pPr>
            <a:r>
              <a:rPr lang="en" sz="1200" b="1" dirty="0">
                <a:solidFill>
                  <a:schemeClr val="dk1"/>
                </a:solidFill>
                <a:highlight>
                  <a:srgbClr val="FFFFFF"/>
                </a:highlight>
              </a:rPr>
              <a:t>Q1</a:t>
            </a:r>
            <a:r>
              <a:rPr lang="en" sz="1200" dirty="0">
                <a:solidFill>
                  <a:srgbClr val="A61C00"/>
                </a:solidFill>
                <a:highlight>
                  <a:srgbClr val="FFFFFF"/>
                </a:highlight>
              </a:rPr>
              <a:t> </a:t>
            </a:r>
            <a:r>
              <a:rPr lang="en" sz="1200" dirty="0">
                <a:solidFill>
                  <a:schemeClr val="dk1"/>
                </a:solidFill>
                <a:highlight>
                  <a:srgbClr val="FFFFFF"/>
                </a:highlight>
              </a:rPr>
              <a:t>– “What is going on in this image?”; after an observation is made, paraphrase and maybe follow up with Q2.</a:t>
            </a:r>
            <a:endParaRPr sz="1200" dirty="0">
              <a:solidFill>
                <a:schemeClr val="dk1"/>
              </a:solidFill>
              <a:highlight>
                <a:srgbClr val="FFFFFF"/>
              </a:highlight>
            </a:endParaRPr>
          </a:p>
          <a:p>
            <a:pPr marL="914400" lvl="0" indent="-304800" algn="l" rtl="0">
              <a:spcBef>
                <a:spcPts val="0"/>
              </a:spcBef>
              <a:spcAft>
                <a:spcPts val="0"/>
              </a:spcAft>
              <a:buClr>
                <a:schemeClr val="dk1"/>
              </a:buClr>
              <a:buSzPts val="1200"/>
              <a:buChar char="➔"/>
            </a:pPr>
            <a:r>
              <a:rPr lang="en" sz="1200" b="1" dirty="0">
                <a:solidFill>
                  <a:schemeClr val="dk1"/>
                </a:solidFill>
                <a:highlight>
                  <a:srgbClr val="FFFFFF"/>
                </a:highlight>
              </a:rPr>
              <a:t>Q2 </a:t>
            </a:r>
            <a:r>
              <a:rPr lang="en" sz="1200" dirty="0">
                <a:solidFill>
                  <a:schemeClr val="dk1"/>
                </a:solidFill>
                <a:highlight>
                  <a:srgbClr val="FFFFFF"/>
                </a:highlight>
              </a:rPr>
              <a:t>– “What do you see that makes you say that?; paraphrase again and to obtain the next observation use Q3.</a:t>
            </a:r>
            <a:endParaRPr sz="1200" dirty="0">
              <a:solidFill>
                <a:schemeClr val="dk1"/>
              </a:solidFill>
              <a:highlight>
                <a:srgbClr val="FFFFFF"/>
              </a:highlight>
            </a:endParaRPr>
          </a:p>
          <a:p>
            <a:pPr marL="914400" lvl="0" indent="-304800" algn="l" rtl="0">
              <a:spcBef>
                <a:spcPts val="0"/>
              </a:spcBef>
              <a:spcAft>
                <a:spcPts val="0"/>
              </a:spcAft>
              <a:buClr>
                <a:schemeClr val="dk1"/>
              </a:buClr>
              <a:buSzPts val="1200"/>
              <a:buChar char="➔"/>
            </a:pPr>
            <a:r>
              <a:rPr lang="en" sz="1200" b="1" dirty="0">
                <a:solidFill>
                  <a:schemeClr val="dk1"/>
                </a:solidFill>
                <a:highlight>
                  <a:srgbClr val="FFFFFF"/>
                </a:highlight>
              </a:rPr>
              <a:t>Q3</a:t>
            </a:r>
            <a:r>
              <a:rPr lang="en" sz="1200" dirty="0">
                <a:solidFill>
                  <a:schemeClr val="dk1"/>
                </a:solidFill>
                <a:highlight>
                  <a:srgbClr val="FFFFFF"/>
                </a:highlight>
              </a:rPr>
              <a:t> – “What more can we find?”; this is an opening for another student to share an observation.</a:t>
            </a:r>
            <a:endParaRPr sz="1200" dirty="0">
              <a:solidFill>
                <a:schemeClr val="dk1"/>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8fab94222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8fab94222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7155fb332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7155fb33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Here is the description for the dataset. Use it whenever you see fit.</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f7155fb33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f7155fb33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https://www.cpc.ncep.noaa.gov/products/predictions//multi_season/13_seasonal_outlooks/color/churchill.php</a:t>
            </a:r>
          </a:p>
          <a:p>
            <a:endParaRPr lang="en-US" dirty="0"/>
          </a:p>
        </p:txBody>
      </p:sp>
    </p:spTree>
    <p:extLst>
      <p:ext uri="{BB962C8B-B14F-4D97-AF65-F5344CB8AC3E}">
        <p14:creationId xmlns:p14="http://schemas.microsoft.com/office/powerpoint/2010/main" val="100828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https://www.cpc.ncep.noaa.gov/products/predictions//multi_season/13_seasonal_outlooks/color/churchill.php</a:t>
            </a:r>
          </a:p>
        </p:txBody>
      </p:sp>
    </p:spTree>
    <p:extLst>
      <p:ext uri="{BB962C8B-B14F-4D97-AF65-F5344CB8AC3E}">
        <p14:creationId xmlns:p14="http://schemas.microsoft.com/office/powerpoint/2010/main" val="2402278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sos.noaa.gov/catalog/datasets/sea-surface-temperature-anomaly-real-tim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sos.noaa.gov/media/downloads/data-lens/elnino-readingA.pdf"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sos.noaa.gov/media/downloads/data-lens/elnino-readingC.pdf" TargetMode="External"/><Relationship Id="rId4" Type="http://schemas.openxmlformats.org/officeDocument/2006/relationships/hyperlink" Target="https://sos.noaa.gov/media/downloads/data-lens/elnino-readingB.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51900" y="-324225"/>
            <a:ext cx="8440200" cy="1233000"/>
          </a:xfrm>
          <a:prstGeom prst="rect">
            <a:avLst/>
          </a:prstGeom>
        </p:spPr>
        <p:txBody>
          <a:bodyPr spcFirstLastPara="1" wrap="square" lIns="91425" tIns="91425" rIns="91425" bIns="91425" anchor="b" anchorCtr="0">
            <a:normAutofit/>
          </a:bodyPr>
          <a:lstStyle/>
          <a:p>
            <a:pPr marL="0" lvl="0" indent="0" algn="ctr" rtl="0">
              <a:lnSpc>
                <a:spcPct val="115000"/>
              </a:lnSpc>
              <a:spcBef>
                <a:spcPts val="1800"/>
              </a:spcBef>
              <a:spcAft>
                <a:spcPts val="600"/>
              </a:spcAft>
              <a:buClr>
                <a:schemeClr val="dk1"/>
              </a:buClr>
              <a:buSzPts val="1100"/>
              <a:buFont typeface="Arial"/>
              <a:buNone/>
            </a:pPr>
            <a:r>
              <a:rPr lang="en" sz="4000" dirty="0"/>
              <a:t>🌎</a:t>
            </a:r>
            <a:r>
              <a:rPr lang="en" sz="4000" dirty="0">
                <a:latin typeface="Architects Daughter"/>
                <a:ea typeface="Architects Daughter"/>
                <a:cs typeface="Architects Daughter"/>
                <a:sym typeface="Architects Daughter"/>
              </a:rPr>
              <a:t> </a:t>
            </a:r>
            <a:r>
              <a:rPr lang="en" sz="2600" dirty="0">
                <a:latin typeface="Architects Daughter"/>
                <a:ea typeface="Architects Daughter"/>
                <a:cs typeface="Architects Daughter"/>
                <a:sym typeface="Architects Daughter"/>
              </a:rPr>
              <a:t>Data Lens: Exploring Earth’s Visual Stories</a:t>
            </a:r>
            <a:endParaRPr sz="6400" dirty="0"/>
          </a:p>
        </p:txBody>
      </p:sp>
      <p:sp>
        <p:nvSpPr>
          <p:cNvPr id="55" name="Google Shape;55;p13"/>
          <p:cNvSpPr txBox="1">
            <a:spLocks noGrp="1"/>
          </p:cNvSpPr>
          <p:nvPr>
            <p:ph type="subTitle" idx="1"/>
          </p:nvPr>
        </p:nvSpPr>
        <p:spPr>
          <a:xfrm>
            <a:off x="271500" y="1035650"/>
            <a:ext cx="8520600" cy="7926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018"/>
              <a:buNone/>
            </a:pPr>
            <a:r>
              <a:rPr lang="en-US" sz="1800" dirty="0">
                <a:solidFill>
                  <a:schemeClr val="dk1"/>
                </a:solidFill>
                <a:latin typeface="Open Sans"/>
                <a:ea typeface="Open Sans"/>
                <a:cs typeface="Open Sans"/>
                <a:sym typeface="Open Sans"/>
              </a:rPr>
              <a:t>We are going to slow down and take ten minutes or so to just observe and discuss what we discover and notice. There are no right or wrong answers.</a:t>
            </a:r>
          </a:p>
          <a:p>
            <a:pPr marL="0" lvl="0" indent="0" algn="l" rtl="0">
              <a:spcBef>
                <a:spcPts val="2400"/>
              </a:spcBef>
              <a:spcAft>
                <a:spcPts val="0"/>
              </a:spcAft>
              <a:buNone/>
            </a:pPr>
            <a:r>
              <a:rPr lang="en-US" sz="1800" dirty="0">
                <a:solidFill>
                  <a:srgbClr val="282323"/>
                </a:solidFill>
                <a:latin typeface="Open Sans"/>
                <a:ea typeface="Open Sans"/>
                <a:cs typeface="Open Sans"/>
                <a:sym typeface="Open Sans"/>
              </a:rPr>
              <a:t>First: Ground Rules</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Raise your hand </a:t>
            </a: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to share your ideas with the class.</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All ideas </a:t>
            </a: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are welcome. </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Be respectful </a:t>
            </a: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of others’ ideas. It’s okay to disagree.</a:t>
            </a:r>
          </a:p>
          <a:p>
            <a:pPr marL="381000" lvl="0" indent="-285750" algn="l" rtl="0">
              <a:spcBef>
                <a:spcPts val="1200"/>
              </a:spcBef>
              <a:spcAft>
                <a:spcPts val="0"/>
              </a:spcAft>
              <a:buClr>
                <a:srgbClr val="282323"/>
              </a:buClr>
              <a:buSzPts val="2100"/>
              <a:buFont typeface="Arial" panose="020B0604020202020204" pitchFamily="34" charset="0"/>
              <a:buChar char="•"/>
            </a:pPr>
            <a:r>
              <a:rPr lang="en-US" sz="1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Build</a:t>
            </a: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 on each other’s ideas.</a:t>
            </a:r>
          </a:p>
          <a:p>
            <a:pPr marL="95250" lvl="0" indent="0" algn="l" rtl="0">
              <a:spcBef>
                <a:spcPts val="1200"/>
              </a:spcBef>
              <a:spcAft>
                <a:spcPts val="0"/>
              </a:spcAft>
              <a:buClr>
                <a:srgbClr val="282323"/>
              </a:buClr>
              <a:buSzPts val="2100"/>
            </a:pPr>
            <a:endParaRPr lang="en-US" sz="1800" dirty="0">
              <a:solidFill>
                <a:srgbClr val="282323"/>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95250" lvl="0" indent="0" algn="l" rtl="0">
              <a:spcBef>
                <a:spcPts val="1200"/>
              </a:spcBef>
              <a:spcAft>
                <a:spcPts val="0"/>
              </a:spcAft>
              <a:buClr>
                <a:srgbClr val="282323"/>
              </a:buClr>
              <a:buSzPts val="2100"/>
            </a:pPr>
            <a:r>
              <a:rPr lang="en-US" sz="1800" dirty="0">
                <a:solidFill>
                  <a:srgbClr val="282323"/>
                </a:solidFill>
                <a:latin typeface="Open Sans" panose="020B0606030504020204" pitchFamily="34" charset="0"/>
                <a:ea typeface="Open Sans" panose="020B0606030504020204" pitchFamily="34" charset="0"/>
                <a:cs typeface="Open Sans" panose="020B0606030504020204" pitchFamily="34" charset="0"/>
                <a:sym typeface="Open Sans"/>
              </a:rPr>
              <a:t>Next: One minute to quietly </a:t>
            </a:r>
            <a:r>
              <a:rPr lang="en-US" sz="1800" dirty="0">
                <a:solidFill>
                  <a:srgbClr val="282323"/>
                </a:solidFill>
                <a:latin typeface="Open Sans"/>
                <a:ea typeface="Open Sans"/>
                <a:cs typeface="Open Sans"/>
                <a:sym typeface="Open Sans"/>
              </a:rPr>
              <a:t>observe…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273081-C8AF-6FB4-5645-07F99DD6509A}"/>
              </a:ext>
            </a:extLst>
          </p:cNvPr>
          <p:cNvSpPr txBox="1"/>
          <p:nvPr/>
        </p:nvSpPr>
        <p:spPr>
          <a:xfrm>
            <a:off x="0" y="4714946"/>
            <a:ext cx="1347107" cy="307777"/>
          </a:xfrm>
          <a:prstGeom prst="rect">
            <a:avLst/>
          </a:prstGeom>
          <a:noFill/>
        </p:spPr>
        <p:txBody>
          <a:bodyPr wrap="square" rtlCol="0">
            <a:spAutoFit/>
          </a:bodyPr>
          <a:lstStyle/>
          <a:p>
            <a:r>
              <a:rPr lang="en-US" sz="1400" dirty="0">
                <a:solidFill>
                  <a:schemeClr val="dk1"/>
                </a:solidFill>
                <a:highlight>
                  <a:srgbClr val="FFFFFF"/>
                </a:highlight>
              </a:rPr>
              <a:t>Yuko Shimizu </a:t>
            </a:r>
            <a:endParaRPr lang="en-US" dirty="0"/>
          </a:p>
        </p:txBody>
      </p:sp>
      <p:pic>
        <p:nvPicPr>
          <p:cNvPr id="3" name="Picture 2" descr="an illustration of a dragon blowing fire on California with story clouds and old fashioned ships around it. Is meant to depict some of the effects of El Nino.">
            <a:extLst>
              <a:ext uri="{FF2B5EF4-FFF2-40B4-BE49-F238E27FC236}">
                <a16:creationId xmlns:a16="http://schemas.microsoft.com/office/drawing/2014/main" id="{BBE7AE1C-E760-1E4C-808D-248ABB9BF6AF}"/>
              </a:ext>
            </a:extLst>
          </p:cNvPr>
          <p:cNvPicPr>
            <a:picLocks noChangeAspect="1"/>
          </p:cNvPicPr>
          <p:nvPr/>
        </p:nvPicPr>
        <p:blipFill>
          <a:blip r:embed="rId3"/>
          <a:stretch>
            <a:fillRect/>
          </a:stretch>
        </p:blipFill>
        <p:spPr>
          <a:xfrm>
            <a:off x="1428750" y="0"/>
            <a:ext cx="7715250" cy="5143500"/>
          </a:xfrm>
          <a:prstGeom prst="rect">
            <a:avLst/>
          </a:prstGeom>
        </p:spPr>
      </p:pic>
    </p:spTree>
    <p:extLst>
      <p:ext uri="{BB962C8B-B14F-4D97-AF65-F5344CB8AC3E}">
        <p14:creationId xmlns:p14="http://schemas.microsoft.com/office/powerpoint/2010/main" val="63024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8E89B-4B39-FC53-BC25-DE214753408C}"/>
              </a:ext>
            </a:extLst>
          </p:cNvPr>
          <p:cNvSpPr>
            <a:spLocks noGrp="1"/>
          </p:cNvSpPr>
          <p:nvPr>
            <p:ph type="title"/>
          </p:nvPr>
        </p:nvSpPr>
        <p:spPr/>
        <p:txBody>
          <a:bodyPr/>
          <a:lstStyle/>
          <a:p>
            <a:endParaRPr lang="en-US"/>
          </a:p>
        </p:txBody>
      </p:sp>
      <p:pic>
        <p:nvPicPr>
          <p:cNvPr id="4" name="Picture 3" descr="three images next to eachother.  coastal flooding visually described on the left by houses on stilts and a boat floating next to them. It shows a hot sun and a desert landscape in the middle and bleached corals on the right.">
            <a:extLst>
              <a:ext uri="{FF2B5EF4-FFF2-40B4-BE49-F238E27FC236}">
                <a16:creationId xmlns:a16="http://schemas.microsoft.com/office/drawing/2014/main" id="{7B72B2A8-3C41-4F8F-B601-901783D8FBC4}"/>
              </a:ext>
            </a:extLst>
          </p:cNvPr>
          <p:cNvPicPr>
            <a:picLocks noChangeAspect="1"/>
          </p:cNvPicPr>
          <p:nvPr/>
        </p:nvPicPr>
        <p:blipFill>
          <a:blip r:embed="rId3"/>
          <a:stretch>
            <a:fillRect/>
          </a:stretch>
        </p:blipFill>
        <p:spPr>
          <a:xfrm>
            <a:off x="-3176" y="76200"/>
            <a:ext cx="9147175" cy="4989368"/>
          </a:xfrm>
          <a:prstGeom prst="rect">
            <a:avLst/>
          </a:prstGeom>
        </p:spPr>
      </p:pic>
    </p:spTree>
    <p:extLst>
      <p:ext uri="{BB962C8B-B14F-4D97-AF65-F5344CB8AC3E}">
        <p14:creationId xmlns:p14="http://schemas.microsoft.com/office/powerpoint/2010/main" val="1317998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9BEAA1-9B91-FEEF-A076-17B12E5470B8}"/>
              </a:ext>
            </a:extLst>
          </p:cNvPr>
          <p:cNvSpPr txBox="1"/>
          <p:nvPr/>
        </p:nvSpPr>
        <p:spPr>
          <a:xfrm>
            <a:off x="1632857" y="57150"/>
            <a:ext cx="6351814" cy="369332"/>
          </a:xfrm>
          <a:prstGeom prst="rect">
            <a:avLst/>
          </a:prstGeom>
          <a:noFill/>
        </p:spPr>
        <p:txBody>
          <a:bodyPr wrap="square" rtlCol="0">
            <a:spAutoFit/>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What’s going on in this image?</a:t>
            </a:r>
          </a:p>
        </p:txBody>
      </p:sp>
      <p:pic>
        <p:nvPicPr>
          <p:cNvPr id="4" name="Picture 3" descr="A map of sea surface temperature anomaly with continents in gray labeled. El Nino southern oscillation shows hotter than average temperatures off the west coast of south america">
            <a:extLst>
              <a:ext uri="{FF2B5EF4-FFF2-40B4-BE49-F238E27FC236}">
                <a16:creationId xmlns:a16="http://schemas.microsoft.com/office/drawing/2014/main" id="{4B2FC847-6314-5809-B587-EDA561F39035}"/>
              </a:ext>
            </a:extLst>
          </p:cNvPr>
          <p:cNvPicPr>
            <a:picLocks noChangeAspect="1"/>
          </p:cNvPicPr>
          <p:nvPr/>
        </p:nvPicPr>
        <p:blipFill>
          <a:blip r:embed="rId3"/>
          <a:stretch>
            <a:fillRect/>
          </a:stretch>
        </p:blipFill>
        <p:spPr>
          <a:xfrm>
            <a:off x="0" y="571500"/>
            <a:ext cx="9144000" cy="4572000"/>
          </a:xfrm>
          <a:prstGeom prst="rect">
            <a:avLst/>
          </a:prstGeom>
        </p:spPr>
      </p:pic>
      <p:sp>
        <p:nvSpPr>
          <p:cNvPr id="3" name="TextBox 2">
            <a:extLst>
              <a:ext uri="{FF2B5EF4-FFF2-40B4-BE49-F238E27FC236}">
                <a16:creationId xmlns:a16="http://schemas.microsoft.com/office/drawing/2014/main" id="{04E2CE2A-623F-7377-E9C5-5B5F9435B6EA}"/>
              </a:ext>
            </a:extLst>
          </p:cNvPr>
          <p:cNvSpPr txBox="1"/>
          <p:nvPr/>
        </p:nvSpPr>
        <p:spPr>
          <a:xfrm>
            <a:off x="6116782" y="4842164"/>
            <a:ext cx="3027218" cy="261610"/>
          </a:xfrm>
          <a:prstGeom prst="rect">
            <a:avLst/>
          </a:prstGeom>
          <a:noFill/>
        </p:spPr>
        <p:txBody>
          <a:bodyPr wrap="square" rtlCol="0">
            <a:spAutoFit/>
          </a:bodyPr>
          <a:lstStyle/>
          <a:p>
            <a:r>
              <a:rPr lang="en-US" sz="1100" dirty="0"/>
              <a:t>Source: NOAA View Global Data Explorer</a:t>
            </a:r>
          </a:p>
        </p:txBody>
      </p:sp>
    </p:spTree>
    <p:extLst>
      <p:ext uri="{BB962C8B-B14F-4D97-AF65-F5344CB8AC3E}">
        <p14:creationId xmlns:p14="http://schemas.microsoft.com/office/powerpoint/2010/main" val="336633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 name="TextBox 5">
            <a:extLst>
              <a:ext uri="{FF2B5EF4-FFF2-40B4-BE49-F238E27FC236}">
                <a16:creationId xmlns:a16="http://schemas.microsoft.com/office/drawing/2014/main" id="{0EA5C08D-FA3B-432A-B688-CF3144057A16}"/>
              </a:ext>
            </a:extLst>
          </p:cNvPr>
          <p:cNvSpPr txBox="1"/>
          <p:nvPr/>
        </p:nvSpPr>
        <p:spPr>
          <a:xfrm>
            <a:off x="1660289" y="61477"/>
            <a:ext cx="6351814" cy="369332"/>
          </a:xfrm>
          <a:prstGeom prst="rect">
            <a:avLst/>
          </a:prstGeom>
          <a:noFill/>
        </p:spPr>
        <p:txBody>
          <a:bodyPr wrap="square" rtlCol="0">
            <a:spAutoFit/>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What’s going on in this image?</a:t>
            </a:r>
          </a:p>
        </p:txBody>
      </p:sp>
      <p:pic>
        <p:nvPicPr>
          <p:cNvPr id="2" name="Picture 1" descr="A map of sea surface temperature anomaly with continents in gray labeled. El Nino southern oscillation shows hotter than average temperatures off the west coast of south america with a legend added.">
            <a:extLst>
              <a:ext uri="{FF2B5EF4-FFF2-40B4-BE49-F238E27FC236}">
                <a16:creationId xmlns:a16="http://schemas.microsoft.com/office/drawing/2014/main" id="{CFBEBAFA-D19B-B907-A96C-BF1FBFD51D3E}"/>
              </a:ext>
            </a:extLst>
          </p:cNvPr>
          <p:cNvPicPr>
            <a:picLocks noChangeAspect="1"/>
          </p:cNvPicPr>
          <p:nvPr/>
        </p:nvPicPr>
        <p:blipFill>
          <a:blip r:embed="rId3"/>
          <a:stretch>
            <a:fillRect/>
          </a:stretch>
        </p:blipFill>
        <p:spPr>
          <a:xfrm>
            <a:off x="0" y="571500"/>
            <a:ext cx="9144000" cy="4572000"/>
          </a:xfrm>
          <a:prstGeom prst="rect">
            <a:avLst/>
          </a:prstGeom>
        </p:spPr>
      </p:pic>
      <p:pic>
        <p:nvPicPr>
          <p:cNvPr id="4" name="Picture 3" descr="Legend showing blue to red of sea surface temperature compared to the 1981 - 2010 average in degrees Celsius for September of 2026">
            <a:extLst>
              <a:ext uri="{FF2B5EF4-FFF2-40B4-BE49-F238E27FC236}">
                <a16:creationId xmlns:a16="http://schemas.microsoft.com/office/drawing/2014/main" id="{6C2BE89A-4FCC-644E-3278-A90462719EE7}"/>
              </a:ext>
            </a:extLst>
          </p:cNvPr>
          <p:cNvPicPr>
            <a:picLocks noChangeAspect="1"/>
          </p:cNvPicPr>
          <p:nvPr/>
        </p:nvPicPr>
        <p:blipFill>
          <a:blip r:embed="rId4"/>
          <a:srcRect l="20692" t="40828" r="20846" b="42403"/>
          <a:stretch/>
        </p:blipFill>
        <p:spPr>
          <a:xfrm>
            <a:off x="311700" y="4554419"/>
            <a:ext cx="3678700" cy="527604"/>
          </a:xfrm>
          <a:prstGeom prst="rect">
            <a:avLst/>
          </a:prstGeom>
          <a:ln w="12700">
            <a:solidFill>
              <a:schemeClr val="bg2"/>
            </a:solidFill>
          </a:ln>
        </p:spPr>
      </p:pic>
      <p:sp>
        <p:nvSpPr>
          <p:cNvPr id="3" name="TextBox 2">
            <a:extLst>
              <a:ext uri="{FF2B5EF4-FFF2-40B4-BE49-F238E27FC236}">
                <a16:creationId xmlns:a16="http://schemas.microsoft.com/office/drawing/2014/main" id="{CD540472-F6C6-03FE-CE3A-636B91F67CC1}"/>
              </a:ext>
            </a:extLst>
          </p:cNvPr>
          <p:cNvSpPr txBox="1"/>
          <p:nvPr/>
        </p:nvSpPr>
        <p:spPr>
          <a:xfrm>
            <a:off x="6116782" y="4842164"/>
            <a:ext cx="3027218" cy="261610"/>
          </a:xfrm>
          <a:prstGeom prst="rect">
            <a:avLst/>
          </a:prstGeom>
          <a:noFill/>
        </p:spPr>
        <p:txBody>
          <a:bodyPr wrap="square" rtlCol="0">
            <a:spAutoFit/>
          </a:bodyPr>
          <a:lstStyle/>
          <a:p>
            <a:r>
              <a:rPr lang="en-US" sz="1100" dirty="0"/>
              <a:t>Source: NOAA View Global Data Explorer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a:extLst>
              <a:ext uri="{C183D7F6-B498-43B3-948B-1728B52AA6E4}">
                <adec:decorative xmlns:adec="http://schemas.microsoft.com/office/drawing/2017/decorative" val="0"/>
              </a:ext>
            </a:extLst>
          </p:cNvPr>
          <p:cNvSpPr txBox="1"/>
          <p:nvPr/>
        </p:nvSpPr>
        <p:spPr>
          <a:xfrm>
            <a:off x="193688" y="471450"/>
            <a:ext cx="2354763" cy="42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latin typeface="Open Sans"/>
                <a:ea typeface="Open Sans"/>
                <a:cs typeface="Open Sans"/>
                <a:sym typeface="Open Sans"/>
              </a:rPr>
              <a:t>What is different and what is similar about these two different time periods of the same mapped data?</a:t>
            </a:r>
            <a:endParaRPr sz="1800" dirty="0">
              <a:solidFill>
                <a:schemeClr val="dk1"/>
              </a:solidFill>
              <a:latin typeface="Open Sans"/>
              <a:ea typeface="Open Sans"/>
              <a:cs typeface="Open Sans"/>
              <a:sym typeface="Open Sans"/>
            </a:endParaRPr>
          </a:p>
          <a:p>
            <a:pPr marL="0" lvl="0" indent="0" algn="l" rtl="0">
              <a:spcBef>
                <a:spcPts val="0"/>
              </a:spcBef>
              <a:spcAft>
                <a:spcPts val="0"/>
              </a:spcAft>
              <a:buNone/>
            </a:pPr>
            <a:endParaRPr sz="1800" dirty="0">
              <a:solidFill>
                <a:schemeClr val="dk1"/>
              </a:solidFill>
              <a:latin typeface="Open Sans"/>
              <a:ea typeface="Open Sans"/>
              <a:cs typeface="Open Sans"/>
              <a:sym typeface="Open Sans"/>
            </a:endParaRPr>
          </a:p>
          <a:p>
            <a:pPr marL="0" lvl="0" indent="0" algn="l" rtl="0">
              <a:spcBef>
                <a:spcPts val="0"/>
              </a:spcBef>
              <a:spcAft>
                <a:spcPts val="0"/>
              </a:spcAft>
              <a:buNone/>
            </a:pPr>
            <a:endParaRPr sz="1800" dirty="0">
              <a:solidFill>
                <a:schemeClr val="dk1"/>
              </a:solidFill>
              <a:latin typeface="Open Sans"/>
              <a:ea typeface="Open Sans"/>
              <a:cs typeface="Open Sans"/>
              <a:sym typeface="Open Sans"/>
            </a:endParaRPr>
          </a:p>
          <a:p>
            <a:pPr marL="0" lvl="0" indent="0" algn="l" rtl="0">
              <a:spcBef>
                <a:spcPts val="0"/>
              </a:spcBef>
              <a:spcAft>
                <a:spcPts val="0"/>
              </a:spcAft>
              <a:buNone/>
            </a:pPr>
            <a:r>
              <a:rPr lang="en" sz="1800" dirty="0">
                <a:solidFill>
                  <a:schemeClr val="dk1"/>
                </a:solidFill>
                <a:latin typeface="Open Sans"/>
                <a:ea typeface="Open Sans"/>
                <a:cs typeface="Open Sans"/>
                <a:sym typeface="Open Sans"/>
              </a:rPr>
              <a:t>Fill out the Venn diagram with your answers.</a:t>
            </a:r>
            <a:endParaRPr sz="1800" dirty="0">
              <a:solidFill>
                <a:schemeClr val="dk1"/>
              </a:solidFill>
              <a:latin typeface="Open Sans"/>
              <a:ea typeface="Open Sans"/>
              <a:cs typeface="Open Sans"/>
              <a:sym typeface="Open Sans"/>
            </a:endParaRPr>
          </a:p>
        </p:txBody>
      </p:sp>
      <p:sp>
        <p:nvSpPr>
          <p:cNvPr id="76" name="Google Shape;76;p16"/>
          <p:cNvSpPr txBox="1"/>
          <p:nvPr/>
        </p:nvSpPr>
        <p:spPr>
          <a:xfrm>
            <a:off x="2548451" y="665638"/>
            <a:ext cx="1575582"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Map A:</a:t>
            </a:r>
            <a:endParaRPr sz="1800" dirty="0">
              <a:solidFill>
                <a:schemeClr val="dk1"/>
              </a:solidFill>
            </a:endParaRPr>
          </a:p>
          <a:p>
            <a:pPr marL="0" lvl="0" indent="0" algn="l" rtl="0">
              <a:spcBef>
                <a:spcPts val="0"/>
              </a:spcBef>
              <a:spcAft>
                <a:spcPts val="0"/>
              </a:spcAft>
              <a:buNone/>
            </a:pPr>
            <a:r>
              <a:rPr lang="en" sz="1300" dirty="0">
                <a:solidFill>
                  <a:schemeClr val="dk1"/>
                </a:solidFill>
              </a:rPr>
              <a:t>September 2026</a:t>
            </a:r>
            <a:endParaRPr sz="1300" dirty="0">
              <a:solidFill>
                <a:schemeClr val="dk1"/>
              </a:solidFill>
            </a:endParaRPr>
          </a:p>
        </p:txBody>
      </p:sp>
      <p:pic>
        <p:nvPicPr>
          <p:cNvPr id="2" name="Picture 1" descr="A map of sea surface temperature anomaly with continents in gray labeled. El Nino southern oscillation shows hotter than average sea surface temperature off the west coast of south america. ">
            <a:extLst>
              <a:ext uri="{FF2B5EF4-FFF2-40B4-BE49-F238E27FC236}">
                <a16:creationId xmlns:a16="http://schemas.microsoft.com/office/drawing/2014/main" id="{B573FF8C-F252-7E6E-ED83-07872F74C61B}"/>
              </a:ext>
            </a:extLst>
          </p:cNvPr>
          <p:cNvPicPr>
            <a:picLocks noChangeAspect="1"/>
          </p:cNvPicPr>
          <p:nvPr/>
        </p:nvPicPr>
        <p:blipFill>
          <a:blip r:embed="rId3"/>
          <a:srcRect l="20692" t="40828" r="20846" b="42403"/>
          <a:stretch/>
        </p:blipFill>
        <p:spPr>
          <a:xfrm>
            <a:off x="18889" y="4455398"/>
            <a:ext cx="4014159" cy="575716"/>
          </a:xfrm>
          <a:prstGeom prst="rect">
            <a:avLst/>
          </a:prstGeom>
          <a:ln w="12700">
            <a:solidFill>
              <a:schemeClr val="bg2"/>
            </a:solidFill>
          </a:ln>
        </p:spPr>
      </p:pic>
      <p:sp>
        <p:nvSpPr>
          <p:cNvPr id="77" name="Google Shape;77;p16"/>
          <p:cNvSpPr txBox="1"/>
          <p:nvPr/>
        </p:nvSpPr>
        <p:spPr>
          <a:xfrm>
            <a:off x="2548451" y="2771675"/>
            <a:ext cx="1484597"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Map B:</a:t>
            </a:r>
            <a:endParaRPr sz="1800" dirty="0">
              <a:solidFill>
                <a:schemeClr val="dk1"/>
              </a:solidFill>
            </a:endParaRPr>
          </a:p>
          <a:p>
            <a:pPr marL="0" lvl="0" indent="0" algn="l" rtl="0">
              <a:spcBef>
                <a:spcPts val="0"/>
              </a:spcBef>
              <a:spcAft>
                <a:spcPts val="0"/>
              </a:spcAft>
              <a:buNone/>
            </a:pPr>
            <a:r>
              <a:rPr lang="en" sz="1300" dirty="0">
                <a:solidFill>
                  <a:schemeClr val="dk1"/>
                </a:solidFill>
              </a:rPr>
              <a:t>September 2025</a:t>
            </a:r>
            <a:endParaRPr sz="1300" dirty="0">
              <a:solidFill>
                <a:schemeClr val="dk1"/>
              </a:solidFill>
            </a:endParaRPr>
          </a:p>
        </p:txBody>
      </p:sp>
      <p:pic>
        <p:nvPicPr>
          <p:cNvPr id="6" name="Picture 5" descr="A map of sea surface temperature anomaly with continents in gray labeled. A normal El Nino southern oscillation is indicated by a stream of blue and white off the west coast of south america.">
            <a:extLst>
              <a:ext uri="{FF2B5EF4-FFF2-40B4-BE49-F238E27FC236}">
                <a16:creationId xmlns:a16="http://schemas.microsoft.com/office/drawing/2014/main" id="{0C923B42-E680-585E-0959-CE0D68C25189}"/>
              </a:ext>
            </a:extLst>
          </p:cNvPr>
          <p:cNvPicPr>
            <a:picLocks noChangeAspect="1"/>
          </p:cNvPicPr>
          <p:nvPr/>
        </p:nvPicPr>
        <p:blipFill>
          <a:blip r:embed="rId4"/>
          <a:stretch>
            <a:fillRect/>
          </a:stretch>
        </p:blipFill>
        <p:spPr>
          <a:xfrm>
            <a:off x="4090852" y="2616926"/>
            <a:ext cx="5053148" cy="2526574"/>
          </a:xfrm>
          <a:prstGeom prst="rect">
            <a:avLst/>
          </a:prstGeom>
        </p:spPr>
      </p:pic>
      <p:pic>
        <p:nvPicPr>
          <p:cNvPr id="7" name="Picture 6" descr="Legend showing blue to red of sea surface temperature compared to the 1981 - 2010 average in degrees Celsius for September of 2026">
            <a:extLst>
              <a:ext uri="{FF2B5EF4-FFF2-40B4-BE49-F238E27FC236}">
                <a16:creationId xmlns:a16="http://schemas.microsoft.com/office/drawing/2014/main" id="{DD19C951-C15F-FFE7-5EF4-0E4A93DFCF82}"/>
              </a:ext>
            </a:extLst>
          </p:cNvPr>
          <p:cNvPicPr>
            <a:picLocks noChangeAspect="1"/>
          </p:cNvPicPr>
          <p:nvPr/>
        </p:nvPicPr>
        <p:blipFill>
          <a:blip r:embed="rId5"/>
          <a:stretch>
            <a:fillRect/>
          </a:stretch>
        </p:blipFill>
        <p:spPr>
          <a:xfrm>
            <a:off x="4090852" y="45176"/>
            <a:ext cx="5053148" cy="2526574"/>
          </a:xfrm>
          <a:prstGeom prst="rect">
            <a:avLst/>
          </a:prstGeom>
        </p:spPr>
      </p:pic>
      <p:sp>
        <p:nvSpPr>
          <p:cNvPr id="3" name="TextBox 2">
            <a:extLst>
              <a:ext uri="{FF2B5EF4-FFF2-40B4-BE49-F238E27FC236}">
                <a16:creationId xmlns:a16="http://schemas.microsoft.com/office/drawing/2014/main" id="{54147297-7145-6736-08C0-6D40C4D74027}"/>
              </a:ext>
            </a:extLst>
          </p:cNvPr>
          <p:cNvSpPr txBox="1"/>
          <p:nvPr/>
        </p:nvSpPr>
        <p:spPr>
          <a:xfrm>
            <a:off x="6899563" y="4896488"/>
            <a:ext cx="3027218" cy="215444"/>
          </a:xfrm>
          <a:prstGeom prst="rect">
            <a:avLst/>
          </a:prstGeom>
          <a:noFill/>
        </p:spPr>
        <p:txBody>
          <a:bodyPr wrap="square" rtlCol="0">
            <a:spAutoFit/>
          </a:bodyPr>
          <a:lstStyle/>
          <a:p>
            <a:r>
              <a:rPr lang="en-US" sz="800" dirty="0"/>
              <a:t>Source: NOAA View Global Data Explorer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latin typeface="Open Sans"/>
                <a:ea typeface="Open Sans"/>
                <a:cs typeface="Open Sans"/>
                <a:sym typeface="Open Sans"/>
              </a:rPr>
              <a:t>About the data: </a:t>
            </a:r>
            <a:r>
              <a:rPr lang="en" u="sng" dirty="0">
                <a:solidFill>
                  <a:schemeClr val="hlink"/>
                </a:solidFill>
                <a:latin typeface="Open Sans"/>
                <a:ea typeface="Open Sans"/>
                <a:cs typeface="Open Sans"/>
                <a:sym typeface="Open Sans"/>
                <a:hlinkClick r:id="rId3"/>
              </a:rPr>
              <a:t>Sea Surface Temperature Anomaly</a:t>
            </a:r>
            <a:endParaRPr dirty="0">
              <a:latin typeface="Open Sans"/>
              <a:ea typeface="Open Sans"/>
              <a:cs typeface="Open Sans"/>
              <a:sym typeface="Open Sans"/>
            </a:endParaRPr>
          </a:p>
        </p:txBody>
      </p:sp>
      <p:sp>
        <p:nvSpPr>
          <p:cNvPr id="100" name="Google Shape;100;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129" dirty="0">
                <a:solidFill>
                  <a:srgbClr val="1B1B1B"/>
                </a:solidFill>
                <a:highlight>
                  <a:srgbClr val="FFFFFF"/>
                </a:highlight>
                <a:latin typeface="Open Sans"/>
                <a:ea typeface="Open Sans"/>
                <a:cs typeface="Open Sans"/>
                <a:sym typeface="Open Sans"/>
              </a:rPr>
              <a:t>This real-time sea surface temperature data comes from NOAA's Coral Reef Watch. It helps scientists monitor coral reefs by tracking changes in ocean temperature, which can lead to coral bleaching. The data is collected by satellites from the U.S. and other countries like Japan and Europe.</a:t>
            </a:r>
            <a:endParaRPr sz="1129" dirty="0">
              <a:solidFill>
                <a:srgbClr val="1B1B1B"/>
              </a:solidFill>
              <a:highlight>
                <a:srgbClr val="FFFFFF"/>
              </a:highlight>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r>
              <a:rPr lang="en" sz="1129" dirty="0">
                <a:solidFill>
                  <a:srgbClr val="1B1B1B"/>
                </a:solidFill>
                <a:highlight>
                  <a:srgbClr val="FFFFFF"/>
                </a:highlight>
                <a:latin typeface="Open Sans"/>
                <a:ea typeface="Open Sans"/>
                <a:cs typeface="Open Sans"/>
                <a:sym typeface="Open Sans"/>
              </a:rPr>
              <a:t>To understand the ocean's temperature, scientists compare today’s sea surface temperature with the long-term average temperature for that day. The difference between these two temperatures is called a “sea surface temperature anomaly.” </a:t>
            </a:r>
            <a:endParaRPr sz="1129" dirty="0">
              <a:solidFill>
                <a:srgbClr val="1B1B1B"/>
              </a:solidFill>
              <a:highlight>
                <a:srgbClr val="FFFFFF"/>
              </a:highlight>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r>
              <a:rPr lang="en" sz="1129" dirty="0">
                <a:solidFill>
                  <a:srgbClr val="1B1B1B"/>
                </a:solidFill>
                <a:highlight>
                  <a:srgbClr val="FFFFFF"/>
                </a:highlight>
                <a:latin typeface="Open Sans"/>
                <a:ea typeface="Open Sans"/>
                <a:cs typeface="Open Sans"/>
                <a:sym typeface="Open Sans"/>
              </a:rPr>
              <a:t>This data is very detailed, with each pixel showing about 5 kilometers of the ocean. You can see big patterns like El Niño and La Niña - which happen in the Pacific Ocean near Peru in South America - but also smaller events like hurricanes.</a:t>
            </a:r>
            <a:endParaRPr sz="1129" dirty="0">
              <a:solidFill>
                <a:srgbClr val="1B1B1B"/>
              </a:solidFill>
              <a:highlight>
                <a:srgbClr val="FFFFFF"/>
              </a:highlight>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r>
              <a:rPr lang="en" sz="1129" dirty="0">
                <a:solidFill>
                  <a:srgbClr val="1B1B1B"/>
                </a:solidFill>
                <a:highlight>
                  <a:srgbClr val="FFFFFF"/>
                </a:highlight>
                <a:latin typeface="Open Sans"/>
                <a:ea typeface="Open Sans"/>
                <a:cs typeface="Open Sans"/>
                <a:sym typeface="Open Sans"/>
              </a:rPr>
              <a:t>Just like the air around us, the ocean’s temperature is always changing. However, water takes longer to heat up and cool down than air, so the ocean doesn’t change as much day-to-day. But you can see seasonal changes, like how warm water spreads toward the U.S. in summer and pulls back in winter.</a:t>
            </a:r>
            <a:endParaRPr sz="1129" dirty="0">
              <a:solidFill>
                <a:srgbClr val="1B1B1B"/>
              </a:solidFill>
              <a:highlight>
                <a:srgbClr val="FFFFFF"/>
              </a:highlight>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r>
              <a:rPr lang="en" sz="1129" dirty="0">
                <a:solidFill>
                  <a:srgbClr val="1B1B1B"/>
                </a:solidFill>
                <a:highlight>
                  <a:srgbClr val="FFFFFF"/>
                </a:highlight>
                <a:latin typeface="Open Sans"/>
                <a:ea typeface="Open Sans"/>
                <a:cs typeface="Open Sans"/>
                <a:sym typeface="Open Sans"/>
              </a:rPr>
              <a:t>Scientists study these temperature changes because they are important for understanding things like coral reef health, hurricanes, and global weather patterns like El Niño and La Niña.</a:t>
            </a:r>
            <a:endParaRPr sz="1129" dirty="0">
              <a:solidFill>
                <a:srgbClr val="1B1B1B"/>
              </a:solidFill>
              <a:highlight>
                <a:srgbClr val="FFFFFF"/>
              </a:highlight>
              <a:latin typeface="Open Sans"/>
              <a:ea typeface="Open Sans"/>
              <a:cs typeface="Open Sans"/>
              <a:sym typeface="Open Sans"/>
            </a:endParaRPr>
          </a:p>
          <a:p>
            <a:pPr marL="0" lvl="0" indent="0" algn="l" rtl="0">
              <a:spcBef>
                <a:spcPts val="1200"/>
              </a:spcBef>
              <a:spcAft>
                <a:spcPts val="0"/>
              </a:spcAft>
              <a:buSzPts val="440"/>
              <a:buNone/>
            </a:pPr>
            <a:endParaRPr sz="1129" dirty="0">
              <a:solidFill>
                <a:srgbClr val="1B1B1B"/>
              </a:solidFill>
              <a:highlight>
                <a:srgbClr val="FFFFFF"/>
              </a:highlight>
              <a:latin typeface="Open Sans"/>
              <a:ea typeface="Open Sans"/>
              <a:cs typeface="Open Sans"/>
              <a:sym typeface="Open Sans"/>
            </a:endParaRPr>
          </a:p>
          <a:p>
            <a:pPr marL="0" lvl="0" indent="0" algn="l" rtl="0">
              <a:spcBef>
                <a:spcPts val="1200"/>
              </a:spcBef>
              <a:spcAft>
                <a:spcPts val="0"/>
              </a:spcAft>
              <a:buSzPts val="440"/>
              <a:buNone/>
            </a:pPr>
            <a:r>
              <a:rPr lang="en" sz="920" dirty="0"/>
              <a:t>Source: NOAA Science On a Sphere</a:t>
            </a:r>
            <a:endParaRPr sz="920" dirty="0"/>
          </a:p>
          <a:p>
            <a:pPr marL="0" lvl="0" indent="0" algn="l" rtl="0">
              <a:spcBef>
                <a:spcPts val="1200"/>
              </a:spcBef>
              <a:spcAft>
                <a:spcPts val="1200"/>
              </a:spcAft>
              <a:buSzPts val="440"/>
              <a:buNone/>
            </a:pPr>
            <a:endParaRPr sz="7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latin typeface="Open Sans"/>
                <a:ea typeface="Open Sans"/>
                <a:cs typeface="Open Sans"/>
                <a:sym typeface="Open Sans"/>
              </a:rPr>
              <a:t>Jigsaw reading </a:t>
            </a:r>
            <a:endParaRPr dirty="0">
              <a:latin typeface="Open Sans"/>
              <a:ea typeface="Open Sans"/>
              <a:cs typeface="Open Sans"/>
              <a:sym typeface="Open Sans"/>
            </a:endParaRPr>
          </a:p>
        </p:txBody>
      </p:sp>
      <p:sp>
        <p:nvSpPr>
          <p:cNvPr id="106" name="Google Shape;106;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marR="0" indent="0">
              <a:spcBef>
                <a:spcPts val="0"/>
              </a:spcBef>
              <a:spcAft>
                <a:spcPts val="0"/>
              </a:spcAft>
              <a:buNone/>
            </a:pPr>
            <a:r>
              <a:rPr lang="en-US" sz="1800" dirty="0">
                <a:effectLst/>
                <a:latin typeface="Open Sans" panose="020B0606030504020204" pitchFamily="34" charset="0"/>
                <a:ea typeface="Open Sans" panose="020B0606030504020204" pitchFamily="34" charset="0"/>
              </a:rPr>
              <a:t>Reading jigsaw activity: Make groups of 3, select person A, B, C. Individually answer questions below about your reading. Then, each person for explains the main points of their reading to the group.  (instructions and links on student worksheets)</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Open Sans" panose="020B0606030504020204" pitchFamily="34" charset="0"/>
                <a:ea typeface="Open Sans" panose="020B0606030504020204" pitchFamily="34" charset="0"/>
                <a:hlinkClick r:id="rId3"/>
              </a:rPr>
              <a:t>Reading A </a:t>
            </a:r>
            <a:r>
              <a:rPr lang="en-US" sz="1800" dirty="0">
                <a:effectLst/>
                <a:latin typeface="Open Sans" panose="020B0606030504020204" pitchFamily="34" charset="0"/>
                <a:ea typeface="Open Sans" panose="020B0606030504020204" pitchFamily="34" charset="0"/>
              </a:rPr>
              <a:t>- Monitoring Global Temperature and Precipitation in August 2026. NOAA National Centers for Environmental Information (NCEI)</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Open Sans" panose="020B0606030504020204" pitchFamily="34" charset="0"/>
                <a:ea typeface="Open Sans" panose="020B0606030504020204" pitchFamily="34" charset="0"/>
                <a:hlinkClick r:id="rId4"/>
              </a:rPr>
              <a:t>Reading B </a:t>
            </a:r>
            <a:r>
              <a:rPr lang="en-US" sz="1800" dirty="0">
                <a:effectLst/>
                <a:latin typeface="Open Sans" panose="020B0606030504020204" pitchFamily="34" charset="0"/>
                <a:ea typeface="Open Sans" panose="020B0606030504020204" pitchFamily="34" charset="0"/>
              </a:rPr>
              <a:t>- El Nino forms, expected to strengthen, say NOAA forecasters. National Oceanic and Atmospheric Administration (NOAA)</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Open Sans" panose="020B0606030504020204" pitchFamily="34" charset="0"/>
                <a:ea typeface="Open Sans" panose="020B0606030504020204" pitchFamily="34" charset="0"/>
                <a:hlinkClick r:id="rId5"/>
              </a:rPr>
              <a:t>Reading C </a:t>
            </a:r>
            <a:r>
              <a:rPr lang="en-US" sz="1800" dirty="0">
                <a:effectLst/>
                <a:latin typeface="Open Sans" panose="020B0606030504020204" pitchFamily="34" charset="0"/>
                <a:ea typeface="Open Sans" panose="020B0606030504020204" pitchFamily="34" charset="0"/>
              </a:rPr>
              <a:t>- El Niño and high tide flooding, a possible double whammy for some coastal communities in 2026. NOAA National Ocean Service (NOS)</a:t>
            </a:r>
            <a:endParaRPr lang="en-US" sz="1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 of U.S. showing seasonal precipitation outlook for December, January, and February of 2027. Dryer than average in Montana, ALaska, and near Great Lakes. Average across the middle latitudes and wetter than average across the southern half as well as the northeast.">
            <a:extLst>
              <a:ext uri="{FF2B5EF4-FFF2-40B4-BE49-F238E27FC236}">
                <a16:creationId xmlns:a16="http://schemas.microsoft.com/office/drawing/2014/main" id="{01F8729F-5537-16B3-0C7F-E650F5DCBA66}"/>
              </a:ext>
            </a:extLst>
          </p:cNvPr>
          <p:cNvPicPr>
            <a:picLocks noChangeAspect="1"/>
          </p:cNvPicPr>
          <p:nvPr/>
        </p:nvPicPr>
        <p:blipFill>
          <a:blip r:embed="rId3"/>
          <a:stretch>
            <a:fillRect/>
          </a:stretch>
        </p:blipFill>
        <p:spPr>
          <a:xfrm>
            <a:off x="2421489" y="0"/>
            <a:ext cx="6656294" cy="5143500"/>
          </a:xfrm>
          <a:prstGeom prst="rect">
            <a:avLst/>
          </a:prstGeom>
        </p:spPr>
      </p:pic>
      <p:sp>
        <p:nvSpPr>
          <p:cNvPr id="7" name="Title 6">
            <a:extLst>
              <a:ext uri="{FF2B5EF4-FFF2-40B4-BE49-F238E27FC236}">
                <a16:creationId xmlns:a16="http://schemas.microsoft.com/office/drawing/2014/main" id="{CA729D9E-F66C-35F6-2C13-5C49E1B0EC1E}"/>
              </a:ext>
            </a:extLst>
          </p:cNvPr>
          <p:cNvSpPr>
            <a:spLocks noGrp="1"/>
          </p:cNvSpPr>
          <p:nvPr>
            <p:ph type="title"/>
          </p:nvPr>
        </p:nvSpPr>
        <p:spPr>
          <a:xfrm>
            <a:off x="311700" y="445025"/>
            <a:ext cx="2660100" cy="572700"/>
          </a:xfrm>
        </p:spPr>
        <p:txBody>
          <a:bodyPr>
            <a:normAutofit fontScale="90000"/>
          </a:bodyPr>
          <a:lstStyle/>
          <a:p>
            <a:r>
              <a:rPr lang="en-US" dirty="0"/>
              <a:t>Discuss together</a:t>
            </a:r>
          </a:p>
        </p:txBody>
      </p:sp>
      <p:sp>
        <p:nvSpPr>
          <p:cNvPr id="8" name="TextBox 7">
            <a:extLst>
              <a:ext uri="{FF2B5EF4-FFF2-40B4-BE49-F238E27FC236}">
                <a16:creationId xmlns:a16="http://schemas.microsoft.com/office/drawing/2014/main" id="{13EF96C0-8DC8-7989-E0EF-572B90622688}"/>
              </a:ext>
            </a:extLst>
          </p:cNvPr>
          <p:cNvSpPr txBox="1"/>
          <p:nvPr/>
        </p:nvSpPr>
        <p:spPr>
          <a:xfrm>
            <a:off x="102367" y="4627418"/>
            <a:ext cx="2528454" cy="430887"/>
          </a:xfrm>
          <a:prstGeom prst="rect">
            <a:avLst/>
          </a:prstGeom>
          <a:noFill/>
        </p:spPr>
        <p:txBody>
          <a:bodyPr wrap="square" rtlCol="0">
            <a:spAutoFit/>
          </a:bodyPr>
          <a:lstStyle/>
          <a:p>
            <a:r>
              <a:rPr lang="en-US" sz="1100" dirty="0"/>
              <a:t>Source: NOAA National Weather Service Climate Prediction Center</a:t>
            </a:r>
          </a:p>
        </p:txBody>
      </p:sp>
    </p:spTree>
    <p:extLst>
      <p:ext uri="{BB962C8B-B14F-4D97-AF65-F5344CB8AC3E}">
        <p14:creationId xmlns:p14="http://schemas.microsoft.com/office/powerpoint/2010/main" val="303652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 of U.S. showing seasonal temperature outlook for December, January, and February of 2027. Warmer than average is expected for the northern states, near normal for the sourthern states. ">
            <a:extLst>
              <a:ext uri="{FF2B5EF4-FFF2-40B4-BE49-F238E27FC236}">
                <a16:creationId xmlns:a16="http://schemas.microsoft.com/office/drawing/2014/main" id="{F25AEE7B-AC43-C45F-DCA8-F8ACB7228FBA}"/>
              </a:ext>
            </a:extLst>
          </p:cNvPr>
          <p:cNvPicPr>
            <a:picLocks noChangeAspect="1"/>
          </p:cNvPicPr>
          <p:nvPr/>
        </p:nvPicPr>
        <p:blipFill>
          <a:blip r:embed="rId3"/>
          <a:stretch>
            <a:fillRect/>
          </a:stretch>
        </p:blipFill>
        <p:spPr>
          <a:xfrm>
            <a:off x="2421489" y="0"/>
            <a:ext cx="6656294" cy="5143500"/>
          </a:xfrm>
          <a:prstGeom prst="rect">
            <a:avLst/>
          </a:prstGeom>
        </p:spPr>
      </p:pic>
      <p:sp>
        <p:nvSpPr>
          <p:cNvPr id="7" name="Title 6">
            <a:extLst>
              <a:ext uri="{FF2B5EF4-FFF2-40B4-BE49-F238E27FC236}">
                <a16:creationId xmlns:a16="http://schemas.microsoft.com/office/drawing/2014/main" id="{CA729D9E-F66C-35F6-2C13-5C49E1B0EC1E}"/>
              </a:ext>
            </a:extLst>
          </p:cNvPr>
          <p:cNvSpPr>
            <a:spLocks noGrp="1"/>
          </p:cNvSpPr>
          <p:nvPr>
            <p:ph type="title"/>
          </p:nvPr>
        </p:nvSpPr>
        <p:spPr>
          <a:xfrm>
            <a:off x="311699" y="445025"/>
            <a:ext cx="3145009" cy="572700"/>
          </a:xfrm>
        </p:spPr>
        <p:txBody>
          <a:bodyPr>
            <a:normAutofit fontScale="90000"/>
          </a:bodyPr>
          <a:lstStyle/>
          <a:p>
            <a:r>
              <a:rPr lang="en-US" dirty="0"/>
              <a:t>Discuss together</a:t>
            </a:r>
          </a:p>
        </p:txBody>
      </p:sp>
      <p:sp>
        <p:nvSpPr>
          <p:cNvPr id="4" name="TextBox 3">
            <a:extLst>
              <a:ext uri="{FF2B5EF4-FFF2-40B4-BE49-F238E27FC236}">
                <a16:creationId xmlns:a16="http://schemas.microsoft.com/office/drawing/2014/main" id="{350D7800-2FEE-6418-A723-15C61C35B38D}"/>
              </a:ext>
            </a:extLst>
          </p:cNvPr>
          <p:cNvSpPr txBox="1"/>
          <p:nvPr/>
        </p:nvSpPr>
        <p:spPr>
          <a:xfrm>
            <a:off x="102367" y="4627418"/>
            <a:ext cx="2528454" cy="430887"/>
          </a:xfrm>
          <a:prstGeom prst="rect">
            <a:avLst/>
          </a:prstGeom>
          <a:noFill/>
        </p:spPr>
        <p:txBody>
          <a:bodyPr wrap="square" rtlCol="0">
            <a:spAutoFit/>
          </a:bodyPr>
          <a:lstStyle/>
          <a:p>
            <a:r>
              <a:rPr lang="en-US" sz="1100" dirty="0"/>
              <a:t>Source: NOAA National Weather Service Climate Prediction Center</a:t>
            </a:r>
          </a:p>
        </p:txBody>
      </p:sp>
    </p:spTree>
    <p:extLst>
      <p:ext uri="{BB962C8B-B14F-4D97-AF65-F5344CB8AC3E}">
        <p14:creationId xmlns:p14="http://schemas.microsoft.com/office/powerpoint/2010/main" val="429045734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2003</TotalTime>
  <Words>961</Words>
  <Application>Microsoft Office PowerPoint</Application>
  <PresentationFormat>On-screen Show (16:9)</PresentationFormat>
  <Paragraphs>63</Paragraphs>
  <Slides>10</Slides>
  <Notes>10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Times New Roman</vt:lpstr>
      <vt:lpstr>Architects Daughter</vt:lpstr>
      <vt:lpstr>Open Sans</vt:lpstr>
      <vt:lpstr>Arial</vt:lpstr>
      <vt:lpstr>Symbol</vt:lpstr>
      <vt:lpstr>Simple Light</vt:lpstr>
      <vt:lpstr>🌎 Data Lens: Exploring Earth’s Visual Stories</vt:lpstr>
      <vt:lpstr>PowerPoint Presentation</vt:lpstr>
      <vt:lpstr>PowerPoint Presentation</vt:lpstr>
      <vt:lpstr>PowerPoint Presentation</vt:lpstr>
      <vt:lpstr>PowerPoint Presentation</vt:lpstr>
      <vt:lpstr>PowerPoint Presentation</vt:lpstr>
      <vt:lpstr>About the data: Sea Surface Temperature Anomaly</vt:lpstr>
      <vt:lpstr>Jigsaw reading </vt:lpstr>
      <vt:lpstr>Discuss together</vt:lpstr>
      <vt:lpstr>Discuss together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Data Lens: Exploring Earth’s Visual Stories</dc:title>
  <dc:creator>Hilary Peddicord</dc:creator>
  <cp:lastModifiedBy>hilary.peddicord</cp:lastModifiedBy>
  <cp:revision>21</cp:revision>
  <dcterms:modified xsi:type="dcterms:W3CDTF">2026-09-18T17:40:09Z</dcterms:modified>
</cp:coreProperties>
</file>